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259" r:id="rId3"/>
    <p:sldId id="257" r:id="rId4"/>
    <p:sldId id="258" r:id="rId5"/>
    <p:sldId id="256" r:id="rId6"/>
    <p:sldId id="260" r:id="rId7"/>
    <p:sldId id="285" r:id="rId8"/>
    <p:sldId id="270" r:id="rId9"/>
    <p:sldId id="265" r:id="rId10"/>
    <p:sldId id="280" r:id="rId11"/>
    <p:sldId id="273" r:id="rId12"/>
    <p:sldId id="319" r:id="rId13"/>
    <p:sldId id="272" r:id="rId14"/>
    <p:sldId id="283" r:id="rId15"/>
    <p:sldId id="271" r:id="rId16"/>
    <p:sldId id="315" r:id="rId17"/>
    <p:sldId id="316" r:id="rId18"/>
    <p:sldId id="317" r:id="rId19"/>
    <p:sldId id="307" r:id="rId20"/>
    <p:sldId id="322" r:id="rId21"/>
    <p:sldId id="309" r:id="rId22"/>
    <p:sldId id="310" r:id="rId23"/>
    <p:sldId id="321" r:id="rId24"/>
    <p:sldId id="312" r:id="rId25"/>
    <p:sldId id="313" r:id="rId26"/>
    <p:sldId id="291" r:id="rId27"/>
    <p:sldId id="292" r:id="rId28"/>
    <p:sldId id="293" r:id="rId29"/>
    <p:sldId id="305" r:id="rId30"/>
    <p:sldId id="306" r:id="rId31"/>
    <p:sldId id="294" r:id="rId32"/>
    <p:sldId id="295" r:id="rId33"/>
    <p:sldId id="296" r:id="rId34"/>
    <p:sldId id="297" r:id="rId35"/>
    <p:sldId id="298" r:id="rId36"/>
    <p:sldId id="299" r:id="rId37"/>
    <p:sldId id="300" r:id="rId38"/>
    <p:sldId id="301" r:id="rId39"/>
    <p:sldId id="277" r:id="rId40"/>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a:srgbClr val="C82520"/>
    <a:srgbClr val="17141D"/>
    <a:srgbClr val="FFFF00"/>
    <a:srgbClr val="FF9933"/>
    <a:srgbClr val="A36125"/>
    <a:srgbClr val="D48844"/>
    <a:srgbClr val="640000"/>
    <a:srgbClr val="DDD6E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84" autoAdjust="0"/>
    <p:restoredTop sz="94660"/>
  </p:normalViewPr>
  <p:slideViewPr>
    <p:cSldViewPr snapToGrid="0">
      <p:cViewPr varScale="1">
        <p:scale>
          <a:sx n="69" d="100"/>
          <a:sy n="69" d="100"/>
        </p:scale>
        <p:origin x="78"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____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____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Arial Black" panose="020B0A04020102020204" pitchFamily="34" charset="0"/>
                <a:ea typeface="+mn-ea"/>
                <a:cs typeface="+mn-cs"/>
              </a:defRPr>
            </a:pPr>
            <a:r>
              <a:rPr lang="uk-UA" sz="2000" b="1" kern="1200" dirty="0">
                <a:solidFill>
                  <a:schemeClr val="accent1">
                    <a:lumMod val="50000"/>
                  </a:schemeClr>
                </a:solidFill>
                <a:latin typeface="+mn-lt"/>
                <a:ea typeface="+mn-ea"/>
                <a:cs typeface="+mn-cs"/>
              </a:rPr>
              <a:t>Кількість </a:t>
            </a:r>
            <a:r>
              <a:rPr lang="uk-UA" sz="2000" b="1" kern="1200" dirty="0" err="1">
                <a:solidFill>
                  <a:schemeClr val="accent1">
                    <a:lumMod val="50000"/>
                  </a:schemeClr>
                </a:solidFill>
                <a:latin typeface="+mn-lt"/>
                <a:ea typeface="+mn-ea"/>
                <a:cs typeface="+mn-cs"/>
              </a:rPr>
              <a:t>світлоточок</a:t>
            </a:r>
            <a:r>
              <a:rPr lang="uk-UA" sz="2000" b="1" kern="1200" dirty="0">
                <a:solidFill>
                  <a:schemeClr val="accent1">
                    <a:lumMod val="50000"/>
                  </a:schemeClr>
                </a:solidFill>
                <a:latin typeface="+mn-lt"/>
                <a:ea typeface="+mn-ea"/>
                <a:cs typeface="+mn-cs"/>
              </a:rPr>
              <a:t>, </a:t>
            </a:r>
            <a:r>
              <a:rPr lang="uk-UA" sz="2000" b="1" kern="1200" dirty="0" err="1">
                <a:solidFill>
                  <a:schemeClr val="accent1">
                    <a:lumMod val="50000"/>
                  </a:schemeClr>
                </a:solidFill>
                <a:latin typeface="+mn-lt"/>
                <a:ea typeface="+mn-ea"/>
                <a:cs typeface="+mn-cs"/>
              </a:rPr>
              <a:t>тис.шт</a:t>
            </a:r>
            <a:r>
              <a:rPr lang="uk-UA" sz="2000" b="1" kern="1200" dirty="0">
                <a:solidFill>
                  <a:schemeClr val="accent1">
                    <a:lumMod val="50000"/>
                  </a:schemeClr>
                </a:solidFill>
                <a:latin typeface="+mn-lt"/>
                <a:ea typeface="+mn-ea"/>
                <a:cs typeface="+mn-cs"/>
              </a:rPr>
              <a:t>.</a:t>
            </a:r>
            <a:endParaRPr lang="ru-RU" sz="2000" b="1" kern="1200" dirty="0">
              <a:solidFill>
                <a:schemeClr val="accent1">
                  <a:lumMod val="50000"/>
                </a:schemeClr>
              </a:solidFill>
              <a:latin typeface="+mn-lt"/>
              <a:ea typeface="+mn-ea"/>
              <a:cs typeface="+mn-cs"/>
            </a:endParaRPr>
          </a:p>
        </c:rich>
      </c:tx>
      <c:layout>
        <c:manualLayout>
          <c:xMode val="edge"/>
          <c:yMode val="edge"/>
          <c:x val="0.24098933180540777"/>
          <c:y val="3.400276798236546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Black" panose="020B0A04020102020204" pitchFamily="34" charset="0"/>
              <a:ea typeface="+mn-ea"/>
              <a:cs typeface="+mn-cs"/>
            </a:defRPr>
          </a:pPr>
          <a:endParaRPr lang="ru-RU"/>
        </a:p>
      </c:txPr>
    </c:title>
    <c:autoTitleDeleted val="0"/>
    <c:plotArea>
      <c:layout>
        <c:manualLayout>
          <c:layoutTarget val="inner"/>
          <c:xMode val="edge"/>
          <c:yMode val="edge"/>
          <c:x val="8.6916322797338227E-2"/>
          <c:y val="0.29549559126970071"/>
          <c:w val="0.85129443139986682"/>
          <c:h val="0.65374618061604994"/>
        </c:manualLayout>
      </c:layout>
      <c:barChart>
        <c:barDir val="col"/>
        <c:grouping val="clustered"/>
        <c:varyColors val="0"/>
        <c:ser>
          <c:idx val="0"/>
          <c:order val="0"/>
          <c:tx>
            <c:strRef>
              <c:f>Лист1!$D$1</c:f>
              <c:strCache>
                <c:ptCount val="1"/>
                <c:pt idx="0">
                  <c:v>2017</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balanced" dir="t">
                <a:rot lat="0" lon="0" rev="8700000"/>
              </a:lightRig>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Загальна кількість встановлених світлоточок за типами джерел світла</c:v>
                </c:pt>
              </c:strCache>
            </c:strRef>
          </c:cat>
          <c:val>
            <c:numRef>
              <c:f>Лист1!$D$2</c:f>
              <c:numCache>
                <c:formatCode>0.0</c:formatCode>
                <c:ptCount val="1"/>
                <c:pt idx="0">
                  <c:v>180.8</c:v>
                </c:pt>
              </c:numCache>
            </c:numRef>
          </c:val>
          <c:extLst>
            <c:ext xmlns:c16="http://schemas.microsoft.com/office/drawing/2014/chart" uri="{C3380CC4-5D6E-409C-BE32-E72D297353CC}">
              <c16:uniqueId val="{00000000-D359-49A1-8AAB-000AFABEC072}"/>
            </c:ext>
          </c:extLst>
        </c:ser>
        <c:ser>
          <c:idx val="1"/>
          <c:order val="1"/>
          <c:tx>
            <c:strRef>
              <c:f>Лист1!$E$1</c:f>
              <c:strCache>
                <c:ptCount val="1"/>
                <c:pt idx="0">
                  <c:v>2018</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gradFill>
                <a:gsLst>
                  <a:gs pos="40000">
                    <a:srgbClr val="CADFF2"/>
                  </a:gs>
                  <a:gs pos="0">
                    <a:schemeClr val="accent1">
                      <a:lumMod val="5000"/>
                      <a:lumOff val="95000"/>
                    </a:schemeClr>
                  </a:gs>
                  <a:gs pos="74000">
                    <a:schemeClr val="accent1">
                      <a:lumMod val="45000"/>
                      <a:lumOff val="55000"/>
                    </a:schemeClr>
                  </a:gs>
                  <a:gs pos="83000">
                    <a:schemeClr val="accent1">
                      <a:lumMod val="47000"/>
                      <a:lumOff val="53000"/>
                      <a:alpha val="96000"/>
                    </a:schemeClr>
                  </a:gs>
                  <a:gs pos="100000">
                    <a:schemeClr val="accent1">
                      <a:lumMod val="30000"/>
                      <a:lumOff val="70000"/>
                    </a:schemeClr>
                  </a:gs>
                </a:gsLst>
                <a:lin ang="5400000" scaled="1"/>
              </a:gradFill>
            </a:ln>
            <a:effectLst>
              <a:innerShdw blurRad="63500" dist="50800" dir="13500000">
                <a:prstClr val="black">
                  <a:alpha val="50000"/>
                </a:prstClr>
              </a:innerShdw>
            </a:effectLst>
            <a:scene3d>
              <a:camera prst="orthographicFront"/>
              <a:lightRig rig="balanced" dir="t">
                <a:rot lat="0" lon="0" rev="8700000"/>
              </a:lightRig>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Загальна кількість встановлених світлоточок за типами джерел світла</c:v>
                </c:pt>
              </c:strCache>
            </c:strRef>
          </c:cat>
          <c:val>
            <c:numRef>
              <c:f>Лист1!$E$2</c:f>
              <c:numCache>
                <c:formatCode>0.0</c:formatCode>
                <c:ptCount val="1"/>
                <c:pt idx="0">
                  <c:v>181.22</c:v>
                </c:pt>
              </c:numCache>
            </c:numRef>
          </c:val>
          <c:extLst>
            <c:ext xmlns:c16="http://schemas.microsoft.com/office/drawing/2014/chart" uri="{C3380CC4-5D6E-409C-BE32-E72D297353CC}">
              <c16:uniqueId val="{00000001-D359-49A1-8AAB-000AFABEC072}"/>
            </c:ext>
          </c:extLst>
        </c:ser>
        <c:ser>
          <c:idx val="2"/>
          <c:order val="2"/>
          <c:tx>
            <c:strRef>
              <c:f>Лист1!$F$1</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balanced" dir="t">
                <a:rot lat="0" lon="0" rev="8700000"/>
              </a:lightRig>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Загальна кількість встановлених світлоточок за типами джерел світла</c:v>
                </c:pt>
              </c:strCache>
            </c:strRef>
          </c:cat>
          <c:val>
            <c:numRef>
              <c:f>Лист1!$F$2</c:f>
              <c:numCache>
                <c:formatCode>0.0</c:formatCode>
                <c:ptCount val="1"/>
                <c:pt idx="0">
                  <c:v>183.33600000000001</c:v>
                </c:pt>
              </c:numCache>
            </c:numRef>
          </c:val>
          <c:extLst>
            <c:ext xmlns:c16="http://schemas.microsoft.com/office/drawing/2014/chart" uri="{C3380CC4-5D6E-409C-BE32-E72D297353CC}">
              <c16:uniqueId val="{00000002-D359-49A1-8AAB-000AFABEC072}"/>
            </c:ext>
          </c:extLst>
        </c:ser>
        <c:dLbls>
          <c:showLegendKey val="0"/>
          <c:showVal val="1"/>
          <c:showCatName val="0"/>
          <c:showSerName val="0"/>
          <c:showPercent val="0"/>
          <c:showBubbleSize val="0"/>
        </c:dLbls>
        <c:gapWidth val="115"/>
        <c:axId val="389200744"/>
        <c:axId val="389201136"/>
      </c:barChart>
      <c:catAx>
        <c:axId val="389200744"/>
        <c:scaling>
          <c:orientation val="minMax"/>
        </c:scaling>
        <c:delete val="1"/>
        <c:axPos val="b"/>
        <c:numFmt formatCode="General" sourceLinked="1"/>
        <c:majorTickMark val="none"/>
        <c:minorTickMark val="none"/>
        <c:tickLblPos val="nextTo"/>
        <c:crossAx val="389201136"/>
        <c:crosses val="autoZero"/>
        <c:auto val="1"/>
        <c:lblAlgn val="ctr"/>
        <c:lblOffset val="100"/>
        <c:noMultiLvlLbl val="0"/>
      </c:catAx>
      <c:valAx>
        <c:axId val="38920113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892007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Планові обсяги</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Лист1!$A$2:$A$4</c:f>
              <c:strCache>
                <c:ptCount val="3"/>
                <c:pt idx="0">
                  <c:v>Заробітна плата з нарахуваннями</c:v>
                </c:pt>
                <c:pt idx="1">
                  <c:v>Матеріальні витрати</c:v>
                </c:pt>
                <c:pt idx="2">
                  <c:v>Електроенергія на зовнішнє освітлення міста</c:v>
                </c:pt>
              </c:strCache>
            </c:strRef>
          </c:cat>
          <c:val>
            <c:numRef>
              <c:f>Лист1!$B$2:$B$4</c:f>
              <c:numCache>
                <c:formatCode>General</c:formatCode>
                <c:ptCount val="3"/>
                <c:pt idx="0">
                  <c:v>90782.9</c:v>
                </c:pt>
                <c:pt idx="1">
                  <c:v>21000.400000000001</c:v>
                </c:pt>
                <c:pt idx="2">
                  <c:v>150653.70000000001</c:v>
                </c:pt>
              </c:numCache>
            </c:numRef>
          </c:val>
          <c:extLst>
            <c:ext xmlns:c16="http://schemas.microsoft.com/office/drawing/2014/chart" uri="{C3380CC4-5D6E-409C-BE32-E72D297353CC}">
              <c16:uniqueId val="{00000000-9DA1-4728-8939-515275B2E71C}"/>
            </c:ext>
          </c:extLst>
        </c:ser>
        <c:ser>
          <c:idx val="1"/>
          <c:order val="1"/>
          <c:tx>
            <c:strRef>
              <c:f>Лист1!$C$1</c:f>
              <c:strCache>
                <c:ptCount val="1"/>
                <c:pt idx="0">
                  <c:v>Профінансовано</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Лист1!$A$2:$A$4</c:f>
              <c:strCache>
                <c:ptCount val="3"/>
                <c:pt idx="0">
                  <c:v>Заробітна плата з нарахуваннями</c:v>
                </c:pt>
                <c:pt idx="1">
                  <c:v>Матеріальні витрати</c:v>
                </c:pt>
                <c:pt idx="2">
                  <c:v>Електроенергія на зовнішнє освітлення міста</c:v>
                </c:pt>
              </c:strCache>
            </c:strRef>
          </c:cat>
          <c:val>
            <c:numRef>
              <c:f>Лист1!$C$2:$C$4</c:f>
              <c:numCache>
                <c:formatCode>General</c:formatCode>
                <c:ptCount val="3"/>
                <c:pt idx="0">
                  <c:v>90782.9</c:v>
                </c:pt>
                <c:pt idx="1">
                  <c:v>20993.599999999999</c:v>
                </c:pt>
                <c:pt idx="2">
                  <c:v>150499.4</c:v>
                </c:pt>
              </c:numCache>
            </c:numRef>
          </c:val>
          <c:extLst>
            <c:ext xmlns:c16="http://schemas.microsoft.com/office/drawing/2014/chart" uri="{C3380CC4-5D6E-409C-BE32-E72D297353CC}">
              <c16:uniqueId val="{00000001-9DA1-4728-8939-515275B2E71C}"/>
            </c:ext>
          </c:extLst>
        </c:ser>
        <c:ser>
          <c:idx val="2"/>
          <c:order val="2"/>
          <c:tx>
            <c:strRef>
              <c:f>Лист1!$D$1</c:f>
              <c:strCache>
                <c:ptCount val="1"/>
                <c:pt idx="0">
                  <c:v>Касові видатки</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Лист1!$A$2:$A$4</c:f>
              <c:strCache>
                <c:ptCount val="3"/>
                <c:pt idx="0">
                  <c:v>Заробітна плата з нарахуваннями</c:v>
                </c:pt>
                <c:pt idx="1">
                  <c:v>Матеріальні витрати</c:v>
                </c:pt>
                <c:pt idx="2">
                  <c:v>Електроенергія на зовнішнє освітлення міста</c:v>
                </c:pt>
              </c:strCache>
            </c:strRef>
          </c:cat>
          <c:val>
            <c:numRef>
              <c:f>Лист1!$D$2:$D$4</c:f>
              <c:numCache>
                <c:formatCode>General</c:formatCode>
                <c:ptCount val="3"/>
                <c:pt idx="0">
                  <c:v>90782.9</c:v>
                </c:pt>
                <c:pt idx="1">
                  <c:v>20993.599999999999</c:v>
                </c:pt>
                <c:pt idx="2">
                  <c:v>150499.4</c:v>
                </c:pt>
              </c:numCache>
            </c:numRef>
          </c:val>
          <c:extLst>
            <c:ext xmlns:c16="http://schemas.microsoft.com/office/drawing/2014/chart" uri="{C3380CC4-5D6E-409C-BE32-E72D297353CC}">
              <c16:uniqueId val="{00000002-9DA1-4728-8939-515275B2E71C}"/>
            </c:ext>
          </c:extLst>
        </c:ser>
        <c:dLbls>
          <c:showLegendKey val="0"/>
          <c:showVal val="0"/>
          <c:showCatName val="0"/>
          <c:showSerName val="0"/>
          <c:showPercent val="0"/>
          <c:showBubbleSize val="0"/>
        </c:dLbls>
        <c:gapWidth val="100"/>
        <c:overlap val="-24"/>
        <c:axId val="388244112"/>
        <c:axId val="388244504"/>
      </c:barChart>
      <c:catAx>
        <c:axId val="388244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88244504"/>
        <c:crosses val="autoZero"/>
        <c:auto val="1"/>
        <c:lblAlgn val="ctr"/>
        <c:lblOffset val="100"/>
        <c:noMultiLvlLbl val="0"/>
      </c:catAx>
      <c:valAx>
        <c:axId val="3882445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88244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3082138492650276"/>
          <c:y val="0.15500612660071017"/>
          <c:w val="0.6313334059126412"/>
          <c:h val="0.79808498178583143"/>
        </c:manualLayout>
      </c:layout>
      <c:pie3DChart>
        <c:varyColors val="1"/>
        <c:ser>
          <c:idx val="0"/>
          <c:order val="0"/>
          <c:tx>
            <c:strRef>
              <c:f>Лист1!$B$1</c:f>
              <c:strCache>
                <c:ptCount val="1"/>
                <c:pt idx="0">
                  <c:v>Продажи</c:v>
                </c:pt>
              </c:strCache>
            </c:strRef>
          </c:tx>
          <c:explosion val="21"/>
          <c:dPt>
            <c:idx val="0"/>
            <c:bubble3D val="0"/>
            <c:explosion val="1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B54-4D8C-8DD2-81EFF7F8FD34}"/>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B54-4D8C-8DD2-81EFF7F8FD34}"/>
              </c:ext>
            </c:extLst>
          </c:dPt>
          <c:dPt>
            <c:idx val="2"/>
            <c:bubble3D val="0"/>
            <c:explosion val="2"/>
            <c:spPr>
              <a:solidFill>
                <a:schemeClr val="accent4"/>
              </a:solidFill>
              <a:ln>
                <a:noFill/>
              </a:ln>
              <a:effectLst>
                <a:outerShdw blurRad="88900" sx="102000" sy="102000" algn="ctr" rotWithShape="0">
                  <a:srgbClr val="C00000">
                    <a:alpha val="10000"/>
                  </a:srgb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B54-4D8C-8DD2-81EFF7F8FD34}"/>
              </c:ext>
            </c:extLst>
          </c:dPt>
          <c:dLbls>
            <c:dLbl>
              <c:idx val="0"/>
              <c:layout>
                <c:manualLayout>
                  <c:x val="-0.11966773682865479"/>
                  <c:y val="6.202939369657627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ru-RU"/>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B54-4D8C-8DD2-81EFF7F8FD34}"/>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ru-RU"/>
                </a:p>
              </c:txPr>
              <c:dLblPos val="bestFit"/>
              <c:showLegendKey val="0"/>
              <c:showVal val="0"/>
              <c:showCatName val="0"/>
              <c:showSerName val="0"/>
              <c:showPercent val="1"/>
              <c:showBubbleSize val="0"/>
              <c:extLst>
                <c:ext xmlns:c16="http://schemas.microsoft.com/office/drawing/2014/chart" uri="{C3380CC4-5D6E-409C-BE32-E72D297353CC}">
                  <c16:uniqueId val="{00000003-5B54-4D8C-8DD2-81EFF7F8FD34}"/>
                </c:ext>
              </c:extLst>
            </c:dLbl>
            <c:dLbl>
              <c:idx val="2"/>
              <c:layout>
                <c:manualLayout>
                  <c:x val="0.17054766906346816"/>
                  <c:y val="-0.1121986895810244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ru-RU"/>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B54-4D8C-8DD2-81EFF7F8FD34}"/>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ru-RU"/>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заробітна плата з нарахуваннями </c:v>
                </c:pt>
                <c:pt idx="1">
                  <c:v>поточне утримання</c:v>
                </c:pt>
                <c:pt idx="2">
                  <c:v>оплата  електроенергії для зовнішнього освітлення міста</c:v>
                </c:pt>
              </c:strCache>
            </c:strRef>
          </c:cat>
          <c:val>
            <c:numRef>
              <c:f>Лист1!$B$2:$B$4</c:f>
              <c:numCache>
                <c:formatCode>General</c:formatCode>
                <c:ptCount val="3"/>
                <c:pt idx="0">
                  <c:v>90782900</c:v>
                </c:pt>
                <c:pt idx="1">
                  <c:v>20993555.34</c:v>
                </c:pt>
                <c:pt idx="2">
                  <c:v>150499406.77000001</c:v>
                </c:pt>
              </c:numCache>
            </c:numRef>
          </c:val>
          <c:extLst>
            <c:ext xmlns:c16="http://schemas.microsoft.com/office/drawing/2014/chart" uri="{C3380CC4-5D6E-409C-BE32-E72D297353CC}">
              <c16:uniqueId val="{00000008-5B54-4D8C-8DD2-81EFF7F8FD34}"/>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
          <c:y val="0.56577289580067436"/>
          <c:w val="0.49175849709996666"/>
          <c:h val="0.3914873928949099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5795554864154E-3"/>
          <c:y val="1.5409208518744331E-2"/>
          <c:w val="0.95903903884532893"/>
          <c:h val="0.73802128988993432"/>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dLbl>
              <c:idx val="0"/>
              <c:layout>
                <c:manualLayout>
                  <c:x val="-5.9607581091048155E-2"/>
                  <c:y val="7.266759894809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47-4386-8F0F-8D4FC89841AD}"/>
                </c:ext>
              </c:extLst>
            </c:dLbl>
            <c:dLbl>
              <c:idx val="1"/>
              <c:layout>
                <c:manualLayout>
                  <c:x val="-5.7745719220381263E-2"/>
                  <c:y val="8.72011187377123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47-4386-8F0F-8D4FC89841AD}"/>
                </c:ext>
              </c:extLst>
            </c:dLbl>
            <c:dLbl>
              <c:idx val="2"/>
              <c:delete val="1"/>
              <c:extLst>
                <c:ext xmlns:c15="http://schemas.microsoft.com/office/drawing/2012/chart" uri="{CE6537A1-D6FC-4f65-9D91-7224C49458BB}"/>
                <c:ext xmlns:c16="http://schemas.microsoft.com/office/drawing/2014/chart" uri="{C3380CC4-5D6E-409C-BE32-E72D297353CC}">
                  <c16:uniqueId val="{00000002-9347-4386-8F0F-8D4FC89841A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Лист3!$E$3:$E$5</c:f>
              <c:numCache>
                <c:formatCode>General</c:formatCode>
                <c:ptCount val="3"/>
                <c:pt idx="0">
                  <c:v>2017</c:v>
                </c:pt>
                <c:pt idx="1">
                  <c:v>2018</c:v>
                </c:pt>
                <c:pt idx="2">
                  <c:v>2019</c:v>
                </c:pt>
              </c:numCache>
            </c:numRef>
          </c:cat>
          <c:val>
            <c:numRef>
              <c:f>Лист3!$F$3:$F$5</c:f>
              <c:numCache>
                <c:formatCode>#,##0</c:formatCode>
                <c:ptCount val="3"/>
                <c:pt idx="0">
                  <c:v>59440.004999999997</c:v>
                </c:pt>
                <c:pt idx="1">
                  <c:v>66540.755999999994</c:v>
                </c:pt>
                <c:pt idx="2">
                  <c:v>60715.09</c:v>
                </c:pt>
              </c:numCache>
            </c:numRef>
          </c:val>
          <c:smooth val="0"/>
          <c:extLst>
            <c:ext xmlns:c16="http://schemas.microsoft.com/office/drawing/2014/chart" uri="{C3380CC4-5D6E-409C-BE32-E72D297353CC}">
              <c16:uniqueId val="{00000003-9347-4386-8F0F-8D4FC89841AD}"/>
            </c:ext>
          </c:extLst>
        </c:ser>
        <c:ser>
          <c:idx val="1"/>
          <c:order val="1"/>
          <c:spPr>
            <a:ln w="31750" cap="rnd">
              <a:solidFill>
                <a:schemeClr val="accent2"/>
              </a:solidFill>
              <a:round/>
            </a:ln>
            <a:effectLst/>
          </c:spPr>
          <c:marker>
            <c:symbol val="circle"/>
            <c:size val="17"/>
            <c:spPr>
              <a:solidFill>
                <a:schemeClr val="accent2"/>
              </a:solidFill>
              <a:ln>
                <a:noFill/>
              </a:ln>
              <a:effectLst/>
            </c:spPr>
          </c:marker>
          <c:dLbls>
            <c:delete val="1"/>
          </c:dLbls>
          <c:cat>
            <c:numRef>
              <c:f>Лист3!$E$3:$E$5</c:f>
              <c:numCache>
                <c:formatCode>General</c:formatCode>
                <c:ptCount val="3"/>
                <c:pt idx="0">
                  <c:v>2017</c:v>
                </c:pt>
                <c:pt idx="1">
                  <c:v>2018</c:v>
                </c:pt>
                <c:pt idx="2">
                  <c:v>2019</c:v>
                </c:pt>
              </c:numCache>
            </c:numRef>
          </c:cat>
          <c:val>
            <c:numRef>
              <c:f>Лист3!$G$3:$G$5</c:f>
              <c:numCache>
                <c:formatCode>#,##0</c:formatCode>
                <c:ptCount val="3"/>
                <c:pt idx="0">
                  <c:v>20062</c:v>
                </c:pt>
                <c:pt idx="1">
                  <c:v>31292</c:v>
                </c:pt>
                <c:pt idx="2">
                  <c:v>33800</c:v>
                </c:pt>
              </c:numCache>
            </c:numRef>
          </c:val>
          <c:smooth val="0"/>
          <c:extLst>
            <c:ext xmlns:c16="http://schemas.microsoft.com/office/drawing/2014/chart" uri="{C3380CC4-5D6E-409C-BE32-E72D297353CC}">
              <c16:uniqueId val="{00000000-75CB-42A1-AB85-722B819C5652}"/>
            </c:ext>
          </c:extLst>
        </c:ser>
        <c:ser>
          <c:idx val="2"/>
          <c:order val="2"/>
          <c:spPr>
            <a:ln w="31750" cap="rnd">
              <a:solidFill>
                <a:srgbClr val="00B050"/>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50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Лист3!$E$3:$E$5</c:f>
              <c:numCache>
                <c:formatCode>General</c:formatCode>
                <c:ptCount val="3"/>
                <c:pt idx="0">
                  <c:v>2017</c:v>
                </c:pt>
                <c:pt idx="1">
                  <c:v>2018</c:v>
                </c:pt>
                <c:pt idx="2">
                  <c:v>2019</c:v>
                </c:pt>
              </c:numCache>
            </c:numRef>
          </c:cat>
          <c:val>
            <c:numRef>
              <c:f>Лист3!$H$3:$H$5</c:f>
              <c:numCache>
                <c:formatCode>General</c:formatCode>
                <c:ptCount val="3"/>
              </c:numCache>
            </c:numRef>
          </c:val>
          <c:smooth val="0"/>
          <c:extLst>
            <c:ext xmlns:c16="http://schemas.microsoft.com/office/drawing/2014/chart" uri="{C3380CC4-5D6E-409C-BE32-E72D297353CC}">
              <c16:uniqueId val="{00000001-75CB-42A1-AB85-722B819C5652}"/>
            </c:ext>
          </c:extLst>
        </c:ser>
        <c:dLbls>
          <c:dLblPos val="ctr"/>
          <c:showLegendKey val="0"/>
          <c:showVal val="1"/>
          <c:showCatName val="0"/>
          <c:showSerName val="0"/>
          <c:showPercent val="0"/>
          <c:showBubbleSize val="0"/>
        </c:dLbls>
        <c:marker val="1"/>
        <c:smooth val="0"/>
        <c:axId val="173523808"/>
        <c:axId val="173525056"/>
      </c:lineChart>
      <c:catAx>
        <c:axId val="1735238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ru-RU"/>
          </a:p>
        </c:txPr>
        <c:crossAx val="173525056"/>
        <c:crosses val="autoZero"/>
        <c:auto val="1"/>
        <c:lblAlgn val="ctr"/>
        <c:lblOffset val="100"/>
        <c:noMultiLvlLbl val="0"/>
      </c:catAx>
      <c:valAx>
        <c:axId val="1735250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7352380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accent1">
                    <a:lumMod val="75000"/>
                  </a:schemeClr>
                </a:solidFill>
                <a:latin typeface="+mn-lt"/>
                <a:ea typeface="+mn-ea"/>
                <a:cs typeface="+mn-cs"/>
              </a:defRPr>
            </a:pPr>
            <a:r>
              <a:rPr lang="ru-RU" sz="1400" dirty="0" err="1">
                <a:solidFill>
                  <a:schemeClr val="accent1">
                    <a:lumMod val="75000"/>
                  </a:schemeClr>
                </a:solidFill>
              </a:rPr>
              <a:t>Витрати</a:t>
            </a:r>
            <a:r>
              <a:rPr lang="ru-RU" sz="1400" dirty="0">
                <a:solidFill>
                  <a:schemeClr val="accent1">
                    <a:lumMod val="75000"/>
                  </a:schemeClr>
                </a:solidFill>
              </a:rPr>
              <a:t> на оплату </a:t>
            </a:r>
            <a:r>
              <a:rPr lang="ru-RU" sz="1400" dirty="0" err="1">
                <a:solidFill>
                  <a:schemeClr val="accent1">
                    <a:lumMod val="75000"/>
                  </a:schemeClr>
                </a:solidFill>
              </a:rPr>
              <a:t>електроенергії</a:t>
            </a:r>
            <a:r>
              <a:rPr lang="ru-RU" sz="1400" dirty="0">
                <a:solidFill>
                  <a:schemeClr val="accent1">
                    <a:lumMod val="75000"/>
                  </a:schemeClr>
                </a:solidFill>
              </a:rPr>
              <a:t> для </a:t>
            </a:r>
            <a:r>
              <a:rPr lang="ru-RU" sz="1400" dirty="0" err="1">
                <a:solidFill>
                  <a:schemeClr val="accent1">
                    <a:lumMod val="75000"/>
                  </a:schemeClr>
                </a:solidFill>
              </a:rPr>
              <a:t>зовнішнього</a:t>
            </a:r>
            <a:r>
              <a:rPr lang="ru-RU" sz="1400" dirty="0">
                <a:solidFill>
                  <a:schemeClr val="accent1">
                    <a:lumMod val="75000"/>
                  </a:schemeClr>
                </a:solidFill>
              </a:rPr>
              <a:t> </a:t>
            </a:r>
            <a:r>
              <a:rPr lang="ru-RU" sz="1400" dirty="0" err="1">
                <a:solidFill>
                  <a:schemeClr val="accent1">
                    <a:lumMod val="75000"/>
                  </a:schemeClr>
                </a:solidFill>
              </a:rPr>
              <a:t>освітлення</a:t>
            </a:r>
            <a:r>
              <a:rPr lang="ru-RU" sz="1400" dirty="0">
                <a:solidFill>
                  <a:schemeClr val="accent1">
                    <a:lumMod val="75000"/>
                  </a:schemeClr>
                </a:solidFill>
              </a:rPr>
              <a:t> </a:t>
            </a:r>
            <a:r>
              <a:rPr lang="ru-RU" sz="1400" dirty="0" err="1">
                <a:solidFill>
                  <a:schemeClr val="accent1">
                    <a:lumMod val="75000"/>
                  </a:schemeClr>
                </a:solidFill>
              </a:rPr>
              <a:t>міста</a:t>
            </a:r>
            <a:r>
              <a:rPr lang="ru-RU" sz="1400" dirty="0">
                <a:solidFill>
                  <a:schemeClr val="accent1">
                    <a:lumMod val="75000"/>
                  </a:schemeClr>
                </a:solidFill>
              </a:rPr>
              <a:t>, тис. грн.  </a:t>
            </a:r>
          </a:p>
        </c:rich>
      </c:tx>
      <c:layout>
        <c:manualLayout>
          <c:xMode val="edge"/>
          <c:yMode val="edge"/>
          <c:x val="0.11791425984122675"/>
          <c:y val="3.973288406074970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1">
                  <a:lumMod val="75000"/>
                </a:schemeClr>
              </a:solidFill>
              <a:latin typeface="+mn-lt"/>
              <a:ea typeface="+mn-ea"/>
              <a:cs typeface="+mn-cs"/>
            </a:defRPr>
          </a:pPr>
          <a:endParaRPr lang="ru-RU"/>
        </a:p>
      </c:txPr>
    </c:title>
    <c:autoTitleDeleted val="0"/>
    <c:plotArea>
      <c:layout>
        <c:manualLayout>
          <c:layoutTarget val="inner"/>
          <c:xMode val="edge"/>
          <c:yMode val="edge"/>
          <c:x val="2.890629191452972E-2"/>
          <c:y val="0.23406748063327854"/>
          <c:w val="0.95457582699145327"/>
          <c:h val="0.65240457376895367"/>
        </c:manualLayout>
      </c:layout>
      <c:barChart>
        <c:barDir val="col"/>
        <c:grouping val="clustered"/>
        <c:varyColors val="0"/>
        <c:ser>
          <c:idx val="0"/>
          <c:order val="0"/>
          <c:tx>
            <c:strRef>
              <c:f>Лист1!$B$1</c:f>
              <c:strCache>
                <c:ptCount val="1"/>
                <c:pt idx="0">
                  <c:v>тис.грн.</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7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Лист1!$A$2:$A$4</c:f>
              <c:numCache>
                <c:formatCode>General</c:formatCode>
                <c:ptCount val="3"/>
                <c:pt idx="0">
                  <c:v>2017</c:v>
                </c:pt>
                <c:pt idx="1">
                  <c:v>2018</c:v>
                </c:pt>
                <c:pt idx="2">
                  <c:v>2019</c:v>
                </c:pt>
              </c:numCache>
            </c:numRef>
          </c:cat>
          <c:val>
            <c:numRef>
              <c:f>Лист1!$B$2:$B$4</c:f>
              <c:numCache>
                <c:formatCode>#,##0.0</c:formatCode>
                <c:ptCount val="3"/>
                <c:pt idx="0">
                  <c:v>117279.4</c:v>
                </c:pt>
                <c:pt idx="1">
                  <c:v>149324.81104</c:v>
                </c:pt>
                <c:pt idx="2">
                  <c:v>150499.41</c:v>
                </c:pt>
              </c:numCache>
            </c:numRef>
          </c:val>
          <c:extLst>
            <c:ext xmlns:c16="http://schemas.microsoft.com/office/drawing/2014/chart" uri="{C3380CC4-5D6E-409C-BE32-E72D297353CC}">
              <c16:uniqueId val="{00000000-D436-416B-B073-62ACDFC13F6D}"/>
            </c:ext>
          </c:extLst>
        </c:ser>
        <c:dLbls>
          <c:dLblPos val="inEnd"/>
          <c:showLegendKey val="0"/>
          <c:showVal val="1"/>
          <c:showCatName val="0"/>
          <c:showSerName val="0"/>
          <c:showPercent val="0"/>
          <c:showBubbleSize val="0"/>
        </c:dLbls>
        <c:gapWidth val="65"/>
        <c:axId val="327492192"/>
        <c:axId val="271599184"/>
      </c:barChart>
      <c:catAx>
        <c:axId val="327492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ru-RU"/>
          </a:p>
        </c:txPr>
        <c:crossAx val="271599184"/>
        <c:crosses val="autoZero"/>
        <c:auto val="1"/>
        <c:lblAlgn val="ctr"/>
        <c:lblOffset val="100"/>
        <c:noMultiLvlLbl val="0"/>
      </c:catAx>
      <c:valAx>
        <c:axId val="2715991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327492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12781773934059E-2"/>
          <c:y val="1.1299329486518919E-2"/>
          <c:w val="0.94375996906417225"/>
          <c:h val="0.94529411100269434"/>
        </c:manualLayout>
      </c:layout>
      <c:lineChart>
        <c:grouping val="standard"/>
        <c:varyColors val="0"/>
        <c:ser>
          <c:idx val="0"/>
          <c:order val="0"/>
          <c:tx>
            <c:strRef>
              <c:f>Лист1!$B$1</c:f>
              <c:strCache>
                <c:ptCount val="1"/>
                <c:pt idx="0">
                  <c:v>грн/кВТ*год</c:v>
                </c:pt>
              </c:strCache>
            </c:strRef>
          </c:tx>
          <c:spPr>
            <a:ln w="28575" cap="rnd">
              <a:solidFill>
                <a:schemeClr val="tx1"/>
              </a:solidFill>
              <a:round/>
            </a:ln>
            <a:effectLst/>
          </c:spPr>
          <c:marker>
            <c:symbol val="none"/>
          </c:marker>
          <c:dLbls>
            <c:dLbl>
              <c:idx val="0"/>
              <c:layout>
                <c:manualLayout>
                  <c:x val="3.830564923559801E-2"/>
                  <c:y val="-0.141814426683604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35-41A9-8A21-5BDAA80BC220}"/>
                </c:ext>
              </c:extLst>
            </c:dLbl>
            <c:dLbl>
              <c:idx val="1"/>
              <c:layout>
                <c:manualLayout>
                  <c:x val="-3.1642538267104801E-2"/>
                  <c:y val="8.2584287723877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35-41A9-8A21-5BDAA80BC220}"/>
                </c:ext>
              </c:extLst>
            </c:dLbl>
            <c:dLbl>
              <c:idx val="2"/>
              <c:layout>
                <c:manualLayout>
                  <c:x val="-9.6568542349681402E-2"/>
                  <c:y val="0.1352952318558635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35-41A9-8A21-5BDAA80BC22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#,##0.00</c:formatCode>
                <c:ptCount val="3"/>
                <c:pt idx="0">
                  <c:v>2017</c:v>
                </c:pt>
                <c:pt idx="1">
                  <c:v>2018</c:v>
                </c:pt>
                <c:pt idx="2">
                  <c:v>2019</c:v>
                </c:pt>
              </c:numCache>
            </c:numRef>
          </c:cat>
          <c:val>
            <c:numRef>
              <c:f>Лист1!$B$2:$B$4</c:f>
              <c:numCache>
                <c:formatCode>0.00</c:formatCode>
                <c:ptCount val="3"/>
                <c:pt idx="0">
                  <c:v>1.97</c:v>
                </c:pt>
                <c:pt idx="1">
                  <c:v>2.2405170000000001</c:v>
                </c:pt>
                <c:pt idx="2">
                  <c:v>2.3997299999999999</c:v>
                </c:pt>
              </c:numCache>
            </c:numRef>
          </c:val>
          <c:smooth val="0"/>
          <c:extLst>
            <c:ext xmlns:c16="http://schemas.microsoft.com/office/drawing/2014/chart" uri="{C3380CC4-5D6E-409C-BE32-E72D297353CC}">
              <c16:uniqueId val="{00000000-5535-41A9-8A21-5BDAA80BC220}"/>
            </c:ext>
          </c:extLst>
        </c:ser>
        <c:dLbls>
          <c:dLblPos val="t"/>
          <c:showLegendKey val="0"/>
          <c:showVal val="1"/>
          <c:showCatName val="0"/>
          <c:showSerName val="0"/>
          <c:showPercent val="0"/>
          <c:showBubbleSize val="0"/>
        </c:dLbls>
        <c:smooth val="0"/>
        <c:axId val="547597136"/>
        <c:axId val="287711408"/>
      </c:lineChart>
      <c:catAx>
        <c:axId val="547597136"/>
        <c:scaling>
          <c:orientation val="minMax"/>
        </c:scaling>
        <c:delete val="1"/>
        <c:axPos val="b"/>
        <c:numFmt formatCode="#,##0.00" sourceLinked="1"/>
        <c:majorTickMark val="in"/>
        <c:minorTickMark val="none"/>
        <c:tickLblPos val="nextTo"/>
        <c:crossAx val="287711408"/>
        <c:crosses val="autoZero"/>
        <c:auto val="1"/>
        <c:lblAlgn val="ctr"/>
        <c:lblOffset val="100"/>
        <c:tickLblSkip val="1"/>
        <c:tickMarkSkip val="2"/>
        <c:noMultiLvlLbl val="0"/>
      </c:catAx>
      <c:valAx>
        <c:axId val="287711408"/>
        <c:scaling>
          <c:orientation val="minMax"/>
          <c:min val="1.5"/>
        </c:scaling>
        <c:delete val="1"/>
        <c:axPos val="l"/>
        <c:numFmt formatCode="0.00" sourceLinked="1"/>
        <c:majorTickMark val="out"/>
        <c:minorTickMark val="none"/>
        <c:tickLblPos val="nextTo"/>
        <c:crossAx val="54759713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8528451689421"/>
          <c:y val="0.10580074912127815"/>
          <c:w val="0.84345468348634667"/>
          <c:h val="0.7796467016957831"/>
        </c:manualLayout>
      </c:layout>
      <c:barChart>
        <c:barDir val="bar"/>
        <c:grouping val="clustered"/>
        <c:varyColors val="0"/>
        <c:ser>
          <c:idx val="0"/>
          <c:order val="0"/>
          <c:tx>
            <c:strRef>
              <c:f>Лист5!$B$55</c:f>
              <c:strCache>
                <c:ptCount val="1"/>
                <c:pt idx="0">
                  <c:v>Балансова вартість основних засобів, тис.грн.</c:v>
                </c:pt>
              </c:strCache>
            </c:strRef>
          </c:tx>
          <c:spPr>
            <a:solidFill>
              <a:srgbClr val="00B0F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Лист5!$F$54:$J$54</c:f>
              <c:numCache>
                <c:formatCode>General</c:formatCode>
                <c:ptCount val="5"/>
                <c:pt idx="0">
                  <c:v>2015</c:v>
                </c:pt>
                <c:pt idx="1">
                  <c:v>2016</c:v>
                </c:pt>
                <c:pt idx="2">
                  <c:v>2017</c:v>
                </c:pt>
                <c:pt idx="3">
                  <c:v>2018</c:v>
                </c:pt>
                <c:pt idx="4">
                  <c:v>2019</c:v>
                </c:pt>
              </c:numCache>
            </c:numRef>
          </c:cat>
          <c:val>
            <c:numRef>
              <c:f>Лист5!$F$55:$J$55</c:f>
              <c:numCache>
                <c:formatCode>#,##0</c:formatCode>
                <c:ptCount val="5"/>
                <c:pt idx="0">
                  <c:v>474780</c:v>
                </c:pt>
                <c:pt idx="1">
                  <c:v>502903</c:v>
                </c:pt>
                <c:pt idx="2">
                  <c:v>564441</c:v>
                </c:pt>
                <c:pt idx="3">
                  <c:v>706415</c:v>
                </c:pt>
                <c:pt idx="4">
                  <c:v>1320356</c:v>
                </c:pt>
              </c:numCache>
            </c:numRef>
          </c:val>
          <c:extLst>
            <c:ext xmlns:c16="http://schemas.microsoft.com/office/drawing/2014/chart" uri="{C3380CC4-5D6E-409C-BE32-E72D297353CC}">
              <c16:uniqueId val="{00000000-9996-4495-B5C5-B176E9E1EA37}"/>
            </c:ext>
          </c:extLst>
        </c:ser>
        <c:dLbls>
          <c:dLblPos val="inEnd"/>
          <c:showLegendKey val="0"/>
          <c:showVal val="1"/>
          <c:showCatName val="0"/>
          <c:showSerName val="0"/>
          <c:showPercent val="0"/>
          <c:showBubbleSize val="0"/>
        </c:dLbls>
        <c:gapWidth val="115"/>
        <c:overlap val="-20"/>
        <c:axId val="391138264"/>
        <c:axId val="391138656"/>
      </c:barChart>
      <c:catAx>
        <c:axId val="39113826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effectLst/>
                <a:latin typeface="Segoe UI Black" panose="020B0A02040204020203" pitchFamily="34" charset="0"/>
                <a:ea typeface="Segoe UI Black" panose="020B0A02040204020203" pitchFamily="34" charset="0"/>
                <a:cs typeface="Segoe UI Black" panose="020B0A02040204020203" pitchFamily="34" charset="0"/>
              </a:defRPr>
            </a:pPr>
            <a:endParaRPr lang="ru-RU"/>
          </a:p>
        </c:txPr>
        <c:crossAx val="391138656"/>
        <c:crosses val="autoZero"/>
        <c:auto val="1"/>
        <c:lblAlgn val="ctr"/>
        <c:lblOffset val="100"/>
        <c:noMultiLvlLbl val="0"/>
      </c:catAx>
      <c:valAx>
        <c:axId val="391138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Black" panose="020B0A04020102020204" pitchFamily="34" charset="0"/>
                <a:ea typeface="+mn-ea"/>
                <a:cs typeface="+mn-cs"/>
              </a:defRPr>
            </a:pPr>
            <a:endParaRPr lang="ru-RU"/>
          </a:p>
        </c:txPr>
        <c:crossAx val="3911382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0" normalizeH="0" baseline="0">
                <a:ln w="0"/>
                <a:gradFill>
                  <a:gsLst>
                    <a:gs pos="0">
                      <a:schemeClr val="tx1"/>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r>
              <a:rPr lang="ru-RU" sz="1800" b="1" i="0" cap="none" spc="0" dirty="0" err="1">
                <a:ln w="0"/>
                <a:solidFill>
                  <a:schemeClr val="accent5">
                    <a:lumMod val="75000"/>
                  </a:schemeClr>
                </a:solidFill>
                <a:effectLst/>
              </a:rPr>
              <a:t>Динаміка</a:t>
            </a:r>
            <a:r>
              <a:rPr lang="ru-RU" sz="1800" b="1" i="0" cap="none" spc="0" dirty="0">
                <a:ln w="0"/>
                <a:solidFill>
                  <a:schemeClr val="accent5">
                    <a:lumMod val="75000"/>
                  </a:schemeClr>
                </a:solidFill>
                <a:effectLst/>
              </a:rPr>
              <a:t> </a:t>
            </a:r>
            <a:r>
              <a:rPr lang="ru-RU" sz="1800" b="1" i="0" cap="none" spc="0" dirty="0" err="1">
                <a:ln w="0"/>
                <a:solidFill>
                  <a:schemeClr val="accent5">
                    <a:lumMod val="75000"/>
                  </a:schemeClr>
                </a:solidFill>
                <a:effectLst/>
              </a:rPr>
              <a:t>планових</a:t>
            </a:r>
            <a:r>
              <a:rPr lang="ru-RU" sz="1800" b="1" i="0" cap="none" spc="0" dirty="0">
                <a:ln w="0"/>
                <a:solidFill>
                  <a:schemeClr val="accent5">
                    <a:lumMod val="75000"/>
                  </a:schemeClr>
                </a:solidFill>
                <a:effectLst/>
              </a:rPr>
              <a:t> </a:t>
            </a:r>
            <a:r>
              <a:rPr lang="ru-RU" sz="1800" b="1" i="0" cap="none" spc="0" dirty="0" err="1">
                <a:ln w="0"/>
                <a:solidFill>
                  <a:schemeClr val="accent5">
                    <a:lumMod val="75000"/>
                  </a:schemeClr>
                </a:solidFill>
                <a:effectLst/>
              </a:rPr>
              <a:t>бюджетних</a:t>
            </a:r>
            <a:r>
              <a:rPr lang="ru-RU" sz="1800" b="1" i="0" cap="none" spc="0" dirty="0">
                <a:ln w="0"/>
                <a:solidFill>
                  <a:schemeClr val="accent5">
                    <a:lumMod val="75000"/>
                  </a:schemeClr>
                </a:solidFill>
                <a:effectLst/>
              </a:rPr>
              <a:t> </a:t>
            </a:r>
            <a:r>
              <a:rPr lang="ru-RU" sz="1800" b="1" i="0" cap="none" spc="0" dirty="0" err="1">
                <a:ln w="0"/>
                <a:solidFill>
                  <a:schemeClr val="accent5">
                    <a:lumMod val="75000"/>
                  </a:schemeClr>
                </a:solidFill>
                <a:effectLst/>
              </a:rPr>
              <a:t>інвестицій</a:t>
            </a:r>
            <a:endParaRPr lang="ru-RU" sz="1800" b="1" i="0" cap="none" spc="0" dirty="0">
              <a:ln w="0"/>
              <a:solidFill>
                <a:schemeClr val="accent5">
                  <a:lumMod val="75000"/>
                </a:schemeClr>
              </a:solidFill>
              <a:effectLst/>
            </a:endParaRPr>
          </a:p>
          <a:p>
            <a:pPr>
              <a:defRPr sz="1800" cap="none" spc="0">
                <a:ln w="0"/>
                <a:gradFill>
                  <a:gsLst>
                    <a:gs pos="0">
                      <a:schemeClr val="tx1"/>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pPr>
            <a:r>
              <a:rPr lang="ru-RU" sz="1800" b="1" i="0" cap="none" spc="0" dirty="0">
                <a:ln w="0"/>
                <a:solidFill>
                  <a:schemeClr val="accent5">
                    <a:lumMod val="75000"/>
                  </a:schemeClr>
                </a:solidFill>
                <a:effectLst/>
              </a:rPr>
              <a:t> за 2017-2019 </a:t>
            </a:r>
            <a:r>
              <a:rPr lang="ru-RU" sz="1800" b="1" i="0" cap="none" spc="0" dirty="0" err="1">
                <a:ln w="0"/>
                <a:solidFill>
                  <a:schemeClr val="accent5">
                    <a:lumMod val="75000"/>
                  </a:schemeClr>
                </a:solidFill>
                <a:effectLst/>
              </a:rPr>
              <a:t>рр</a:t>
            </a:r>
            <a:r>
              <a:rPr lang="ru-RU" sz="1800" b="1" i="0" cap="none" spc="0" dirty="0">
                <a:ln w="0"/>
                <a:solidFill>
                  <a:schemeClr val="accent5">
                    <a:lumMod val="75000"/>
                  </a:schemeClr>
                </a:solidFill>
                <a:effectLst/>
              </a:rPr>
              <a:t>., </a:t>
            </a:r>
            <a:r>
              <a:rPr lang="ru-RU" sz="1800" b="1" i="0" cap="none" spc="0" dirty="0" err="1">
                <a:ln w="0"/>
                <a:solidFill>
                  <a:schemeClr val="accent5">
                    <a:lumMod val="75000"/>
                  </a:schemeClr>
                </a:solidFill>
                <a:effectLst/>
              </a:rPr>
              <a:t>тис.грн</a:t>
            </a:r>
            <a:r>
              <a:rPr lang="ru-RU" sz="1800" b="1" i="0" cap="none" spc="0" dirty="0">
                <a:ln w="0"/>
                <a:solidFill>
                  <a:schemeClr val="accent5">
                    <a:lumMod val="75000"/>
                  </a:schemeClr>
                </a:solidFill>
                <a:effectLst>
                  <a:reflection blurRad="6350" stA="53000" endA="300" endPos="35500" dir="5400000" sy="-90000" algn="bl" rotWithShape="0"/>
                </a:effectLst>
              </a:rPr>
              <a:t>.</a:t>
            </a:r>
          </a:p>
        </c:rich>
      </c:tx>
      <c:layout>
        <c:manualLayout>
          <c:xMode val="edge"/>
          <c:yMode val="edge"/>
          <c:x val="0.28828775840170751"/>
          <c:y val="3.7666042119700793E-3"/>
        </c:manualLayout>
      </c:layout>
      <c:overlay val="0"/>
      <c:spPr>
        <a:noFill/>
        <a:ln>
          <a:noFill/>
        </a:ln>
        <a:effectLst/>
      </c:spPr>
      <c:txPr>
        <a:bodyPr rot="0" spcFirstLastPara="1" vertOverflow="ellipsis" vert="horz" wrap="square" anchor="ctr" anchorCtr="1"/>
        <a:lstStyle/>
        <a:p>
          <a:pPr>
            <a:defRPr sz="1800" b="1" i="0" u="none" strike="noStrike" kern="1200" cap="none" spc="0" normalizeH="0" baseline="0">
              <a:ln w="0"/>
              <a:gradFill>
                <a:gsLst>
                  <a:gs pos="0">
                    <a:schemeClr val="tx1"/>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266578791987537E-2"/>
          <c:y val="0.17012792971593821"/>
          <c:w val="0.86458369929364909"/>
          <c:h val="0.71542491975104971"/>
        </c:manualLayout>
      </c:layout>
      <c:bar3DChart>
        <c:barDir val="col"/>
        <c:grouping val="clustered"/>
        <c:varyColors val="0"/>
        <c:ser>
          <c:idx val="0"/>
          <c:order val="0"/>
          <c:tx>
            <c:strRef>
              <c:f>Лист1!$A$3</c:f>
              <c:strCache>
                <c:ptCount val="1"/>
                <c:pt idx="0">
                  <c:v>2017</c:v>
                </c:pt>
              </c:strCache>
            </c:strRef>
          </c:tx>
          <c:spPr>
            <a:solidFill>
              <a:schemeClr val="accent6"/>
            </a:solidFill>
            <a:ln>
              <a:noFill/>
            </a:ln>
            <a:effectLst/>
            <a:scene3d>
              <a:camera prst="orthographicFront"/>
              <a:lightRig rig="threePt" dir="t"/>
            </a:scene3d>
            <a:sp3d>
              <a:bevelT/>
            </a:sp3d>
          </c:spPr>
          <c:invertIfNegative val="0"/>
          <c:dLbls>
            <c:dLbl>
              <c:idx val="0"/>
              <c:layout>
                <c:manualLayout>
                  <c:x val="4.8286782392276172E-3"/>
                  <c:y val="7.0065300265604036E-2"/>
                </c:manualLayout>
              </c:layout>
              <c:tx>
                <c:rich>
                  <a:bodyPr/>
                  <a:lstStyle/>
                  <a:p>
                    <a:fld id="{B449C81B-76B8-4B23-930D-FD8D428E18AE}" type="SERIESNAME">
                      <a:rPr lang="en-US"/>
                      <a:pPr/>
                      <a:t>[ИМЯ РЯДА]</a:t>
                    </a:fld>
                    <a:r>
                      <a:rPr lang="en-US" baseline="0" dirty="0"/>
                      <a:t>;</a:t>
                    </a:r>
                  </a:p>
                  <a:p>
                    <a:r>
                      <a:rPr lang="en-US" baseline="0" dirty="0"/>
                      <a:t> </a:t>
                    </a:r>
                    <a:fld id="{2011A3D7-4F98-430A-8101-52A9CB801B4C}" type="VALUE">
                      <a:rPr lang="en-US" baseline="0"/>
                      <a:pPr/>
                      <a:t>[ЗНАЧЕНИЕ]</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63-4230-B322-A791BAACD35C}"/>
                </c:ext>
              </c:extLst>
            </c:dLbl>
            <c:dLbl>
              <c:idx val="1"/>
              <c:layout>
                <c:manualLayout>
                  <c:x val="2.2287817475962556E-2"/>
                  <c:y val="-5.2938353571717126E-2"/>
                </c:manualLayout>
              </c:layout>
              <c:tx>
                <c:rich>
                  <a:bodyPr/>
                  <a:lstStyle/>
                  <a:p>
                    <a:fld id="{02A1A5C3-09F6-41C9-AFE4-DC53D8EC51E7}" type="SERIESNAME">
                      <a:rPr lang="en-US"/>
                      <a:pPr/>
                      <a:t>[ИМЯ РЯДА]</a:t>
                    </a:fld>
                    <a:r>
                      <a:rPr lang="en-US" baseline="0" dirty="0"/>
                      <a:t>; </a:t>
                    </a:r>
                  </a:p>
                  <a:p>
                    <a:fld id="{90081E85-91B6-43EA-8B29-8A0A23597393}" type="VALUE">
                      <a:rPr lang="en-US" baseline="0" smtClean="0"/>
                      <a:pPr/>
                      <a:t>[ЗНАЧЕНИЕ]</a:t>
                    </a:fld>
                    <a:endParaRPr lang="ru-RU"/>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63-4230-B322-A791BAACD35C}"/>
                </c:ext>
              </c:extLst>
            </c:dLbl>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Лист1!$B$1:$C$1</c:f>
              <c:strCache>
                <c:ptCount val="2"/>
                <c:pt idx="0">
                  <c:v>капітальний ремонт</c:v>
                </c:pt>
                <c:pt idx="1">
                  <c:v>будівництво</c:v>
                </c:pt>
              </c:strCache>
            </c:strRef>
          </c:cat>
          <c:val>
            <c:numRef>
              <c:f>Лист1!$B$3:$C$3</c:f>
              <c:numCache>
                <c:formatCode>#,##0.0</c:formatCode>
                <c:ptCount val="2"/>
                <c:pt idx="0">
                  <c:v>72831.7</c:v>
                </c:pt>
                <c:pt idx="1">
                  <c:v>33322.199999999997</c:v>
                </c:pt>
              </c:numCache>
            </c:numRef>
          </c:val>
          <c:extLst>
            <c:ext xmlns:c16="http://schemas.microsoft.com/office/drawing/2014/chart" uri="{C3380CC4-5D6E-409C-BE32-E72D297353CC}">
              <c16:uniqueId val="{00000002-A163-4230-B322-A791BAACD35C}"/>
            </c:ext>
          </c:extLst>
        </c:ser>
        <c:ser>
          <c:idx val="1"/>
          <c:order val="1"/>
          <c:tx>
            <c:strRef>
              <c:f>Лист1!$A$4</c:f>
              <c:strCache>
                <c:ptCount val="1"/>
                <c:pt idx="0">
                  <c:v>2018</c:v>
                </c:pt>
              </c:strCache>
            </c:strRef>
          </c:tx>
          <c:spPr>
            <a:solidFill>
              <a:schemeClr val="accent5"/>
            </a:solidFill>
            <a:ln>
              <a:noFill/>
            </a:ln>
            <a:effectLst/>
            <a:scene3d>
              <a:camera prst="orthographicFront"/>
              <a:lightRig rig="threePt" dir="t"/>
            </a:scene3d>
            <a:sp3d>
              <a:bevelT/>
            </a:sp3d>
          </c:spPr>
          <c:invertIfNegative val="0"/>
          <c:dLbls>
            <c:dLbl>
              <c:idx val="0"/>
              <c:layout>
                <c:manualLayout>
                  <c:x val="1.5025408350787465E-3"/>
                  <c:y val="0.19308859328055039"/>
                </c:manualLayout>
              </c:layout>
              <c:tx>
                <c:rich>
                  <a:bodyPr/>
                  <a:lstStyle/>
                  <a:p>
                    <a:fld id="{F8A3AA80-C4E7-4953-9974-28E0CA613EE0}" type="SERIESNAME">
                      <a:rPr lang="en-US"/>
                      <a:pPr/>
                      <a:t>[ИМЯ РЯДА]</a:t>
                    </a:fld>
                    <a:r>
                      <a:rPr lang="en-US" baseline="0" dirty="0"/>
                      <a:t>;</a:t>
                    </a:r>
                  </a:p>
                  <a:p>
                    <a:r>
                      <a:rPr lang="en-US" baseline="0" dirty="0"/>
                      <a:t> </a:t>
                    </a:r>
                    <a:fld id="{35EB7ED8-7AB9-4D7A-BA05-2EBA0F4D390D}" type="VALUE">
                      <a:rPr lang="en-US" baseline="0"/>
                      <a:pPr/>
                      <a:t>[ЗНАЧЕНИЕ]</a:t>
                    </a:fld>
                    <a:endParaRPr lang="en-US"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163-4230-B322-A791BAACD35C}"/>
                </c:ext>
              </c:extLst>
            </c:dLbl>
            <c:dLbl>
              <c:idx val="1"/>
              <c:layout>
                <c:manualLayout>
                  <c:x val="2.372627558653672E-2"/>
                  <c:y val="-6.7969609956429464E-2"/>
                </c:manualLayout>
              </c:layout>
              <c:tx>
                <c:rich>
                  <a:bodyPr/>
                  <a:lstStyle/>
                  <a:p>
                    <a:fld id="{D281BABA-522C-4657-BD7C-4A078B8D0C9F}" type="SERIESNAME">
                      <a:rPr lang="en-US"/>
                      <a:pPr/>
                      <a:t>[ИМЯ РЯДА]</a:t>
                    </a:fld>
                    <a:r>
                      <a:rPr lang="en-US" baseline="0" dirty="0"/>
                      <a:t>; </a:t>
                    </a:r>
                  </a:p>
                  <a:p>
                    <a:fld id="{9A6288A9-B4D2-4408-973D-234637441914}" type="VALUE">
                      <a:rPr lang="en-US" baseline="0" smtClean="0"/>
                      <a:pPr/>
                      <a:t>[ЗНАЧЕНИЕ]</a:t>
                    </a:fld>
                    <a:endParaRPr lang="ru-RU"/>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A163-4230-B322-A791BAACD35C}"/>
                </c:ext>
              </c:extLst>
            </c:dLbl>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Лист1!$B$1:$C$1</c:f>
              <c:strCache>
                <c:ptCount val="2"/>
                <c:pt idx="0">
                  <c:v>капітальний ремонт</c:v>
                </c:pt>
                <c:pt idx="1">
                  <c:v>будівництво</c:v>
                </c:pt>
              </c:strCache>
            </c:strRef>
          </c:cat>
          <c:val>
            <c:numRef>
              <c:f>Лист1!$B$4:$C$4</c:f>
              <c:numCache>
                <c:formatCode>#,##0.0</c:formatCode>
                <c:ptCount val="2"/>
                <c:pt idx="0">
                  <c:v>315392.40000000002</c:v>
                </c:pt>
                <c:pt idx="1">
                  <c:v>11578.6</c:v>
                </c:pt>
              </c:numCache>
            </c:numRef>
          </c:val>
          <c:extLst>
            <c:ext xmlns:c16="http://schemas.microsoft.com/office/drawing/2014/chart" uri="{C3380CC4-5D6E-409C-BE32-E72D297353CC}">
              <c16:uniqueId val="{00000005-A163-4230-B322-A791BAACD35C}"/>
            </c:ext>
          </c:extLst>
        </c:ser>
        <c:ser>
          <c:idx val="2"/>
          <c:order val="2"/>
          <c:tx>
            <c:strRef>
              <c:f>Лист1!$A$5</c:f>
              <c:strCache>
                <c:ptCount val="1"/>
                <c:pt idx="0">
                  <c:v>2019</c:v>
                </c:pt>
              </c:strCache>
            </c:strRef>
          </c:tx>
          <c:spPr>
            <a:solidFill>
              <a:schemeClr val="accent4"/>
            </a:solidFill>
            <a:ln>
              <a:noFill/>
            </a:ln>
            <a:effectLst/>
            <a:sp3d/>
          </c:spPr>
          <c:invertIfNegative val="0"/>
          <c:dLbls>
            <c:dLbl>
              <c:idx val="0"/>
              <c:layout>
                <c:manualLayout>
                  <c:x val="1.6309631286752855E-3"/>
                  <c:y val="0.27757760246820118"/>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A163-4230-B322-A791BAACD35C}"/>
                </c:ext>
              </c:extLst>
            </c:dLbl>
            <c:dLbl>
              <c:idx val="1"/>
              <c:layout>
                <c:manualLayout>
                  <c:x val="2.4464446930129283E-2"/>
                  <c:y val="-4.8274365646643683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163-4230-B322-A791BAACD35C}"/>
                </c:ext>
              </c:extLst>
            </c:dLbl>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rgbClr val="17141D"/>
                    </a:solidFill>
                    <a:latin typeface="+mn-lt"/>
                    <a:ea typeface="+mn-ea"/>
                    <a:cs typeface="+mn-cs"/>
                  </a:defRPr>
                </a:pPr>
                <a:endParaRPr lang="ru-RU"/>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Лист1!$B$1:$C$1</c:f>
              <c:strCache>
                <c:ptCount val="2"/>
                <c:pt idx="0">
                  <c:v>капітальний ремонт</c:v>
                </c:pt>
                <c:pt idx="1">
                  <c:v>будівництво</c:v>
                </c:pt>
              </c:strCache>
            </c:strRef>
          </c:cat>
          <c:val>
            <c:numRef>
              <c:f>Лист1!$B$5:$C$5</c:f>
              <c:numCache>
                <c:formatCode>#,##0.0</c:formatCode>
                <c:ptCount val="2"/>
                <c:pt idx="0">
                  <c:v>661236.19299999997</c:v>
                </c:pt>
                <c:pt idx="1">
                  <c:v>44912.9</c:v>
                </c:pt>
              </c:numCache>
            </c:numRef>
          </c:val>
          <c:extLst>
            <c:ext xmlns:c16="http://schemas.microsoft.com/office/drawing/2014/chart" uri="{C3380CC4-5D6E-409C-BE32-E72D297353CC}">
              <c16:uniqueId val="{00000008-A163-4230-B322-A791BAACD35C}"/>
            </c:ext>
          </c:extLst>
        </c:ser>
        <c:dLbls>
          <c:showLegendKey val="0"/>
          <c:showVal val="1"/>
          <c:showCatName val="0"/>
          <c:showSerName val="0"/>
          <c:showPercent val="0"/>
          <c:showBubbleSize val="0"/>
        </c:dLbls>
        <c:gapWidth val="79"/>
        <c:shape val="box"/>
        <c:axId val="390521424"/>
        <c:axId val="390521816"/>
        <c:axId val="0"/>
      </c:bar3DChart>
      <c:catAx>
        <c:axId val="390521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solidFill>
                <a:latin typeface="+mn-lt"/>
                <a:ea typeface="+mn-ea"/>
                <a:cs typeface="+mn-cs"/>
              </a:defRPr>
            </a:pPr>
            <a:endParaRPr lang="ru-RU"/>
          </a:p>
        </c:txPr>
        <c:crossAx val="390521816"/>
        <c:crosses val="autoZero"/>
        <c:auto val="1"/>
        <c:lblAlgn val="ctr"/>
        <c:lblOffset val="100"/>
        <c:noMultiLvlLbl val="0"/>
      </c:catAx>
      <c:valAx>
        <c:axId val="390521816"/>
        <c:scaling>
          <c:orientation val="minMax"/>
        </c:scaling>
        <c:delete val="1"/>
        <c:axPos val="l"/>
        <c:numFmt formatCode="#,##0.0" sourceLinked="1"/>
        <c:majorTickMark val="none"/>
        <c:minorTickMark val="none"/>
        <c:tickLblPos val="nextTo"/>
        <c:crossAx val="39052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Планові обсяги</c:v>
                </c:pt>
              </c:strCache>
            </c:strRef>
          </c:tx>
          <c:spPr>
            <a:solidFill>
              <a:schemeClr val="accent1"/>
            </a:solidFill>
            <a:ln>
              <a:noFill/>
            </a:ln>
            <a:effectLst/>
          </c:spPr>
          <c:invertIfNegative val="0"/>
          <c:cat>
            <c:strRef>
              <c:f>Лист1!$A$2:$A$3</c:f>
              <c:strCache>
                <c:ptCount val="2"/>
                <c:pt idx="0">
                  <c:v>Проведення капітального ремонту мереж зовнішнього освітленння</c:v>
                </c:pt>
                <c:pt idx="1">
                  <c:v>Капітальне будівництво</c:v>
                </c:pt>
              </c:strCache>
            </c:strRef>
          </c:cat>
          <c:val>
            <c:numRef>
              <c:f>Лист1!$B$2:$B$3</c:f>
              <c:numCache>
                <c:formatCode>#,##0</c:formatCode>
                <c:ptCount val="2"/>
                <c:pt idx="0">
                  <c:v>661236.19999999995</c:v>
                </c:pt>
                <c:pt idx="1">
                  <c:v>44912.9</c:v>
                </c:pt>
              </c:numCache>
            </c:numRef>
          </c:val>
          <c:extLst>
            <c:ext xmlns:c16="http://schemas.microsoft.com/office/drawing/2014/chart" uri="{C3380CC4-5D6E-409C-BE32-E72D297353CC}">
              <c16:uniqueId val="{00000000-4C05-4A05-86A4-6A190B105246}"/>
            </c:ext>
          </c:extLst>
        </c:ser>
        <c:ser>
          <c:idx val="1"/>
          <c:order val="1"/>
          <c:tx>
            <c:strRef>
              <c:f>Лист1!$C$1</c:f>
              <c:strCache>
                <c:ptCount val="1"/>
                <c:pt idx="0">
                  <c:v>Профінансовано</c:v>
                </c:pt>
              </c:strCache>
            </c:strRef>
          </c:tx>
          <c:spPr>
            <a:solidFill>
              <a:schemeClr val="accent2"/>
            </a:solidFill>
            <a:ln>
              <a:noFill/>
            </a:ln>
            <a:effectLst/>
          </c:spPr>
          <c:invertIfNegative val="0"/>
          <c:cat>
            <c:strRef>
              <c:f>Лист1!$A$2:$A$3</c:f>
              <c:strCache>
                <c:ptCount val="2"/>
                <c:pt idx="0">
                  <c:v>Проведення капітального ремонту мереж зовнішнього освітленння</c:v>
                </c:pt>
                <c:pt idx="1">
                  <c:v>Капітальне будівництво</c:v>
                </c:pt>
              </c:strCache>
            </c:strRef>
          </c:cat>
          <c:val>
            <c:numRef>
              <c:f>Лист1!$C$2:$C$3</c:f>
              <c:numCache>
                <c:formatCode>#,##0</c:formatCode>
                <c:ptCount val="2"/>
                <c:pt idx="0">
                  <c:v>560562.4</c:v>
                </c:pt>
                <c:pt idx="1">
                  <c:v>16939</c:v>
                </c:pt>
              </c:numCache>
            </c:numRef>
          </c:val>
          <c:extLst>
            <c:ext xmlns:c16="http://schemas.microsoft.com/office/drawing/2014/chart" uri="{C3380CC4-5D6E-409C-BE32-E72D297353CC}">
              <c16:uniqueId val="{00000001-4C05-4A05-86A4-6A190B105246}"/>
            </c:ext>
          </c:extLst>
        </c:ser>
        <c:ser>
          <c:idx val="2"/>
          <c:order val="2"/>
          <c:tx>
            <c:strRef>
              <c:f>Лист1!$D$1</c:f>
              <c:strCache>
                <c:ptCount val="1"/>
                <c:pt idx="0">
                  <c:v>Касові видатки</c:v>
                </c:pt>
              </c:strCache>
            </c:strRef>
          </c:tx>
          <c:spPr>
            <a:solidFill>
              <a:schemeClr val="accent3"/>
            </a:solidFill>
            <a:ln>
              <a:noFill/>
            </a:ln>
            <a:effectLst/>
          </c:spPr>
          <c:invertIfNegative val="0"/>
          <c:cat>
            <c:strRef>
              <c:f>Лист1!$A$2:$A$3</c:f>
              <c:strCache>
                <c:ptCount val="2"/>
                <c:pt idx="0">
                  <c:v>Проведення капітального ремонту мереж зовнішнього освітленння</c:v>
                </c:pt>
                <c:pt idx="1">
                  <c:v>Капітальне будівництво</c:v>
                </c:pt>
              </c:strCache>
            </c:strRef>
          </c:cat>
          <c:val>
            <c:numRef>
              <c:f>Лист1!$D$2:$D$3</c:f>
              <c:numCache>
                <c:formatCode>#,##0</c:formatCode>
                <c:ptCount val="2"/>
                <c:pt idx="0">
                  <c:v>560562.4</c:v>
                </c:pt>
                <c:pt idx="1">
                  <c:v>16939</c:v>
                </c:pt>
              </c:numCache>
            </c:numRef>
          </c:val>
          <c:extLst>
            <c:ext xmlns:c16="http://schemas.microsoft.com/office/drawing/2014/chart" uri="{C3380CC4-5D6E-409C-BE32-E72D297353CC}">
              <c16:uniqueId val="{00000002-4C05-4A05-86A4-6A190B105246}"/>
            </c:ext>
          </c:extLst>
        </c:ser>
        <c:dLbls>
          <c:showLegendKey val="0"/>
          <c:showVal val="0"/>
          <c:showCatName val="0"/>
          <c:showSerName val="0"/>
          <c:showPercent val="0"/>
          <c:showBubbleSize val="0"/>
        </c:dLbls>
        <c:gapWidth val="267"/>
        <c:overlap val="-43"/>
        <c:axId val="388242544"/>
        <c:axId val="388242936"/>
      </c:barChart>
      <c:catAx>
        <c:axId val="3882425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ru-RU"/>
          </a:p>
        </c:txPr>
        <c:crossAx val="388242936"/>
        <c:crosses val="autoZero"/>
        <c:auto val="1"/>
        <c:lblAlgn val="ctr"/>
        <c:lblOffset val="100"/>
        <c:noMultiLvlLbl val="0"/>
      </c:catAx>
      <c:valAx>
        <c:axId val="388242936"/>
        <c:scaling>
          <c:orientation val="minMax"/>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388242544"/>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tx1"/>
                </a:solidFill>
                <a:latin typeface="+mn-lt"/>
                <a:ea typeface="+mn-ea"/>
                <a:cs typeface="+mn-cs"/>
              </a:defRPr>
            </a:pPr>
            <a:endParaRPr lang="ru-RU"/>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solidFill>
            <a:schemeClr val="tx1"/>
          </a:solidFill>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460833853500975"/>
          <c:y val="5.1885003295970386E-2"/>
          <c:w val="0.70929613886989862"/>
          <c:h val="0.57233811813636981"/>
        </c:manualLayout>
      </c:layout>
      <c:bar3DChart>
        <c:barDir val="bar"/>
        <c:grouping val="clustered"/>
        <c:varyColors val="0"/>
        <c:ser>
          <c:idx val="0"/>
          <c:order val="0"/>
          <c:tx>
            <c:strRef>
              <c:f>Лист1!$B$1</c:f>
              <c:strCache>
                <c:ptCount val="1"/>
                <c:pt idx="0">
                  <c:v>Заплановано робіт з капітального ремонту, тис.грн.</c:v>
                </c:pt>
              </c:strCache>
            </c:strRef>
          </c:tx>
          <c:spPr>
            <a:solidFill>
              <a:schemeClr val="accent1"/>
            </a:solidFill>
            <a:ln>
              <a:noFill/>
            </a:ln>
            <a:effectLst/>
            <a:sp3d/>
          </c:spPr>
          <c:invertIfNegative val="0"/>
          <c:dLbls>
            <c:dLbl>
              <c:idx val="0"/>
              <c:layout>
                <c:manualLayout>
                  <c:x val="3.1457757433443312E-2"/>
                  <c:y val="-6.30617440706928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5A-4B84-84DB-C3B88CBC11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2019 рік </c:v>
                </c:pt>
              </c:strCache>
            </c:strRef>
          </c:cat>
          <c:val>
            <c:numRef>
              <c:f>Лист1!$B$2</c:f>
              <c:numCache>
                <c:formatCode>#,##0</c:formatCode>
                <c:ptCount val="1"/>
                <c:pt idx="0">
                  <c:v>656583.80000000005</c:v>
                </c:pt>
              </c:numCache>
            </c:numRef>
          </c:val>
          <c:extLst>
            <c:ext xmlns:c16="http://schemas.microsoft.com/office/drawing/2014/chart" uri="{C3380CC4-5D6E-409C-BE32-E72D297353CC}">
              <c16:uniqueId val="{00000000-3D5A-4B84-84DB-C3B88CBC11B8}"/>
            </c:ext>
          </c:extLst>
        </c:ser>
        <c:ser>
          <c:idx val="1"/>
          <c:order val="1"/>
          <c:tx>
            <c:strRef>
              <c:f>Лист1!$C$1</c:f>
              <c:strCache>
                <c:ptCount val="1"/>
                <c:pt idx="0">
                  <c:v>Виконано робіт з капітального ремонту, тис.грн.</c:v>
                </c:pt>
              </c:strCache>
            </c:strRef>
          </c:tx>
          <c:spPr>
            <a:solidFill>
              <a:schemeClr val="accent2"/>
            </a:solidFill>
            <a:ln>
              <a:noFill/>
            </a:ln>
            <a:effectLst/>
            <a:sp3d/>
          </c:spPr>
          <c:invertIfNegative val="0"/>
          <c:dLbls>
            <c:dLbl>
              <c:idx val="0"/>
              <c:layout>
                <c:manualLayout>
                  <c:x val="5.662396338019796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A-4B84-84DB-C3B88CBC11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2019 рік </c:v>
                </c:pt>
              </c:strCache>
            </c:strRef>
          </c:cat>
          <c:val>
            <c:numRef>
              <c:f>Лист1!$C$2</c:f>
              <c:numCache>
                <c:formatCode>#,##0</c:formatCode>
                <c:ptCount val="1"/>
                <c:pt idx="0">
                  <c:v>611761</c:v>
                </c:pt>
              </c:numCache>
            </c:numRef>
          </c:val>
          <c:extLst>
            <c:ext xmlns:c16="http://schemas.microsoft.com/office/drawing/2014/chart" uri="{C3380CC4-5D6E-409C-BE32-E72D297353CC}">
              <c16:uniqueId val="{00000001-3D5A-4B84-84DB-C3B88CBC11B8}"/>
            </c:ext>
          </c:extLst>
        </c:ser>
        <c:ser>
          <c:idx val="2"/>
          <c:order val="2"/>
          <c:tx>
            <c:strRef>
              <c:f>Лист1!$D$1</c:f>
              <c:strCache>
                <c:ptCount val="1"/>
                <c:pt idx="0">
                  <c:v>Оплачено робіт з капітального ремонту, тис.грн.</c:v>
                </c:pt>
              </c:strCache>
            </c:strRef>
          </c:tx>
          <c:spPr>
            <a:solidFill>
              <a:schemeClr val="accent3"/>
            </a:solidFill>
            <a:ln>
              <a:noFill/>
            </a:ln>
            <a:effectLst/>
            <a:sp3d/>
          </c:spPr>
          <c:invertIfNegative val="0"/>
          <c:dLbls>
            <c:dLbl>
              <c:idx val="0"/>
              <c:layout>
                <c:manualLayout>
                  <c:x val="5.6623963380197963E-2"/>
                  <c:y val="-6.30617440706928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F5-49FA-B497-60B9004D1C6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2019 рік </c:v>
                </c:pt>
              </c:strCache>
            </c:strRef>
          </c:cat>
          <c:val>
            <c:numRef>
              <c:f>Лист1!$D$2</c:f>
              <c:numCache>
                <c:formatCode>#,##0</c:formatCode>
                <c:ptCount val="1"/>
                <c:pt idx="0">
                  <c:v>557548.80000000005</c:v>
                </c:pt>
              </c:numCache>
            </c:numRef>
          </c:val>
          <c:extLst>
            <c:ext xmlns:c16="http://schemas.microsoft.com/office/drawing/2014/chart" uri="{C3380CC4-5D6E-409C-BE32-E72D297353CC}">
              <c16:uniqueId val="{00000000-A582-46A0-B58C-3674F12AAFDE}"/>
            </c:ext>
          </c:extLst>
        </c:ser>
        <c:dLbls>
          <c:showLegendKey val="0"/>
          <c:showVal val="1"/>
          <c:showCatName val="0"/>
          <c:showSerName val="0"/>
          <c:showPercent val="0"/>
          <c:showBubbleSize val="0"/>
        </c:dLbls>
        <c:gapWidth val="150"/>
        <c:shape val="box"/>
        <c:axId val="450748144"/>
        <c:axId val="450748536"/>
        <c:axId val="0"/>
      </c:bar3DChart>
      <c:catAx>
        <c:axId val="4507481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450748536"/>
        <c:crosses val="autoZero"/>
        <c:auto val="1"/>
        <c:lblAlgn val="ctr"/>
        <c:lblOffset val="100"/>
        <c:noMultiLvlLbl val="0"/>
      </c:catAx>
      <c:valAx>
        <c:axId val="450748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50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ЗІЛ Н-33371 АП-18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Витрати палива</c:v>
                </c:pt>
              </c:strCache>
            </c:strRef>
          </c:cat>
          <c:val>
            <c:numRef>
              <c:f>Лист1!$B$2</c:f>
              <c:numCache>
                <c:formatCode>General</c:formatCode>
                <c:ptCount val="1"/>
                <c:pt idx="0">
                  <c:v>42.2</c:v>
                </c:pt>
              </c:numCache>
            </c:numRef>
          </c:val>
          <c:extLst>
            <c:ext xmlns:c16="http://schemas.microsoft.com/office/drawing/2014/chart" uri="{C3380CC4-5D6E-409C-BE32-E72D297353CC}">
              <c16:uniqueId val="{00000000-8664-4E46-BFE4-D7640013BEB0}"/>
            </c:ext>
          </c:extLst>
        </c:ser>
        <c:ser>
          <c:idx val="1"/>
          <c:order val="1"/>
          <c:tx>
            <c:strRef>
              <c:f>Лист1!$C$1</c:f>
              <c:strCache>
                <c:ptCount val="1"/>
                <c:pt idx="0">
                  <c:v>TK-IV-AGP18 на шасі Iveco Daily 40C15</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c:f>
              <c:strCache>
                <c:ptCount val="1"/>
                <c:pt idx="0">
                  <c:v>Витрати палива</c:v>
                </c:pt>
              </c:strCache>
            </c:strRef>
          </c:cat>
          <c:val>
            <c:numRef>
              <c:f>Лист1!$C$2</c:f>
              <c:numCache>
                <c:formatCode>General</c:formatCode>
                <c:ptCount val="1"/>
                <c:pt idx="0">
                  <c:v>13.6</c:v>
                </c:pt>
              </c:numCache>
            </c:numRef>
          </c:val>
          <c:extLst>
            <c:ext xmlns:c16="http://schemas.microsoft.com/office/drawing/2014/chart" uri="{C3380CC4-5D6E-409C-BE32-E72D297353CC}">
              <c16:uniqueId val="{00000001-8664-4E46-BFE4-D7640013BEB0}"/>
            </c:ext>
          </c:extLst>
        </c:ser>
        <c:dLbls>
          <c:dLblPos val="inEnd"/>
          <c:showLegendKey val="0"/>
          <c:showVal val="1"/>
          <c:showCatName val="0"/>
          <c:showSerName val="0"/>
          <c:showPercent val="0"/>
          <c:showBubbleSize val="0"/>
        </c:dLbls>
        <c:gapWidth val="65"/>
        <c:axId val="456113264"/>
        <c:axId val="456113656"/>
      </c:barChart>
      <c:catAx>
        <c:axId val="456113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456113656"/>
        <c:crosses val="autoZero"/>
        <c:auto val="1"/>
        <c:lblAlgn val="ctr"/>
        <c:lblOffset val="100"/>
        <c:noMultiLvlLbl val="0"/>
      </c:catAx>
      <c:valAx>
        <c:axId val="4561136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56113264"/>
        <c:crosses val="autoZero"/>
        <c:crossBetween val="between"/>
      </c:valAx>
      <c:spPr>
        <a:noFill/>
        <a:ln>
          <a:noFill/>
        </a:ln>
        <a:effectLst/>
      </c:spPr>
    </c:plotArea>
    <c:legend>
      <c:legendPos val="b"/>
      <c:layout>
        <c:manualLayout>
          <c:xMode val="edge"/>
          <c:yMode val="edge"/>
          <c:x val="0.233290300094602"/>
          <c:y val="0.70253478163099692"/>
          <c:w val="0.5424528234783661"/>
          <c:h val="0.2676649622119455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3853666956604545E-2"/>
          <c:y val="4.472165468281377E-2"/>
          <c:w val="0.94752193269547003"/>
          <c:h val="0.69747646392924767"/>
        </c:manualLayout>
      </c:layout>
      <c:barChart>
        <c:barDir val="col"/>
        <c:grouping val="clustered"/>
        <c:varyColors val="0"/>
        <c:ser>
          <c:idx val="0"/>
          <c:order val="0"/>
          <c:tx>
            <c:strRef>
              <c:f>Лист1!$B$1</c:f>
              <c:strCache>
                <c:ptCount val="1"/>
                <c:pt idx="0">
                  <c:v>2017</c:v>
                </c:pt>
              </c:strCache>
            </c:strRef>
          </c:tx>
          <c:spPr>
            <a:solidFill>
              <a:schemeClr val="accent5">
                <a:shade val="6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F721-4B33-B009-835A967A34E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5-F721-4B33-B009-835A967A34E3}"/>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C-F721-4B33-B009-835A967A34E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B-F721-4B33-B009-835A967A34E3}"/>
              </c:ext>
            </c:extLst>
          </c:dPt>
          <c:dLbls>
            <c:dLbl>
              <c:idx val="0"/>
              <c:layout>
                <c:manualLayout>
                  <c:x val="-1.4312200173962722E-2"/>
                  <c:y val="-3.96272170959941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21-4B33-B009-835A967A34E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 світильники з ртутними лампами</c:v>
                </c:pt>
                <c:pt idx="1">
                  <c:v> світильники з натрієвими лампами</c:v>
                </c:pt>
                <c:pt idx="2">
                  <c:v>світильники з металогалогенними, люмінісцентними та лампами розжарення</c:v>
                </c:pt>
                <c:pt idx="3">
                  <c:v> світлодіодні світильники</c:v>
                </c:pt>
              </c:strCache>
            </c:strRef>
          </c:cat>
          <c:val>
            <c:numRef>
              <c:f>Лист1!$B$2:$B$5</c:f>
              <c:numCache>
                <c:formatCode>#,##0</c:formatCode>
                <c:ptCount val="4"/>
                <c:pt idx="0">
                  <c:v>18347</c:v>
                </c:pt>
                <c:pt idx="1">
                  <c:v>114684</c:v>
                </c:pt>
                <c:pt idx="2">
                  <c:v>1454</c:v>
                </c:pt>
                <c:pt idx="3">
                  <c:v>1455</c:v>
                </c:pt>
              </c:numCache>
            </c:numRef>
          </c:val>
          <c:extLst>
            <c:ext xmlns:c16="http://schemas.microsoft.com/office/drawing/2014/chart" uri="{C3380CC4-5D6E-409C-BE32-E72D297353CC}">
              <c16:uniqueId val="{00000000-F721-4B33-B009-835A967A34E3}"/>
            </c:ext>
          </c:extLst>
        </c:ser>
        <c:ser>
          <c:idx val="1"/>
          <c:order val="1"/>
          <c:tx>
            <c:strRef>
              <c:f>Лист1!$C$1</c:f>
              <c:strCache>
                <c:ptCount val="1"/>
                <c:pt idx="0">
                  <c:v>2018</c:v>
                </c:pt>
              </c:strCache>
            </c:strRef>
          </c:tx>
          <c:spPr>
            <a:solidFill>
              <a:schemeClr val="accent5"/>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8-F721-4B33-B009-835A967A34E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6-F721-4B33-B009-835A967A34E3}"/>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D-F721-4B33-B009-835A967A34E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A-F721-4B33-B009-835A967A34E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17141D"/>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 світильники з ртутними лампами</c:v>
                </c:pt>
                <c:pt idx="1">
                  <c:v> світильники з натрієвими лампами</c:v>
                </c:pt>
                <c:pt idx="2">
                  <c:v>світильники з металогалогенними, люмінісцентними та лампами розжарення</c:v>
                </c:pt>
                <c:pt idx="3">
                  <c:v> світлодіодні світильники</c:v>
                </c:pt>
              </c:strCache>
            </c:strRef>
          </c:cat>
          <c:val>
            <c:numRef>
              <c:f>Лист1!$C$2:$C$5</c:f>
              <c:numCache>
                <c:formatCode>#,##0</c:formatCode>
                <c:ptCount val="4"/>
                <c:pt idx="0">
                  <c:v>16466</c:v>
                </c:pt>
                <c:pt idx="1">
                  <c:v>107054</c:v>
                </c:pt>
                <c:pt idx="2">
                  <c:v>1434</c:v>
                </c:pt>
                <c:pt idx="3">
                  <c:v>11575</c:v>
                </c:pt>
              </c:numCache>
            </c:numRef>
          </c:val>
          <c:extLst>
            <c:ext xmlns:c16="http://schemas.microsoft.com/office/drawing/2014/chart" uri="{C3380CC4-5D6E-409C-BE32-E72D297353CC}">
              <c16:uniqueId val="{00000001-F721-4B33-B009-835A967A34E3}"/>
            </c:ext>
          </c:extLst>
        </c:ser>
        <c:ser>
          <c:idx val="2"/>
          <c:order val="2"/>
          <c:tx>
            <c:strRef>
              <c:f>Лист1!$D$1</c:f>
              <c:strCache>
                <c:ptCount val="1"/>
                <c:pt idx="0">
                  <c:v>2019</c:v>
                </c:pt>
              </c:strCache>
            </c:strRef>
          </c:tx>
          <c:spPr>
            <a:solidFill>
              <a:schemeClr val="accent5">
                <a:tint val="6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F721-4B33-B009-835A967A34E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7-F721-4B33-B009-835A967A34E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9-F721-4B33-B009-835A967A34E3}"/>
              </c:ext>
            </c:extLst>
          </c:dPt>
          <c:dLbls>
            <c:dLbl>
              <c:idx val="0"/>
              <c:layout>
                <c:manualLayout>
                  <c:x val="3.10097670435859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21-4B33-B009-835A967A34E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17141D"/>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 світильники з ртутними лампами</c:v>
                </c:pt>
                <c:pt idx="1">
                  <c:v> світильники з натрієвими лампами</c:v>
                </c:pt>
                <c:pt idx="2">
                  <c:v>світильники з металогалогенними, люмінісцентними та лампами розжарення</c:v>
                </c:pt>
                <c:pt idx="3">
                  <c:v> світлодіодні світильники</c:v>
                </c:pt>
              </c:strCache>
            </c:strRef>
          </c:cat>
          <c:val>
            <c:numRef>
              <c:f>Лист1!$D$2:$D$5</c:f>
              <c:numCache>
                <c:formatCode>General</c:formatCode>
                <c:ptCount val="4"/>
                <c:pt idx="0">
                  <c:v>12869</c:v>
                </c:pt>
                <c:pt idx="1">
                  <c:v>94702</c:v>
                </c:pt>
                <c:pt idx="2">
                  <c:v>1418</c:v>
                </c:pt>
                <c:pt idx="3">
                  <c:v>29535</c:v>
                </c:pt>
              </c:numCache>
            </c:numRef>
          </c:val>
          <c:extLst>
            <c:ext xmlns:c16="http://schemas.microsoft.com/office/drawing/2014/chart" uri="{C3380CC4-5D6E-409C-BE32-E72D297353CC}">
              <c16:uniqueId val="{00000002-F721-4B33-B009-835A967A34E3}"/>
            </c:ext>
          </c:extLst>
        </c:ser>
        <c:dLbls>
          <c:dLblPos val="outEnd"/>
          <c:showLegendKey val="0"/>
          <c:showVal val="1"/>
          <c:showCatName val="0"/>
          <c:showSerName val="0"/>
          <c:showPercent val="0"/>
          <c:showBubbleSize val="0"/>
        </c:dLbls>
        <c:gapWidth val="219"/>
        <c:overlap val="-27"/>
        <c:axId val="243583152"/>
        <c:axId val="243583984"/>
      </c:barChart>
      <c:catAx>
        <c:axId val="24358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20202"/>
                </a:solidFill>
                <a:latin typeface="+mn-lt"/>
                <a:ea typeface="+mn-ea"/>
                <a:cs typeface="+mn-cs"/>
              </a:defRPr>
            </a:pPr>
            <a:endParaRPr lang="ru-RU"/>
          </a:p>
        </c:txPr>
        <c:crossAx val="243583984"/>
        <c:crosses val="autoZero"/>
        <c:auto val="1"/>
        <c:lblAlgn val="ctr"/>
        <c:lblOffset val="100"/>
        <c:noMultiLvlLbl val="0"/>
      </c:catAx>
      <c:valAx>
        <c:axId val="2435839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43583152"/>
        <c:crosses val="autoZero"/>
        <c:crossBetween val="between"/>
      </c:valAx>
      <c:spPr>
        <a:noFill/>
        <a:ln w="15875">
          <a:solidFill>
            <a:schemeClr val="accent1">
              <a:alpha val="0"/>
            </a:schemeClr>
          </a:solid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3982440315847"/>
          <c:y val="0.20511992171660473"/>
          <c:w val="0.53643491696900958"/>
          <c:h val="0.76810487830216179"/>
        </c:manualLayout>
      </c:layout>
      <c:pieChart>
        <c:varyColors val="1"/>
        <c:ser>
          <c:idx val="0"/>
          <c:order val="0"/>
          <c:tx>
            <c:strRef>
              <c:f>Лист1!$B$1</c:f>
              <c:strCache>
                <c:ptCount val="1"/>
                <c:pt idx="0">
                  <c:v>2017</c:v>
                </c:pt>
              </c:strCache>
            </c:strRef>
          </c:tx>
          <c:explosion val="4"/>
          <c:dPt>
            <c:idx val="0"/>
            <c:bubble3D val="0"/>
            <c:explosion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B47-4CA1-B002-E3BBD8476C9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B47-4CA1-B002-E3BBD8476C9B}"/>
              </c:ext>
            </c:extLst>
          </c:dPt>
          <c:dPt>
            <c:idx val="2"/>
            <c:bubble3D val="0"/>
            <c:explosion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B47-4CA1-B002-E3BBD8476C9B}"/>
              </c:ext>
            </c:extLst>
          </c:dPt>
          <c:dPt>
            <c:idx val="3"/>
            <c:bubble3D val="0"/>
            <c:explosion val="6"/>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B47-4CA1-B002-E3BBD8476C9B}"/>
              </c:ext>
            </c:extLst>
          </c:dPt>
          <c:dLbls>
            <c:dLbl>
              <c:idx val="0"/>
              <c:layout>
                <c:manualLayout>
                  <c:x val="4.4702615796649685E-2"/>
                  <c:y val="6.547613523760618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B47-4CA1-B002-E3BBD8476C9B}"/>
                </c:ext>
              </c:extLst>
            </c:dLbl>
            <c:dLbl>
              <c:idx val="1"/>
              <c:layout>
                <c:manualLayout>
                  <c:x val="0.56080357765575362"/>
                  <c:y val="-0.3440869905516405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B47-4CA1-B002-E3BBD8476C9B}"/>
                </c:ext>
              </c:extLst>
            </c:dLbl>
            <c:dLbl>
              <c:idx val="2"/>
              <c:layout>
                <c:manualLayout>
                  <c:x val="-0.26294262560201387"/>
                  <c:y val="6.600456147044300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B47-4CA1-B002-E3BBD8476C9B}"/>
                </c:ext>
              </c:extLst>
            </c:dLbl>
            <c:dLbl>
              <c:idx val="3"/>
              <c:layout>
                <c:manualLayout>
                  <c:x val="1.1889320721915755E-2"/>
                  <c:y val="1.9738407455689068E-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B47-4CA1-B002-E3BBD8476C9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 світильники з ртутними лампами</c:v>
                </c:pt>
                <c:pt idx="1">
                  <c:v> світильники з натрієвими лампами</c:v>
                </c:pt>
                <c:pt idx="2">
                  <c:v>світильники з іншими типами ламп</c:v>
                </c:pt>
                <c:pt idx="3">
                  <c:v> світлодіодні світильники</c:v>
                </c:pt>
              </c:strCache>
            </c:strRef>
          </c:cat>
          <c:val>
            <c:numRef>
              <c:f>Лист1!$B$2:$B$5</c:f>
              <c:numCache>
                <c:formatCode>#,##0</c:formatCode>
                <c:ptCount val="4"/>
                <c:pt idx="0">
                  <c:v>18347</c:v>
                </c:pt>
                <c:pt idx="1">
                  <c:v>114684</c:v>
                </c:pt>
                <c:pt idx="2">
                  <c:v>1454</c:v>
                </c:pt>
                <c:pt idx="3">
                  <c:v>1455</c:v>
                </c:pt>
              </c:numCache>
            </c:numRef>
          </c:val>
          <c:extLst>
            <c:ext xmlns:c16="http://schemas.microsoft.com/office/drawing/2014/chart" uri="{C3380CC4-5D6E-409C-BE32-E72D297353CC}">
              <c16:uniqueId val="{00000008-BB47-4CA1-B002-E3BBD8476C9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68169588020175"/>
          <c:y val="0.16057145921580832"/>
          <c:w val="0.50984977895732375"/>
          <c:h val="0.80967859388263586"/>
        </c:manualLayout>
      </c:layout>
      <c:pieChart>
        <c:varyColors val="1"/>
        <c:ser>
          <c:idx val="0"/>
          <c:order val="0"/>
          <c:tx>
            <c:strRef>
              <c:f>Лист1!$B$9</c:f>
              <c:strCache>
                <c:ptCount val="1"/>
                <c:pt idx="0">
                  <c:v>2019</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CEF-4F49-8165-5B4B944F4BF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CEF-4F49-8165-5B4B944F4BF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CEF-4F49-8165-5B4B944F4BFC}"/>
              </c:ext>
            </c:extLst>
          </c:dPt>
          <c:dPt>
            <c:idx val="3"/>
            <c:bubble3D val="0"/>
            <c:explosion val="11"/>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CEF-4F49-8165-5B4B944F4BFC}"/>
              </c:ext>
            </c:extLst>
          </c:dPt>
          <c:dLbls>
            <c:dLbl>
              <c:idx val="0"/>
              <c:layout>
                <c:manualLayout>
                  <c:x val="0.11299069774571795"/>
                  <c:y val="2.688439498468436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CEF-4F49-8165-5B4B944F4BFC}"/>
                </c:ext>
              </c:extLst>
            </c:dLbl>
            <c:dLbl>
              <c:idx val="1"/>
              <c:layout>
                <c:manualLayout>
                  <c:x val="0.12552455840896373"/>
                  <c:y val="-0.30820131289026126"/>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CEF-4F49-8165-5B4B944F4BFC}"/>
                </c:ext>
              </c:extLst>
            </c:dLbl>
            <c:dLbl>
              <c:idx val="2"/>
              <c:layout>
                <c:manualLayout>
                  <c:x val="-1.7439699526811601E-2"/>
                  <c:y val="-0.2334585115923959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CEF-4F49-8165-5B4B944F4BFC}"/>
                </c:ext>
              </c:extLst>
            </c:dLbl>
            <c:dLbl>
              <c:idx val="3"/>
              <c:layout>
                <c:manualLayout>
                  <c:x val="0.18057539300363656"/>
                  <c:y val="-2.240366248723696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CEF-4F49-8165-5B4B944F4BF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Лист1!$A$10:$A$13</c:f>
              <c:strCache>
                <c:ptCount val="4"/>
                <c:pt idx="0">
                  <c:v> світильники з ртутними лампами</c:v>
                </c:pt>
                <c:pt idx="1">
                  <c:v> світильники з натрієвими лампами</c:v>
                </c:pt>
                <c:pt idx="2">
                  <c:v>світильники з іншими типами ламп</c:v>
                </c:pt>
                <c:pt idx="3">
                  <c:v> світлодіодні світильники</c:v>
                </c:pt>
              </c:strCache>
            </c:strRef>
          </c:cat>
          <c:val>
            <c:numRef>
              <c:f>Лист1!$B$10:$B$13</c:f>
              <c:numCache>
                <c:formatCode>General</c:formatCode>
                <c:ptCount val="4"/>
                <c:pt idx="0">
                  <c:v>12869</c:v>
                </c:pt>
                <c:pt idx="1">
                  <c:v>94702</c:v>
                </c:pt>
                <c:pt idx="2">
                  <c:v>1418</c:v>
                </c:pt>
                <c:pt idx="3">
                  <c:v>29535</c:v>
                </c:pt>
              </c:numCache>
            </c:numRef>
          </c:val>
          <c:extLst>
            <c:ext xmlns:c16="http://schemas.microsoft.com/office/drawing/2014/chart" uri="{C3380CC4-5D6E-409C-BE32-E72D297353CC}">
              <c16:uniqueId val="{00000008-ECEF-4F49-8165-5B4B944F4BF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accent1"/>
                </a:solidFill>
                <a:latin typeface="+mn-lt"/>
                <a:ea typeface="+mn-ea"/>
                <a:cs typeface="+mn-cs"/>
              </a:defRPr>
            </a:pPr>
            <a:r>
              <a:rPr lang="ru-RU" sz="1400" dirty="0">
                <a:solidFill>
                  <a:schemeClr val="accent5">
                    <a:lumMod val="75000"/>
                  </a:schemeClr>
                </a:solidFill>
              </a:rPr>
              <a:t>доходи</a:t>
            </a:r>
            <a:r>
              <a:rPr lang="ru-RU" sz="1400" baseline="0" dirty="0">
                <a:solidFill>
                  <a:schemeClr val="accent5">
                    <a:lumMod val="75000"/>
                  </a:schemeClr>
                </a:solidFill>
              </a:rPr>
              <a:t> </a:t>
            </a:r>
          </a:p>
          <a:p>
            <a:pPr>
              <a:defRPr sz="1400">
                <a:solidFill>
                  <a:schemeClr val="accent1"/>
                </a:solidFill>
              </a:defRPr>
            </a:pPr>
            <a:r>
              <a:rPr lang="ru-RU" sz="1400" baseline="0" dirty="0">
                <a:solidFill>
                  <a:schemeClr val="accent5">
                    <a:lumMod val="75000"/>
                  </a:schemeClr>
                </a:solidFill>
              </a:rPr>
              <a:t>325 003 </a:t>
            </a:r>
            <a:r>
              <a:rPr lang="ru-RU" sz="1400" baseline="0" dirty="0" err="1">
                <a:solidFill>
                  <a:schemeClr val="accent5">
                    <a:lumMod val="75000"/>
                  </a:schemeClr>
                </a:solidFill>
              </a:rPr>
              <a:t>тис.грн</a:t>
            </a:r>
            <a:r>
              <a:rPr lang="ru-RU" sz="1400" baseline="0" dirty="0">
                <a:solidFill>
                  <a:schemeClr val="accent1"/>
                </a:solidFill>
              </a:rPr>
              <a:t>.</a:t>
            </a:r>
            <a:endParaRPr lang="ru-RU" sz="1400" dirty="0">
              <a:solidFill>
                <a:schemeClr val="accent1"/>
              </a:solidFill>
            </a:endParaRPr>
          </a:p>
        </c:rich>
      </c:tx>
      <c:layout>
        <c:manualLayout>
          <c:xMode val="edge"/>
          <c:yMode val="edge"/>
          <c:x val="0.12641354892784384"/>
          <c:y val="0.38400028129625008"/>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accent1"/>
              </a:solidFill>
              <a:latin typeface="+mn-lt"/>
              <a:ea typeface="+mn-ea"/>
              <a:cs typeface="+mn-cs"/>
            </a:defRPr>
          </a:pPr>
          <a:endParaRPr lang="ru-RU"/>
        </a:p>
      </c:txPr>
    </c:title>
    <c:autoTitleDeleted val="0"/>
    <c:plotArea>
      <c:layout>
        <c:manualLayout>
          <c:layoutTarget val="inner"/>
          <c:xMode val="edge"/>
          <c:yMode val="edge"/>
          <c:x val="0"/>
          <c:y val="4.8047769723454488E-2"/>
          <c:w val="0.44027723505456617"/>
          <c:h val="0.74189706582917236"/>
        </c:manualLayout>
      </c:layout>
      <c:doughnutChart>
        <c:varyColors val="1"/>
        <c:ser>
          <c:idx val="0"/>
          <c:order val="0"/>
          <c:tx>
            <c:strRef>
              <c:f>Лист1!$B$1</c:f>
              <c:strCache>
                <c:ptCount val="1"/>
                <c:pt idx="0">
                  <c:v>Продажи</c:v>
                </c:pt>
              </c:strCache>
            </c:strRef>
          </c:tx>
          <c:explosion val="1"/>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D36-471C-AA47-5C7EEFC8FC14}"/>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D36-471C-AA47-5C7EEFC8FC14}"/>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488-4BED-BBD0-A312A83804D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Лист1!$A$2:$A$4</c:f>
              <c:strCache>
                <c:ptCount val="3"/>
                <c:pt idx="0">
                  <c:v>Доходи за рахунок бюджетних асигнувань, 262 771 тис.грн.</c:v>
                </c:pt>
                <c:pt idx="1">
                  <c:v>Доходи від госпрозрахункової діяльності та інші операційні доходи, 14 336 тис.грн</c:v>
                </c:pt>
                <c:pt idx="2">
                  <c:v>Інші доходи (дохід, що дорівнює пропорційній долі суми нарахованої амортизації об’єкта інвестування за рахунок цільового фінансування, від здачі металобрухту, інші доходи), 47896 тис.грн.</c:v>
                </c:pt>
              </c:strCache>
            </c:strRef>
          </c:cat>
          <c:val>
            <c:numRef>
              <c:f>Лист1!$B$2:$B$4</c:f>
              <c:numCache>
                <c:formatCode>General</c:formatCode>
                <c:ptCount val="3"/>
                <c:pt idx="0">
                  <c:v>262771</c:v>
                </c:pt>
                <c:pt idx="1">
                  <c:v>14336</c:v>
                </c:pt>
                <c:pt idx="2">
                  <c:v>47896</c:v>
                </c:pt>
              </c:numCache>
            </c:numRef>
          </c:val>
          <c:extLst>
            <c:ext xmlns:c16="http://schemas.microsoft.com/office/drawing/2014/chart" uri="{C3380CC4-5D6E-409C-BE32-E72D297353CC}">
              <c16:uniqueId val="{00000000-80BF-430A-A6CC-9F6ED27D3FB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manualLayout>
          <c:xMode val="edge"/>
          <c:yMode val="edge"/>
          <c:x val="5.9810474886580201E-3"/>
          <c:y val="0.77261708867615664"/>
          <c:w val="0.84518786967687665"/>
          <c:h val="0.2003188024167325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590800265389731"/>
          <c:y val="0.15876978396985539"/>
          <c:w val="0.65920490466327408"/>
          <c:h val="0.83511042610663888"/>
        </c:manualLayout>
      </c:layout>
      <c:pie3DChart>
        <c:varyColors val="1"/>
        <c:ser>
          <c:idx val="0"/>
          <c:order val="0"/>
          <c:tx>
            <c:strRef>
              <c:f>Лист1!$B$1</c:f>
              <c:strCache>
                <c:ptCount val="1"/>
                <c:pt idx="0">
                  <c:v>Продажи</c:v>
                </c:pt>
              </c:strCache>
            </c:strRef>
          </c:tx>
          <c:dPt>
            <c:idx val="0"/>
            <c:bubble3D val="0"/>
            <c:explosion val="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8-50E7-43A6-89C4-419580B6E88A}"/>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50E7-43A6-89C4-419580B6E88A}"/>
              </c:ext>
            </c:extLst>
          </c:dPt>
          <c:dPt>
            <c:idx val="2"/>
            <c:bubble3D val="0"/>
            <c:explosion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50E7-43A6-89C4-419580B6E88A}"/>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6-07FA-4908-BBEB-7D7D46E7848E}"/>
              </c:ext>
            </c:extLst>
          </c:dPt>
          <c:dLbls>
            <c:dLbl>
              <c:idx val="0"/>
              <c:layout>
                <c:manualLayout>
                  <c:x val="-0.11944548952243698"/>
                  <c:y val="5.06545094272758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50E7-43A6-89C4-419580B6E88A}"/>
                </c:ext>
              </c:extLst>
            </c:dLbl>
            <c:dLbl>
              <c:idx val="1"/>
              <c:layout>
                <c:manualLayout>
                  <c:x val="-8.7411271929799597E-2"/>
                  <c:y val="-0.122682112376461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50E7-43A6-89C4-419580B6E88A}"/>
                </c:ext>
              </c:extLst>
            </c:dLbl>
            <c:dLbl>
              <c:idx val="2"/>
              <c:layout>
                <c:manualLayout>
                  <c:x val="0.13898070080874808"/>
                  <c:y val="-0.1095877150377655"/>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50E7-43A6-89C4-419580B6E88A}"/>
                </c:ext>
              </c:extLst>
            </c:dLbl>
            <c:dLbl>
              <c:idx val="3"/>
              <c:delete val="1"/>
              <c:extLst>
                <c:ext xmlns:c15="http://schemas.microsoft.com/office/drawing/2012/chart" uri="{CE6537A1-D6FC-4f65-9D91-7224C49458BB}"/>
                <c:ext xmlns:c16="http://schemas.microsoft.com/office/drawing/2014/chart" uri="{C3380CC4-5D6E-409C-BE32-E72D297353CC}">
                  <c16:uniqueId val="{00000006-07FA-4908-BBEB-7D7D46E784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Цільове фінансування на заробітну плату з нарахуваннями </c:v>
                </c:pt>
                <c:pt idx="1">
                  <c:v>Цільове фінансування на поточне утримання (матеріали та послуги)</c:v>
                </c:pt>
                <c:pt idx="2">
                  <c:v>Цільове фінансування на оплату  електроенергії для зовнішнього освітлення міста</c:v>
                </c:pt>
                <c:pt idx="3">
                  <c:v>Цільове фінансування на виконання рішення Господарського суду </c:v>
                </c:pt>
              </c:strCache>
            </c:strRef>
          </c:cat>
          <c:val>
            <c:numRef>
              <c:f>Лист1!$B$2:$B$5</c:f>
              <c:numCache>
                <c:formatCode>General</c:formatCode>
                <c:ptCount val="4"/>
                <c:pt idx="0">
                  <c:v>90782900</c:v>
                </c:pt>
                <c:pt idx="1">
                  <c:v>20993555.34</c:v>
                </c:pt>
                <c:pt idx="2">
                  <c:v>150499406.77000001</c:v>
                </c:pt>
                <c:pt idx="3">
                  <c:v>495509.54</c:v>
                </c:pt>
              </c:numCache>
            </c:numRef>
          </c:val>
          <c:extLst>
            <c:ext xmlns:c16="http://schemas.microsoft.com/office/drawing/2014/chart" uri="{C3380CC4-5D6E-409C-BE32-E72D297353CC}">
              <c16:uniqueId val="{00000000-50E7-43A6-89C4-419580B6E88A}"/>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7.2454166294327993E-2"/>
          <c:y val="9.1674750635905558E-4"/>
          <c:w val="0.90569159277285405"/>
          <c:h val="0.2492874513147849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7900821119906"/>
          <c:y val="2.291814939504682E-3"/>
          <c:w val="0.65821392776674259"/>
          <c:h val="0.75953161110266998"/>
        </c:manualLayout>
      </c:layout>
      <c:pieChart>
        <c:varyColors val="1"/>
        <c:ser>
          <c:idx val="0"/>
          <c:order val="0"/>
          <c:tx>
            <c:strRef>
              <c:f>Лист1!$B$1</c:f>
              <c:strCache>
                <c:ptCount val="1"/>
                <c:pt idx="0">
                  <c:v>Продажи</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69C-4FD7-896E-7BBC823BDC36}"/>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69C-4FD7-896E-7BBC823BDC36}"/>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69C-4FD7-896E-7BBC823BDC36}"/>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69C-4FD7-896E-7BBC823BDC36}"/>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769C-4FD7-896E-7BBC823BDC36}"/>
              </c:ext>
            </c:extLst>
          </c:dPt>
          <c:dLbls>
            <c:dLbl>
              <c:idx val="0"/>
              <c:layout>
                <c:manualLayout>
                  <c:x val="-1.7184266445147926E-4"/>
                  <c:y val="4.125816666799942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9447738606842174"/>
                      <c:h val="0.24136027500779678"/>
                    </c:manualLayout>
                  </c15:layout>
                </c:ext>
                <c:ext xmlns:c16="http://schemas.microsoft.com/office/drawing/2014/chart" uri="{C3380CC4-5D6E-409C-BE32-E72D297353CC}">
                  <c16:uniqueId val="{00000001-769C-4FD7-896E-7BBC823BDC36}"/>
                </c:ext>
              </c:extLst>
            </c:dLbl>
            <c:dLbl>
              <c:idx val="1"/>
              <c:layout>
                <c:manualLayout>
                  <c:x val="-2.2347126080324046E-3"/>
                  <c:y val="-8.5690038464306562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dk1">
                          <a:lumMod val="75000"/>
                          <a:lumOff val="25000"/>
                        </a:schemeClr>
                      </a:solidFill>
                      <a:latin typeface="+mn-lt"/>
                      <a:ea typeface="+mn-ea"/>
                      <a:cs typeface="+mn-cs"/>
                    </a:defRPr>
                  </a:pPr>
                  <a:endParaRPr lang="ru-RU"/>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5029807718128653"/>
                      <c:h val="0.10612869949060783"/>
                    </c:manualLayout>
                  </c15:layout>
                </c:ext>
                <c:ext xmlns:c16="http://schemas.microsoft.com/office/drawing/2014/chart" uri="{C3380CC4-5D6E-409C-BE32-E72D297353CC}">
                  <c16:uniqueId val="{00000003-769C-4FD7-896E-7BBC823BDC36}"/>
                </c:ext>
              </c:extLst>
            </c:dLbl>
            <c:dLbl>
              <c:idx val="2"/>
              <c:layout>
                <c:manualLayout>
                  <c:x val="0"/>
                  <c:y val="6.0300397437845356E-2"/>
                </c:manualLayout>
              </c:layout>
              <c:tx>
                <c:rich>
                  <a:bodyPr/>
                  <a:lstStyle/>
                  <a:p>
                    <a:fld id="{42AAEC71-2230-4485-8DB2-4225AC475930}" type="CATEGORYNAME">
                      <a:rPr lang="ru-RU" smtClean="0"/>
                      <a:pPr/>
                      <a:t>[ИМЯ КАТЕГОРИИ]</a:t>
                    </a:fld>
                    <a:r>
                      <a:rPr lang="ru-RU" baseline="0" dirty="0" smtClean="0"/>
                      <a:t> </a:t>
                    </a:r>
                    <a:fld id="{BF023F10-2BD4-4F62-9279-A57C79DCFA6C}" type="PERCENTAGE">
                      <a:rPr lang="ru-RU" baseline="0"/>
                      <a:pPr/>
                      <a:t>[ПРОЦЕНТ]</a:t>
                    </a:fld>
                    <a:endParaRPr lang="ru-RU" baseline="0" dirty="0" smtClean="0"/>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9975783936056771"/>
                      <c:h val="0.1022567792340725"/>
                    </c:manualLayout>
                  </c15:layout>
                  <c15:dlblFieldTable/>
                  <c15:showDataLabelsRange val="0"/>
                </c:ext>
                <c:ext xmlns:c16="http://schemas.microsoft.com/office/drawing/2014/chart" uri="{C3380CC4-5D6E-409C-BE32-E72D297353CC}">
                  <c16:uniqueId val="{00000005-769C-4FD7-896E-7BBC823BDC36}"/>
                </c:ext>
              </c:extLst>
            </c:dLbl>
            <c:dLbl>
              <c:idx val="3"/>
              <c:layout>
                <c:manualLayout>
                  <c:x val="-5.2256628773933451E-2"/>
                  <c:y val="0"/>
                </c:manualLayout>
              </c:layout>
              <c:tx>
                <c:rich>
                  <a:bodyPr/>
                  <a:lstStyle/>
                  <a:p>
                    <a:fld id="{0FF1FD97-3FB8-4856-A784-2E37E42FAC74}" type="CATEGORYNAME">
                      <a:rPr lang="ru-RU" b="1"/>
                      <a:pPr/>
                      <a:t>[ИМЯ КАТЕГОРИИ]</a:t>
                    </a:fld>
                    <a:r>
                      <a:rPr lang="ru-RU" b="1"/>
                      <a:t>
</a:t>
                    </a:r>
                    <a:fld id="{6815ADE1-B16F-482D-A451-7909C7DEEF78}" type="PERCENTAGE">
                      <a:rPr lang="ru-RU" b="1"/>
                      <a:pPr/>
                      <a:t>[ПРОЦЕНТ]</a:t>
                    </a:fld>
                    <a:endParaRPr lang="ru-RU" b="1"/>
                  </a:p>
                </c:rich>
              </c:tx>
              <c:dLblPos val="bestFit"/>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69C-4FD7-896E-7BBC823BDC36}"/>
                </c:ext>
              </c:extLst>
            </c:dLbl>
            <c:dLbl>
              <c:idx val="4"/>
              <c:layout>
                <c:manualLayout>
                  <c:x val="3.0253837711224623E-2"/>
                  <c:y val="-3.5735669846702546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dk1">
                          <a:lumMod val="75000"/>
                          <a:lumOff val="25000"/>
                        </a:schemeClr>
                      </a:solidFill>
                      <a:latin typeface="+mn-lt"/>
                      <a:ea typeface="+mn-ea"/>
                      <a:cs typeface="+mn-cs"/>
                    </a:defRPr>
                  </a:pPr>
                  <a:endParaRPr lang="ru-RU"/>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734146512600929"/>
                      <c:h val="0.20451355846814501"/>
                    </c:manualLayout>
                  </c15:layout>
                </c:ext>
                <c:ext xmlns:c16="http://schemas.microsoft.com/office/drawing/2014/chart" uri="{C3380CC4-5D6E-409C-BE32-E72D297353CC}">
                  <c16:uniqueId val="{00000009-769C-4FD7-896E-7BBC823BDC3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75000"/>
                        <a:lumOff val="25000"/>
                      </a:schemeClr>
                    </a:solidFill>
                    <a:latin typeface="+mn-lt"/>
                    <a:ea typeface="+mn-ea"/>
                    <a:cs typeface="+mn-cs"/>
                  </a:defRPr>
                </a:pPr>
                <a:endParaRPr lang="ru-RU"/>
              </a:p>
            </c:txPr>
            <c:dLblPos val="outEnd"/>
            <c:showLegendKey val="0"/>
            <c:showVal val="0"/>
            <c:showCatName val="1"/>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Витрати на заробітну плату з нарахуваннями</c:v>
                </c:pt>
                <c:pt idx="1">
                  <c:v>Інші операційні витрати</c:v>
                </c:pt>
                <c:pt idx="2">
                  <c:v>Амортизація</c:v>
                </c:pt>
                <c:pt idx="3">
                  <c:v>Витрати на матеріали</c:v>
                </c:pt>
                <c:pt idx="4">
                  <c:v>Електроенергія на зовн. освітлення</c:v>
                </c:pt>
              </c:strCache>
            </c:strRef>
          </c:cat>
          <c:val>
            <c:numRef>
              <c:f>Лист1!$B$2:$B$6</c:f>
              <c:numCache>
                <c:formatCode>#,##0</c:formatCode>
                <c:ptCount val="5"/>
                <c:pt idx="0">
                  <c:v>76453</c:v>
                </c:pt>
                <c:pt idx="1">
                  <c:v>3572</c:v>
                </c:pt>
                <c:pt idx="2">
                  <c:v>30252</c:v>
                </c:pt>
                <c:pt idx="3">
                  <c:v>20700</c:v>
                </c:pt>
                <c:pt idx="4">
                  <c:v>149325</c:v>
                </c:pt>
              </c:numCache>
            </c:numRef>
          </c:val>
          <c:extLst>
            <c:ext xmlns:c16="http://schemas.microsoft.com/office/drawing/2014/chart" uri="{C3380CC4-5D6E-409C-BE32-E72D297353CC}">
              <c16:uniqueId val="{0000000E-769C-4FD7-896E-7BBC823BDC3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accent6">
          <a:shade val="50000"/>
          <a:alpha val="0"/>
        </a:schemeClr>
      </a:solid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67685568185894"/>
          <c:y val="1.9671973834675454E-3"/>
          <c:w val="0.68887201563520539"/>
          <c:h val="0.75407108899568986"/>
        </c:manualLayout>
      </c:layout>
      <c:pieChart>
        <c:varyColors val="1"/>
        <c:ser>
          <c:idx val="0"/>
          <c:order val="0"/>
          <c:tx>
            <c:strRef>
              <c:f>Лист1!$B$1</c:f>
              <c:strCache>
                <c:ptCount val="1"/>
                <c:pt idx="0">
                  <c:v>Продажи</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E6D2-48B0-92BA-8AED16FA8D3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E6D2-48B0-92BA-8AED16FA8D30}"/>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E6D2-48B0-92BA-8AED16FA8D30}"/>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E6D2-48B0-92BA-8AED16FA8D30}"/>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E6D2-48B0-92BA-8AED16FA8D30}"/>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E6D2-48B0-92BA-8AED16FA8D30}"/>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E6D2-48B0-92BA-8AED16FA8D30}"/>
              </c:ext>
            </c:extLst>
          </c:dPt>
          <c:dLbls>
            <c:dLbl>
              <c:idx val="0"/>
              <c:layout>
                <c:manualLayout>
                  <c:x val="-2.1806372108663857E-2"/>
                  <c:y val="1.0390760569687566E-3"/>
                </c:manualLayout>
              </c:layout>
              <c:tx>
                <c:rich>
                  <a:bodyPr/>
                  <a:lstStyle/>
                  <a:p>
                    <a:fld id="{9E36AFD5-F467-4DCD-8B8A-5607E51AA8D4}" type="CATEGORYNAME">
                      <a:rPr lang="ru-RU" smtClean="0"/>
                      <a:pPr/>
                      <a:t>[ИМЯ КАТЕГОРИИ]</a:t>
                    </a:fld>
                    <a:r>
                      <a:rPr lang="ru-RU" baseline="0" dirty="0" smtClean="0"/>
                      <a:t> </a:t>
                    </a:r>
                    <a:fld id="{595A4103-6CAD-4B4D-8FD8-47F4DD608046}" type="PERCENTAGE">
                      <a:rPr lang="ru-RU" baseline="0"/>
                      <a:pPr/>
                      <a:t>[ПРОЦЕНТ]</a:t>
                    </a:fld>
                    <a:endParaRPr lang="ru-RU" baseline="0" dirty="0" smtClean="0"/>
                  </a:p>
                </c:rich>
              </c:tx>
              <c:dLblPos val="bestFit"/>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6D2-48B0-92BA-8AED16FA8D30}"/>
                </c:ext>
              </c:extLst>
            </c:dLbl>
            <c:dLbl>
              <c:idx val="1"/>
              <c:layout>
                <c:manualLayout>
                  <c:x val="-8.6978933976140371E-3"/>
                  <c:y val="-8.4141545249538194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dk1">
                          <a:lumMod val="75000"/>
                          <a:lumOff val="25000"/>
                        </a:schemeClr>
                      </a:solidFill>
                      <a:latin typeface="+mn-lt"/>
                      <a:ea typeface="+mn-ea"/>
                      <a:cs typeface="+mn-cs"/>
                    </a:defRPr>
                  </a:pPr>
                  <a:endParaRPr lang="ru-RU"/>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3049095613134138"/>
                      <c:h val="0.16008168667183786"/>
                    </c:manualLayout>
                  </c15:layout>
                </c:ext>
                <c:ext xmlns:c16="http://schemas.microsoft.com/office/drawing/2014/chart" uri="{C3380CC4-5D6E-409C-BE32-E72D297353CC}">
                  <c16:uniqueId val="{00000003-E6D2-48B0-92BA-8AED16FA8D30}"/>
                </c:ext>
              </c:extLst>
            </c:dLbl>
            <c:dLbl>
              <c:idx val="2"/>
              <c:layout>
                <c:manualLayout>
                  <c:x val="-1.3390532445767827E-2"/>
                  <c:y val="6.9319717555237345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dk1">
                          <a:lumMod val="75000"/>
                          <a:lumOff val="25000"/>
                        </a:schemeClr>
                      </a:solidFill>
                      <a:latin typeface="+mn-lt"/>
                      <a:ea typeface="+mn-ea"/>
                      <a:cs typeface="+mn-cs"/>
                    </a:defRPr>
                  </a:pPr>
                  <a:endParaRPr lang="ru-RU"/>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2228916226502274"/>
                      <c:h val="0.11688755987557077"/>
                    </c:manualLayout>
                  </c15:layout>
                </c:ext>
                <c:ext xmlns:c16="http://schemas.microsoft.com/office/drawing/2014/chart" uri="{C3380CC4-5D6E-409C-BE32-E72D297353CC}">
                  <c16:uniqueId val="{00000005-E6D2-48B0-92BA-8AED16FA8D30}"/>
                </c:ext>
              </c:extLst>
            </c:dLbl>
            <c:dLbl>
              <c:idx val="3"/>
              <c:layout>
                <c:manualLayout>
                  <c:x val="-5.5755208862445775E-2"/>
                  <c:y val="9.7360277006981147E-4"/>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0831454687285617"/>
                      <c:h val="0.14862461115864728"/>
                    </c:manualLayout>
                  </c15:layout>
                </c:ext>
                <c:ext xmlns:c16="http://schemas.microsoft.com/office/drawing/2014/chart" uri="{C3380CC4-5D6E-409C-BE32-E72D297353CC}">
                  <c16:uniqueId val="{00000007-E6D2-48B0-92BA-8AED16FA8D30}"/>
                </c:ext>
              </c:extLst>
            </c:dLbl>
            <c:dLbl>
              <c:idx val="4"/>
              <c:layout>
                <c:manualLayout>
                  <c:x val="0"/>
                  <c:y val="-1.5953490975681923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6360415590368946"/>
                      <c:h val="0.19499244308322206"/>
                    </c:manualLayout>
                  </c15:layout>
                </c:ext>
                <c:ext xmlns:c16="http://schemas.microsoft.com/office/drawing/2014/chart" uri="{C3380CC4-5D6E-409C-BE32-E72D297353CC}">
                  <c16:uniqueId val="{00000009-E6D2-48B0-92BA-8AED16FA8D3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75000"/>
                        <a:lumOff val="25000"/>
                      </a:schemeClr>
                    </a:solidFill>
                    <a:latin typeface="+mn-lt"/>
                    <a:ea typeface="+mn-ea"/>
                    <a:cs typeface="+mn-cs"/>
                  </a:defRPr>
                </a:pPr>
                <a:endParaRPr lang="ru-RU"/>
              </a:p>
            </c:txPr>
            <c:dLblPos val="inEnd"/>
            <c:showLegendKey val="0"/>
            <c:showVal val="0"/>
            <c:showCatName val="1"/>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Витрати на заробітну плату з нарахуваннями</c:v>
                </c:pt>
                <c:pt idx="1">
                  <c:v>Інші операційні витрати</c:v>
                </c:pt>
                <c:pt idx="2">
                  <c:v>Амортизація</c:v>
                </c:pt>
                <c:pt idx="3">
                  <c:v>Витрати на матеріали</c:v>
                </c:pt>
                <c:pt idx="4">
                  <c:v>Електроенергія на зовн. освітлення</c:v>
                </c:pt>
              </c:strCache>
            </c:strRef>
          </c:cat>
          <c:val>
            <c:numRef>
              <c:f>Лист1!$B$2:$B$6</c:f>
              <c:numCache>
                <c:formatCode>#,##0</c:formatCode>
                <c:ptCount val="5"/>
                <c:pt idx="0">
                  <c:v>97781</c:v>
                </c:pt>
                <c:pt idx="1">
                  <c:v>6148</c:v>
                </c:pt>
                <c:pt idx="2">
                  <c:v>46176</c:v>
                </c:pt>
                <c:pt idx="3">
                  <c:v>23521.599999999999</c:v>
                </c:pt>
                <c:pt idx="4">
                  <c:v>150499.4</c:v>
                </c:pt>
              </c:numCache>
            </c:numRef>
          </c:val>
          <c:extLst>
            <c:ext xmlns:c16="http://schemas.microsoft.com/office/drawing/2014/chart" uri="{C3380CC4-5D6E-409C-BE32-E72D297353CC}">
              <c16:uniqueId val="{0000000E-E6D2-48B0-92BA-8AED16FA8D30}"/>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accent6">
          <a:shade val="50000"/>
          <a:alpha val="0"/>
        </a:schemeClr>
      </a:solidFill>
      <a:round/>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72711402377722E-3"/>
          <c:y val="0.12263024007926568"/>
          <c:w val="0.99370174618241847"/>
          <c:h val="0.77281867301937457"/>
        </c:manualLayout>
      </c:layout>
      <c:barChart>
        <c:barDir val="col"/>
        <c:grouping val="clustered"/>
        <c:varyColors val="0"/>
        <c:ser>
          <c:idx val="0"/>
          <c:order val="0"/>
          <c:tx>
            <c:strRef>
              <c:f>Лист1!$A$2</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20202"/>
                    </a:solidFill>
                    <a:latin typeface="+mn-lt"/>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Лист1!$B$1:$C$1</c:f>
              <c:strCache>
                <c:ptCount val="2"/>
                <c:pt idx="0">
                  <c:v> поточне утримання</c:v>
                </c:pt>
                <c:pt idx="1">
                  <c:v>електрична енергія на зовнішнє освітлення </c:v>
                </c:pt>
              </c:strCache>
            </c:strRef>
          </c:cat>
          <c:val>
            <c:numRef>
              <c:f>Лист1!$B$2:$C$2</c:f>
              <c:numCache>
                <c:formatCode>#,##0.0</c:formatCode>
                <c:ptCount val="2"/>
                <c:pt idx="0">
                  <c:v>68984.899999999994</c:v>
                </c:pt>
                <c:pt idx="1">
                  <c:v>120894.9</c:v>
                </c:pt>
              </c:numCache>
            </c:numRef>
          </c:val>
          <c:extLst>
            <c:ext xmlns:c16="http://schemas.microsoft.com/office/drawing/2014/chart" uri="{C3380CC4-5D6E-409C-BE32-E72D297353CC}">
              <c16:uniqueId val="{00000000-3AC4-4007-A43E-6FBD0BE14ECE}"/>
            </c:ext>
          </c:extLst>
        </c:ser>
        <c:ser>
          <c:idx val="1"/>
          <c:order val="1"/>
          <c:tx>
            <c:strRef>
              <c:f>Лист1!$A$3</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20202"/>
                    </a:solidFill>
                    <a:latin typeface="+mn-lt"/>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Лист1!$B$1:$C$1</c:f>
              <c:strCache>
                <c:ptCount val="2"/>
                <c:pt idx="0">
                  <c:v> поточне утримання</c:v>
                </c:pt>
                <c:pt idx="1">
                  <c:v>електрична енергія на зовнішнє освітлення </c:v>
                </c:pt>
              </c:strCache>
            </c:strRef>
          </c:cat>
          <c:val>
            <c:numRef>
              <c:f>Лист1!$B$3:$C$3</c:f>
              <c:numCache>
                <c:formatCode>#,##0.0</c:formatCode>
                <c:ptCount val="2"/>
                <c:pt idx="0">
                  <c:v>88508.6</c:v>
                </c:pt>
                <c:pt idx="1">
                  <c:v>149347.5</c:v>
                </c:pt>
              </c:numCache>
            </c:numRef>
          </c:val>
          <c:extLst>
            <c:ext xmlns:c16="http://schemas.microsoft.com/office/drawing/2014/chart" uri="{C3380CC4-5D6E-409C-BE32-E72D297353CC}">
              <c16:uniqueId val="{00000001-3AC4-4007-A43E-6FBD0BE14ECE}"/>
            </c:ext>
          </c:extLst>
        </c:ser>
        <c:ser>
          <c:idx val="2"/>
          <c:order val="2"/>
          <c:tx>
            <c:strRef>
              <c:f>Лист1!$A$4</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20202"/>
                    </a:solidFill>
                    <a:latin typeface="+mn-lt"/>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Лист1!$B$1:$C$1</c:f>
              <c:strCache>
                <c:ptCount val="2"/>
                <c:pt idx="0">
                  <c:v> поточне утримання</c:v>
                </c:pt>
                <c:pt idx="1">
                  <c:v>електрична енергія на зовнішнє освітлення </c:v>
                </c:pt>
              </c:strCache>
            </c:strRef>
          </c:cat>
          <c:val>
            <c:numRef>
              <c:f>Лист1!$B$4:$C$4</c:f>
              <c:numCache>
                <c:formatCode>#,##0.0</c:formatCode>
                <c:ptCount val="2"/>
                <c:pt idx="0">
                  <c:v>111783.3</c:v>
                </c:pt>
                <c:pt idx="1">
                  <c:v>150653.70000000001</c:v>
                </c:pt>
              </c:numCache>
            </c:numRef>
          </c:val>
          <c:extLst>
            <c:ext xmlns:c16="http://schemas.microsoft.com/office/drawing/2014/chart" uri="{C3380CC4-5D6E-409C-BE32-E72D297353CC}">
              <c16:uniqueId val="{00000002-3AC4-4007-A43E-6FBD0BE14ECE}"/>
            </c:ext>
          </c:extLst>
        </c:ser>
        <c:dLbls>
          <c:dLblPos val="outEnd"/>
          <c:showLegendKey val="0"/>
          <c:showVal val="1"/>
          <c:showCatName val="0"/>
          <c:showSerName val="0"/>
          <c:showPercent val="0"/>
          <c:showBubbleSize val="0"/>
        </c:dLbls>
        <c:gapWidth val="267"/>
        <c:overlap val="-43"/>
        <c:axId val="389203488"/>
        <c:axId val="389203880"/>
      </c:barChart>
      <c:catAx>
        <c:axId val="38920348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rgbClr val="020202"/>
                </a:solidFill>
                <a:latin typeface="+mn-lt"/>
                <a:ea typeface="+mn-ea"/>
                <a:cs typeface="+mn-cs"/>
              </a:defRPr>
            </a:pPr>
            <a:endParaRPr lang="ru-RU"/>
          </a:p>
        </c:txPr>
        <c:crossAx val="389203880"/>
        <c:crosses val="autoZero"/>
        <c:auto val="1"/>
        <c:lblAlgn val="ctr"/>
        <c:lblOffset val="100"/>
        <c:noMultiLvlLbl val="0"/>
      </c:catAx>
      <c:valAx>
        <c:axId val="389203880"/>
        <c:scaling>
          <c:orientation val="minMax"/>
        </c:scaling>
        <c:delete val="1"/>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crossAx val="389203488"/>
        <c:crosses val="autoZero"/>
        <c:crossBetween val="between"/>
      </c:valAx>
      <c:spPr>
        <a:pattFill prst="ltDnDiag">
          <a:fgClr>
            <a:schemeClr val="dk1">
              <a:lumMod val="15000"/>
              <a:lumOff val="85000"/>
            </a:schemeClr>
          </a:fgClr>
          <a:bgClr>
            <a:schemeClr val="lt1"/>
          </a:bgClr>
        </a:patt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C24B0-0631-496E-AF84-5EEA7E72CF03}" type="doc">
      <dgm:prSet loTypeId="urn:microsoft.com/office/officeart/2008/layout/VerticalCurvedList" loCatId="list" qsTypeId="urn:microsoft.com/office/officeart/2005/8/quickstyle/simple5" qsCatId="simple" csTypeId="urn:microsoft.com/office/officeart/2005/8/colors/accent1_3" csCatId="accent1" phldr="1"/>
      <dgm:spPr/>
      <dgm:t>
        <a:bodyPr/>
        <a:lstStyle/>
        <a:p>
          <a:endParaRPr lang="ru-RU"/>
        </a:p>
      </dgm:t>
    </dgm:pt>
    <dgm:pt modelId="{F440B4B0-FA5C-43AA-B1A5-E13D780A3CDB}">
      <dgm:prSet phldrT="[Текст]" custT="1"/>
      <dgm:spPr/>
      <dgm:t>
        <a:bodyPr/>
        <a:lstStyle/>
        <a:p>
          <a:r>
            <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rPr>
            <a:t>4 170,97 км мереж </a:t>
          </a:r>
          <a:r>
            <a:rPr lang="ru-RU" sz="1400" b="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зовнішнього</a:t>
          </a:r>
          <a:r>
            <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rPr>
            <a:t> </a:t>
          </a:r>
          <a:r>
            <a:rPr lang="ru-RU" sz="1400" b="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освітлення</a:t>
          </a:r>
          <a:endParaRPr lang="ru-RU" sz="1400" b="0" cap="none" spc="0" dirty="0">
            <a:ln w="0"/>
            <a:effectLst>
              <a:outerShdw blurRad="38100" dist="19050" dir="2700000" algn="tl" rotWithShape="0">
                <a:schemeClr val="dk1">
                  <a:alpha val="40000"/>
                </a:schemeClr>
              </a:outerShdw>
            </a:effectLst>
            <a:latin typeface="+mn-lt"/>
          </a:endParaRPr>
        </a:p>
      </dgm:t>
    </dgm:pt>
    <dgm:pt modelId="{2B819235-7AC9-4DC6-99CE-1571312A969F}" type="parTrans" cxnId="{673E4148-EB17-4A31-A8BA-32B85AA0EC77}">
      <dgm:prSet/>
      <dgm:spPr/>
      <dgm:t>
        <a:bodyPr/>
        <a:lstStyle/>
        <a:p>
          <a:endParaRPr lang="ru-RU" b="0" cap="none" spc="0">
            <a:ln w="0"/>
            <a:solidFill>
              <a:schemeClr val="tx1"/>
            </a:solidFill>
            <a:effectLst>
              <a:outerShdw blurRad="38100" dist="19050" dir="2700000" algn="tl" rotWithShape="0">
                <a:schemeClr val="dk1">
                  <a:alpha val="40000"/>
                </a:schemeClr>
              </a:outerShdw>
            </a:effectLst>
          </a:endParaRPr>
        </a:p>
      </dgm:t>
    </dgm:pt>
    <dgm:pt modelId="{437121BD-CA06-48CE-A75F-1A4E87B5C990}" type="sibTrans" cxnId="{673E4148-EB17-4A31-A8BA-32B85AA0EC77}">
      <dgm:prSet/>
      <dgm:spPr/>
      <dgm:t>
        <a:bodyPr/>
        <a:lstStyle/>
        <a:p>
          <a:endParaRPr lang="ru-RU" b="0" cap="none" spc="0">
            <a:ln w="0"/>
            <a:solidFill>
              <a:schemeClr val="tx1"/>
            </a:solidFill>
            <a:effectLst>
              <a:outerShdw blurRad="38100" dist="19050" dir="2700000" algn="tl" rotWithShape="0">
                <a:schemeClr val="dk1">
                  <a:alpha val="40000"/>
                </a:schemeClr>
              </a:outerShdw>
            </a:effectLst>
          </a:endParaRPr>
        </a:p>
      </dgm:t>
    </dgm:pt>
    <dgm:pt modelId="{5A5BE1DC-2174-4798-9B3F-B13EE4622BE9}">
      <dgm:prSet custT="1"/>
      <dgm:spPr/>
      <dgm:t>
        <a:bodyPr/>
        <a:lstStyle/>
        <a:p>
          <a:r>
            <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rPr>
            <a:t>4 </a:t>
          </a:r>
          <a:r>
            <a:rPr lang="ru-RU" sz="1400" b="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автоматизованих</a:t>
          </a:r>
          <a:r>
            <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rPr>
            <a:t> систем </a:t>
          </a:r>
          <a:r>
            <a:rPr lang="ru-RU" sz="1400" b="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дистанційного</a:t>
          </a:r>
          <a:r>
            <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rPr>
            <a:t> </a:t>
          </a:r>
          <a:r>
            <a:rPr lang="ru-RU" sz="1400" b="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управління</a:t>
          </a:r>
          <a:endPar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endParaRPr>
        </a:p>
      </dgm:t>
    </dgm:pt>
    <dgm:pt modelId="{25A7DA7B-5B7E-4C77-9724-0BE0E4ADAB1C}" type="parTrans" cxnId="{A27182B5-1F11-40CE-90F5-C5797701F933}">
      <dgm:prSet/>
      <dgm:spPr/>
      <dgm:t>
        <a:bodyPr/>
        <a:lstStyle/>
        <a:p>
          <a:endParaRPr lang="ru-RU" b="0" cap="none" spc="0">
            <a:ln w="0"/>
            <a:solidFill>
              <a:schemeClr val="tx1"/>
            </a:solidFill>
            <a:effectLst>
              <a:outerShdw blurRad="38100" dist="19050" dir="2700000" algn="tl" rotWithShape="0">
                <a:schemeClr val="dk1">
                  <a:alpha val="40000"/>
                </a:schemeClr>
              </a:outerShdw>
            </a:effectLst>
          </a:endParaRPr>
        </a:p>
      </dgm:t>
    </dgm:pt>
    <dgm:pt modelId="{34F22854-C019-4473-B5CC-0F58743334CD}" type="sibTrans" cxnId="{A27182B5-1F11-40CE-90F5-C5797701F933}">
      <dgm:prSet/>
      <dgm:spPr/>
      <dgm:t>
        <a:bodyPr/>
        <a:lstStyle/>
        <a:p>
          <a:endParaRPr lang="ru-RU" b="0" cap="none" spc="0">
            <a:ln w="0"/>
            <a:solidFill>
              <a:schemeClr val="tx1"/>
            </a:solidFill>
            <a:effectLst>
              <a:outerShdw blurRad="38100" dist="19050" dir="2700000" algn="tl" rotWithShape="0">
                <a:schemeClr val="dk1">
                  <a:alpha val="40000"/>
                </a:schemeClr>
              </a:outerShdw>
            </a:effectLst>
          </a:endParaRPr>
        </a:p>
      </dgm:t>
    </dgm:pt>
    <dgm:pt modelId="{3386C26D-A068-4D62-88C6-8515C3D5813F}">
      <dgm:prSet phldrT="[Текст]" custT="1"/>
      <dgm:spPr/>
      <dgm:t>
        <a:bodyPr/>
        <a:lstStyle/>
        <a:p>
          <a:r>
            <a:rPr lang="ru-RU" sz="1400" b="0" cap="none" spc="0"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183,336 тис. </a:t>
          </a:r>
          <a:r>
            <a:rPr lang="en-US" sz="1400" b="0" cap="none" spc="0"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c</a:t>
          </a:r>
          <a:r>
            <a:rPr lang="ru-RU" sz="1400" b="0" cap="none" spc="0" dirty="0" err="1">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вітлоточок</a:t>
          </a:r>
          <a:endParaRPr lang="ru-RU" sz="1400" b="0" cap="none" spc="0"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endParaRPr>
        </a:p>
      </dgm:t>
    </dgm:pt>
    <dgm:pt modelId="{C6529B6F-5955-4844-B09D-CE6F39C76693}" type="parTrans" cxnId="{8D6A39CC-6254-4D4A-97A5-A1AEA517F3A4}">
      <dgm:prSet/>
      <dgm:spPr/>
      <dgm:t>
        <a:bodyPr/>
        <a:lstStyle/>
        <a:p>
          <a:endParaRPr lang="ru-RU" b="0" cap="none" spc="0">
            <a:ln w="0"/>
            <a:solidFill>
              <a:schemeClr val="tx1"/>
            </a:solidFill>
            <a:effectLst>
              <a:outerShdw blurRad="38100" dist="19050" dir="2700000" algn="tl" rotWithShape="0">
                <a:schemeClr val="dk1">
                  <a:alpha val="40000"/>
                </a:schemeClr>
              </a:outerShdw>
            </a:effectLst>
          </a:endParaRPr>
        </a:p>
      </dgm:t>
    </dgm:pt>
    <dgm:pt modelId="{67111F62-BBE3-4D6A-8B8D-3D25B625039D}" type="sibTrans" cxnId="{8D6A39CC-6254-4D4A-97A5-A1AEA517F3A4}">
      <dgm:prSet/>
      <dgm:spPr/>
      <dgm:t>
        <a:bodyPr/>
        <a:lstStyle/>
        <a:p>
          <a:endParaRPr lang="ru-RU" b="0" cap="none" spc="0">
            <a:ln w="0"/>
            <a:solidFill>
              <a:schemeClr val="tx1"/>
            </a:solidFill>
            <a:effectLst>
              <a:outerShdw blurRad="38100" dist="19050" dir="2700000" algn="tl" rotWithShape="0">
                <a:schemeClr val="dk1">
                  <a:alpha val="40000"/>
                </a:schemeClr>
              </a:outerShdw>
            </a:effectLst>
          </a:endParaRPr>
        </a:p>
      </dgm:t>
    </dgm:pt>
    <dgm:pt modelId="{9CAF610E-B4E9-4EC9-8CFA-0EEF5551B7EB}">
      <dgm:prSet custT="1"/>
      <dgm:spPr/>
      <dgm:t>
        <a:bodyPr/>
        <a:lstStyle/>
        <a:p>
          <a:r>
            <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rPr>
            <a:t>1 511 </a:t>
          </a:r>
          <a:r>
            <a:rPr lang="ru-RU" sz="1400" b="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пунктів</a:t>
          </a:r>
          <a:r>
            <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rPr>
            <a:t> </a:t>
          </a:r>
          <a:r>
            <a:rPr lang="ru-RU" sz="1400" b="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живлення</a:t>
          </a:r>
          <a:endPar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endParaRPr>
        </a:p>
      </dgm:t>
    </dgm:pt>
    <dgm:pt modelId="{CD4E6128-DBED-4AF4-BE7A-32E93AB44B35}" type="parTrans" cxnId="{EB64BD26-F0C4-47BE-8D04-E82D9982AD6A}">
      <dgm:prSet/>
      <dgm:spPr/>
      <dgm:t>
        <a:bodyPr/>
        <a:lstStyle/>
        <a:p>
          <a:endParaRPr lang="ru-RU" b="0" cap="none" spc="0">
            <a:ln w="0"/>
            <a:solidFill>
              <a:schemeClr val="tx1"/>
            </a:solidFill>
            <a:effectLst>
              <a:outerShdw blurRad="38100" dist="19050" dir="2700000" algn="tl" rotWithShape="0">
                <a:schemeClr val="dk1">
                  <a:alpha val="40000"/>
                </a:schemeClr>
              </a:outerShdw>
            </a:effectLst>
          </a:endParaRPr>
        </a:p>
      </dgm:t>
    </dgm:pt>
    <dgm:pt modelId="{C7260057-B8D7-4B86-AF68-18189ADA3CDB}" type="sibTrans" cxnId="{EB64BD26-F0C4-47BE-8D04-E82D9982AD6A}">
      <dgm:prSet/>
      <dgm:spPr/>
      <dgm:t>
        <a:bodyPr/>
        <a:lstStyle/>
        <a:p>
          <a:endParaRPr lang="ru-RU" b="0" cap="none" spc="0">
            <a:ln w="0"/>
            <a:solidFill>
              <a:schemeClr val="tx1"/>
            </a:solidFill>
            <a:effectLst>
              <a:outerShdw blurRad="38100" dist="19050" dir="2700000" algn="tl" rotWithShape="0">
                <a:schemeClr val="dk1">
                  <a:alpha val="40000"/>
                </a:schemeClr>
              </a:outerShdw>
            </a:effectLst>
          </a:endParaRPr>
        </a:p>
      </dgm:t>
    </dgm:pt>
    <dgm:pt modelId="{5D2AFF5E-9301-469D-8C2D-8023764DD778}">
      <dgm:prSet custT="1"/>
      <dgm:spPr/>
      <dgm:t>
        <a:bodyPr/>
        <a:lstStyle/>
        <a:p>
          <a:r>
            <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rPr>
            <a:t>74 416 од. опор </a:t>
          </a:r>
          <a:r>
            <a:rPr lang="ru-RU" sz="1400" b="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різного</a:t>
          </a:r>
          <a:r>
            <a:rPr lang="ru-RU" sz="1400" b="0" cap="none" spc="0" dirty="0">
              <a:ln w="0"/>
              <a:effectLst>
                <a:outerShdw blurRad="38100" dist="19050" dir="2700000" algn="tl" rotWithShape="0">
                  <a:schemeClr val="dk1">
                    <a:alpha val="40000"/>
                  </a:schemeClr>
                </a:outerShdw>
              </a:effectLst>
              <a:latin typeface="+mn-lt"/>
              <a:cs typeface="Times New Roman" panose="02020603050405020304" pitchFamily="18" charset="0"/>
            </a:rPr>
            <a:t> типу</a:t>
          </a:r>
        </a:p>
      </dgm:t>
    </dgm:pt>
    <dgm:pt modelId="{4E6D63A3-61DE-420C-A75B-9236F72FCC42}" type="sibTrans" cxnId="{7C40872C-ECC2-451B-A696-48DC17204EA1}">
      <dgm:prSet/>
      <dgm:spPr/>
      <dgm:t>
        <a:bodyPr/>
        <a:lstStyle/>
        <a:p>
          <a:endParaRPr lang="ru-RU" b="0" cap="none" spc="0">
            <a:ln w="0"/>
            <a:solidFill>
              <a:schemeClr val="tx1"/>
            </a:solidFill>
            <a:effectLst>
              <a:outerShdw blurRad="38100" dist="19050" dir="2700000" algn="tl" rotWithShape="0">
                <a:schemeClr val="dk1">
                  <a:alpha val="40000"/>
                </a:schemeClr>
              </a:outerShdw>
            </a:effectLst>
          </a:endParaRPr>
        </a:p>
      </dgm:t>
    </dgm:pt>
    <dgm:pt modelId="{9ED29F0D-ECA0-4F78-90D0-14E8E47E15FE}" type="parTrans" cxnId="{7C40872C-ECC2-451B-A696-48DC17204EA1}">
      <dgm:prSet/>
      <dgm:spPr/>
      <dgm:t>
        <a:bodyPr/>
        <a:lstStyle/>
        <a:p>
          <a:endParaRPr lang="ru-RU" b="0" cap="none" spc="0">
            <a:ln w="0"/>
            <a:solidFill>
              <a:schemeClr val="tx1"/>
            </a:solidFill>
            <a:effectLst>
              <a:outerShdw blurRad="38100" dist="19050" dir="2700000" algn="tl" rotWithShape="0">
                <a:schemeClr val="dk1">
                  <a:alpha val="40000"/>
                </a:schemeClr>
              </a:outerShdw>
            </a:effectLst>
          </a:endParaRPr>
        </a:p>
      </dgm:t>
    </dgm:pt>
    <dgm:pt modelId="{FCC71434-5731-4C21-98DC-2A899D472BED}" type="pres">
      <dgm:prSet presAssocID="{003C24B0-0631-496E-AF84-5EEA7E72CF03}" presName="Name0" presStyleCnt="0">
        <dgm:presLayoutVars>
          <dgm:chMax val="7"/>
          <dgm:chPref val="7"/>
          <dgm:dir/>
        </dgm:presLayoutVars>
      </dgm:prSet>
      <dgm:spPr/>
      <dgm:t>
        <a:bodyPr/>
        <a:lstStyle/>
        <a:p>
          <a:endParaRPr lang="ru-RU"/>
        </a:p>
      </dgm:t>
    </dgm:pt>
    <dgm:pt modelId="{5C2FC516-A756-4944-8045-034CDF636D47}" type="pres">
      <dgm:prSet presAssocID="{003C24B0-0631-496E-AF84-5EEA7E72CF03}" presName="Name1" presStyleCnt="0"/>
      <dgm:spPr/>
    </dgm:pt>
    <dgm:pt modelId="{5BBF00FA-4A3E-4CF0-BED8-419DDE3EFC14}" type="pres">
      <dgm:prSet presAssocID="{003C24B0-0631-496E-AF84-5EEA7E72CF03}" presName="cycle" presStyleCnt="0"/>
      <dgm:spPr/>
    </dgm:pt>
    <dgm:pt modelId="{B42C42D4-BB6E-46F3-B74C-2A37C4B537D1}" type="pres">
      <dgm:prSet presAssocID="{003C24B0-0631-496E-AF84-5EEA7E72CF03}" presName="srcNode" presStyleLbl="node1" presStyleIdx="0" presStyleCnt="5"/>
      <dgm:spPr/>
    </dgm:pt>
    <dgm:pt modelId="{C85CC58F-73F1-4975-80E0-D9823C4EF99A}" type="pres">
      <dgm:prSet presAssocID="{003C24B0-0631-496E-AF84-5EEA7E72CF03}" presName="conn" presStyleLbl="parChTrans1D2" presStyleIdx="0" presStyleCnt="1"/>
      <dgm:spPr/>
      <dgm:t>
        <a:bodyPr/>
        <a:lstStyle/>
        <a:p>
          <a:endParaRPr lang="ru-RU"/>
        </a:p>
      </dgm:t>
    </dgm:pt>
    <dgm:pt modelId="{BA39D4A3-A687-43A3-87E6-F2EE67B97ACC}" type="pres">
      <dgm:prSet presAssocID="{003C24B0-0631-496E-AF84-5EEA7E72CF03}" presName="extraNode" presStyleLbl="node1" presStyleIdx="0" presStyleCnt="5"/>
      <dgm:spPr/>
    </dgm:pt>
    <dgm:pt modelId="{ECD64005-ACDD-489E-B91E-6E23B653BAB3}" type="pres">
      <dgm:prSet presAssocID="{003C24B0-0631-496E-AF84-5EEA7E72CF03}" presName="dstNode" presStyleLbl="node1" presStyleIdx="0" presStyleCnt="5"/>
      <dgm:spPr/>
    </dgm:pt>
    <dgm:pt modelId="{B316CA31-007A-495E-9BED-F468E1FCDDD7}" type="pres">
      <dgm:prSet presAssocID="{F440B4B0-FA5C-43AA-B1A5-E13D780A3CDB}" presName="text_1" presStyleLbl="node1" presStyleIdx="0" presStyleCnt="5" custLinFactNeighborX="-461">
        <dgm:presLayoutVars>
          <dgm:bulletEnabled val="1"/>
        </dgm:presLayoutVars>
      </dgm:prSet>
      <dgm:spPr/>
      <dgm:t>
        <a:bodyPr/>
        <a:lstStyle/>
        <a:p>
          <a:endParaRPr lang="ru-RU"/>
        </a:p>
      </dgm:t>
    </dgm:pt>
    <dgm:pt modelId="{B2BCA6F0-4875-41EB-8DDB-28DD5AEFF368}" type="pres">
      <dgm:prSet presAssocID="{F440B4B0-FA5C-43AA-B1A5-E13D780A3CDB}" presName="accent_1" presStyleCnt="0"/>
      <dgm:spPr/>
    </dgm:pt>
    <dgm:pt modelId="{07F44E77-8054-4DD6-8E4F-B8F067D3C67E}" type="pres">
      <dgm:prSet presAssocID="{F440B4B0-FA5C-43AA-B1A5-E13D780A3CDB}" presName="accentRepeatNode" presStyleLbl="solidFgAcc1" presStyleIdx="0" presStyleCnt="5"/>
      <dgm:spPr/>
    </dgm:pt>
    <dgm:pt modelId="{0A85A03D-5CC3-4CEB-A427-F3D28330F863}" type="pres">
      <dgm:prSet presAssocID="{3386C26D-A068-4D62-88C6-8515C3D5813F}" presName="text_2" presStyleLbl="node1" presStyleIdx="1" presStyleCnt="5" custLinFactNeighborX="-861" custLinFactNeighborY="1607">
        <dgm:presLayoutVars>
          <dgm:bulletEnabled val="1"/>
        </dgm:presLayoutVars>
      </dgm:prSet>
      <dgm:spPr/>
      <dgm:t>
        <a:bodyPr/>
        <a:lstStyle/>
        <a:p>
          <a:endParaRPr lang="ru-RU"/>
        </a:p>
      </dgm:t>
    </dgm:pt>
    <dgm:pt modelId="{52D0CD92-C913-48B7-AD8B-6050B1EB8BC5}" type="pres">
      <dgm:prSet presAssocID="{3386C26D-A068-4D62-88C6-8515C3D5813F}" presName="accent_2" presStyleCnt="0"/>
      <dgm:spPr/>
    </dgm:pt>
    <dgm:pt modelId="{5F505A2D-9188-4D48-A903-1C5769A19923}" type="pres">
      <dgm:prSet presAssocID="{3386C26D-A068-4D62-88C6-8515C3D5813F}" presName="accentRepeatNode" presStyleLbl="solidFgAcc1" presStyleIdx="1" presStyleCnt="5"/>
      <dgm:spPr/>
    </dgm:pt>
    <dgm:pt modelId="{871BA5FA-6E40-45B5-A864-4F65C2C6B1CF}" type="pres">
      <dgm:prSet presAssocID="{5D2AFF5E-9301-469D-8C2D-8023764DD778}" presName="text_3" presStyleLbl="node1" presStyleIdx="2" presStyleCnt="5">
        <dgm:presLayoutVars>
          <dgm:bulletEnabled val="1"/>
        </dgm:presLayoutVars>
      </dgm:prSet>
      <dgm:spPr/>
      <dgm:t>
        <a:bodyPr/>
        <a:lstStyle/>
        <a:p>
          <a:endParaRPr lang="ru-RU"/>
        </a:p>
      </dgm:t>
    </dgm:pt>
    <dgm:pt modelId="{E289B0CC-4783-4EC6-8FF2-E6BCDD0277E1}" type="pres">
      <dgm:prSet presAssocID="{5D2AFF5E-9301-469D-8C2D-8023764DD778}" presName="accent_3" presStyleCnt="0"/>
      <dgm:spPr/>
    </dgm:pt>
    <dgm:pt modelId="{9FDF8110-2BA3-4F3A-9158-53191B9ED52A}" type="pres">
      <dgm:prSet presAssocID="{5D2AFF5E-9301-469D-8C2D-8023764DD778}" presName="accentRepeatNode" presStyleLbl="solidFgAcc1" presStyleIdx="2" presStyleCnt="5"/>
      <dgm:spPr/>
    </dgm:pt>
    <dgm:pt modelId="{B1968D53-3209-4E46-8CE6-0B6259FF58EE}" type="pres">
      <dgm:prSet presAssocID="{9CAF610E-B4E9-4EC9-8CFA-0EEF5551B7EB}" presName="text_4" presStyleLbl="node1" presStyleIdx="3" presStyleCnt="5" custLinFactNeighborY="7625">
        <dgm:presLayoutVars>
          <dgm:bulletEnabled val="1"/>
        </dgm:presLayoutVars>
      </dgm:prSet>
      <dgm:spPr/>
      <dgm:t>
        <a:bodyPr/>
        <a:lstStyle/>
        <a:p>
          <a:endParaRPr lang="ru-RU"/>
        </a:p>
      </dgm:t>
    </dgm:pt>
    <dgm:pt modelId="{28561DCF-DDC8-44DB-8DAC-27B1CB2ACDAC}" type="pres">
      <dgm:prSet presAssocID="{9CAF610E-B4E9-4EC9-8CFA-0EEF5551B7EB}" presName="accent_4" presStyleCnt="0"/>
      <dgm:spPr/>
    </dgm:pt>
    <dgm:pt modelId="{893B360B-17E2-4DD1-919C-20142F5DAFA5}" type="pres">
      <dgm:prSet presAssocID="{9CAF610E-B4E9-4EC9-8CFA-0EEF5551B7EB}" presName="accentRepeatNode" presStyleLbl="solidFgAcc1" presStyleIdx="3" presStyleCnt="5"/>
      <dgm:spPr/>
    </dgm:pt>
    <dgm:pt modelId="{C07EB44E-C15A-460E-A5FA-05B6CACCE51D}" type="pres">
      <dgm:prSet presAssocID="{5A5BE1DC-2174-4798-9B3F-B13EE4622BE9}" presName="text_5" presStyleLbl="node1" presStyleIdx="4" presStyleCnt="5">
        <dgm:presLayoutVars>
          <dgm:bulletEnabled val="1"/>
        </dgm:presLayoutVars>
      </dgm:prSet>
      <dgm:spPr/>
      <dgm:t>
        <a:bodyPr/>
        <a:lstStyle/>
        <a:p>
          <a:endParaRPr lang="ru-RU"/>
        </a:p>
      </dgm:t>
    </dgm:pt>
    <dgm:pt modelId="{91ACE349-AEC5-4643-BBF0-4129E69AD69B}" type="pres">
      <dgm:prSet presAssocID="{5A5BE1DC-2174-4798-9B3F-B13EE4622BE9}" presName="accent_5" presStyleCnt="0"/>
      <dgm:spPr/>
    </dgm:pt>
    <dgm:pt modelId="{4F89520B-C387-4D99-912A-A244DF925CC8}" type="pres">
      <dgm:prSet presAssocID="{5A5BE1DC-2174-4798-9B3F-B13EE4622BE9}" presName="accentRepeatNode" presStyleLbl="solidFgAcc1" presStyleIdx="4" presStyleCnt="5"/>
      <dgm:spPr/>
    </dgm:pt>
  </dgm:ptLst>
  <dgm:cxnLst>
    <dgm:cxn modelId="{673E4148-EB17-4A31-A8BA-32B85AA0EC77}" srcId="{003C24B0-0631-496E-AF84-5EEA7E72CF03}" destId="{F440B4B0-FA5C-43AA-B1A5-E13D780A3CDB}" srcOrd="0" destOrd="0" parTransId="{2B819235-7AC9-4DC6-99CE-1571312A969F}" sibTransId="{437121BD-CA06-48CE-A75F-1A4E87B5C990}"/>
    <dgm:cxn modelId="{971FF92E-6A3E-49E2-8F6C-EE387F700651}" type="presOf" srcId="{437121BD-CA06-48CE-A75F-1A4E87B5C990}" destId="{C85CC58F-73F1-4975-80E0-D9823C4EF99A}" srcOrd="0" destOrd="0" presId="urn:microsoft.com/office/officeart/2008/layout/VerticalCurvedList"/>
    <dgm:cxn modelId="{A27182B5-1F11-40CE-90F5-C5797701F933}" srcId="{003C24B0-0631-496E-AF84-5EEA7E72CF03}" destId="{5A5BE1DC-2174-4798-9B3F-B13EE4622BE9}" srcOrd="4" destOrd="0" parTransId="{25A7DA7B-5B7E-4C77-9724-0BE0E4ADAB1C}" sibTransId="{34F22854-C019-4473-B5CC-0F58743334CD}"/>
    <dgm:cxn modelId="{7C40872C-ECC2-451B-A696-48DC17204EA1}" srcId="{003C24B0-0631-496E-AF84-5EEA7E72CF03}" destId="{5D2AFF5E-9301-469D-8C2D-8023764DD778}" srcOrd="2" destOrd="0" parTransId="{9ED29F0D-ECA0-4F78-90D0-14E8E47E15FE}" sibTransId="{4E6D63A3-61DE-420C-A75B-9236F72FCC42}"/>
    <dgm:cxn modelId="{A2458BD0-5E74-45A1-8BD1-061606BC2F09}" type="presOf" srcId="{3386C26D-A068-4D62-88C6-8515C3D5813F}" destId="{0A85A03D-5CC3-4CEB-A427-F3D28330F863}" srcOrd="0" destOrd="0" presId="urn:microsoft.com/office/officeart/2008/layout/VerticalCurvedList"/>
    <dgm:cxn modelId="{0C975624-259A-4703-BDDB-99DC979B3C17}" type="presOf" srcId="{9CAF610E-B4E9-4EC9-8CFA-0EEF5551B7EB}" destId="{B1968D53-3209-4E46-8CE6-0B6259FF58EE}" srcOrd="0" destOrd="0" presId="urn:microsoft.com/office/officeart/2008/layout/VerticalCurvedList"/>
    <dgm:cxn modelId="{EB64BD26-F0C4-47BE-8D04-E82D9982AD6A}" srcId="{003C24B0-0631-496E-AF84-5EEA7E72CF03}" destId="{9CAF610E-B4E9-4EC9-8CFA-0EEF5551B7EB}" srcOrd="3" destOrd="0" parTransId="{CD4E6128-DBED-4AF4-BE7A-32E93AB44B35}" sibTransId="{C7260057-B8D7-4B86-AF68-18189ADA3CDB}"/>
    <dgm:cxn modelId="{19B81F73-F8CB-4851-9CC4-14C64C247177}" type="presOf" srcId="{5A5BE1DC-2174-4798-9B3F-B13EE4622BE9}" destId="{C07EB44E-C15A-460E-A5FA-05B6CACCE51D}" srcOrd="0" destOrd="0" presId="urn:microsoft.com/office/officeart/2008/layout/VerticalCurvedList"/>
    <dgm:cxn modelId="{8D6A39CC-6254-4D4A-97A5-A1AEA517F3A4}" srcId="{003C24B0-0631-496E-AF84-5EEA7E72CF03}" destId="{3386C26D-A068-4D62-88C6-8515C3D5813F}" srcOrd="1" destOrd="0" parTransId="{C6529B6F-5955-4844-B09D-CE6F39C76693}" sibTransId="{67111F62-BBE3-4D6A-8B8D-3D25B625039D}"/>
    <dgm:cxn modelId="{A6839B72-CF9D-4D12-B269-B3F84E533550}" type="presOf" srcId="{5D2AFF5E-9301-469D-8C2D-8023764DD778}" destId="{871BA5FA-6E40-45B5-A864-4F65C2C6B1CF}" srcOrd="0" destOrd="0" presId="urn:microsoft.com/office/officeart/2008/layout/VerticalCurvedList"/>
    <dgm:cxn modelId="{ED6A43E0-D815-431D-89EA-699E6775D771}" type="presOf" srcId="{003C24B0-0631-496E-AF84-5EEA7E72CF03}" destId="{FCC71434-5731-4C21-98DC-2A899D472BED}" srcOrd="0" destOrd="0" presId="urn:microsoft.com/office/officeart/2008/layout/VerticalCurvedList"/>
    <dgm:cxn modelId="{08ABDFCF-C6CB-4A55-A481-65BB31334FAB}" type="presOf" srcId="{F440B4B0-FA5C-43AA-B1A5-E13D780A3CDB}" destId="{B316CA31-007A-495E-9BED-F468E1FCDDD7}" srcOrd="0" destOrd="0" presId="urn:microsoft.com/office/officeart/2008/layout/VerticalCurvedList"/>
    <dgm:cxn modelId="{02E248C3-328A-4068-B2D6-034FABCF0183}" type="presParOf" srcId="{FCC71434-5731-4C21-98DC-2A899D472BED}" destId="{5C2FC516-A756-4944-8045-034CDF636D47}" srcOrd="0" destOrd="0" presId="urn:microsoft.com/office/officeart/2008/layout/VerticalCurvedList"/>
    <dgm:cxn modelId="{6E16C8AC-1AE2-40DF-8FDD-6D27173120C1}" type="presParOf" srcId="{5C2FC516-A756-4944-8045-034CDF636D47}" destId="{5BBF00FA-4A3E-4CF0-BED8-419DDE3EFC14}" srcOrd="0" destOrd="0" presId="urn:microsoft.com/office/officeart/2008/layout/VerticalCurvedList"/>
    <dgm:cxn modelId="{249C0A50-2E68-4C6E-8869-0EB96D7C2FB2}" type="presParOf" srcId="{5BBF00FA-4A3E-4CF0-BED8-419DDE3EFC14}" destId="{B42C42D4-BB6E-46F3-B74C-2A37C4B537D1}" srcOrd="0" destOrd="0" presId="urn:microsoft.com/office/officeart/2008/layout/VerticalCurvedList"/>
    <dgm:cxn modelId="{13736174-CD0A-4392-B3BA-BB5292C47B39}" type="presParOf" srcId="{5BBF00FA-4A3E-4CF0-BED8-419DDE3EFC14}" destId="{C85CC58F-73F1-4975-80E0-D9823C4EF99A}" srcOrd="1" destOrd="0" presId="urn:microsoft.com/office/officeart/2008/layout/VerticalCurvedList"/>
    <dgm:cxn modelId="{DBB94154-4C84-4C9D-A7E5-9727C7C8BE56}" type="presParOf" srcId="{5BBF00FA-4A3E-4CF0-BED8-419DDE3EFC14}" destId="{BA39D4A3-A687-43A3-87E6-F2EE67B97ACC}" srcOrd="2" destOrd="0" presId="urn:microsoft.com/office/officeart/2008/layout/VerticalCurvedList"/>
    <dgm:cxn modelId="{1E9860BA-EBA8-47B3-B837-D21DD7624155}" type="presParOf" srcId="{5BBF00FA-4A3E-4CF0-BED8-419DDE3EFC14}" destId="{ECD64005-ACDD-489E-B91E-6E23B653BAB3}" srcOrd="3" destOrd="0" presId="urn:microsoft.com/office/officeart/2008/layout/VerticalCurvedList"/>
    <dgm:cxn modelId="{10A052D4-DA55-4AAD-827E-1D1264CF4AFD}" type="presParOf" srcId="{5C2FC516-A756-4944-8045-034CDF636D47}" destId="{B316CA31-007A-495E-9BED-F468E1FCDDD7}" srcOrd="1" destOrd="0" presId="urn:microsoft.com/office/officeart/2008/layout/VerticalCurvedList"/>
    <dgm:cxn modelId="{B9CFE37D-0626-42C6-85CB-8FF640F8C1FB}" type="presParOf" srcId="{5C2FC516-A756-4944-8045-034CDF636D47}" destId="{B2BCA6F0-4875-41EB-8DDB-28DD5AEFF368}" srcOrd="2" destOrd="0" presId="urn:microsoft.com/office/officeart/2008/layout/VerticalCurvedList"/>
    <dgm:cxn modelId="{95760DCB-678D-4997-AE01-DC09BC625D86}" type="presParOf" srcId="{B2BCA6F0-4875-41EB-8DDB-28DD5AEFF368}" destId="{07F44E77-8054-4DD6-8E4F-B8F067D3C67E}" srcOrd="0" destOrd="0" presId="urn:microsoft.com/office/officeart/2008/layout/VerticalCurvedList"/>
    <dgm:cxn modelId="{82BCAA1E-EE1A-498C-AB47-2597E0CFDE30}" type="presParOf" srcId="{5C2FC516-A756-4944-8045-034CDF636D47}" destId="{0A85A03D-5CC3-4CEB-A427-F3D28330F863}" srcOrd="3" destOrd="0" presId="urn:microsoft.com/office/officeart/2008/layout/VerticalCurvedList"/>
    <dgm:cxn modelId="{41A2F32B-2E41-4A4E-A3CC-56325524762C}" type="presParOf" srcId="{5C2FC516-A756-4944-8045-034CDF636D47}" destId="{52D0CD92-C913-48B7-AD8B-6050B1EB8BC5}" srcOrd="4" destOrd="0" presId="urn:microsoft.com/office/officeart/2008/layout/VerticalCurvedList"/>
    <dgm:cxn modelId="{53011C71-6519-42C0-8CE7-9887154B229A}" type="presParOf" srcId="{52D0CD92-C913-48B7-AD8B-6050B1EB8BC5}" destId="{5F505A2D-9188-4D48-A903-1C5769A19923}" srcOrd="0" destOrd="0" presId="urn:microsoft.com/office/officeart/2008/layout/VerticalCurvedList"/>
    <dgm:cxn modelId="{8FAFC0C9-F8B4-4B9D-85EA-1E80D77DA6BE}" type="presParOf" srcId="{5C2FC516-A756-4944-8045-034CDF636D47}" destId="{871BA5FA-6E40-45B5-A864-4F65C2C6B1CF}" srcOrd="5" destOrd="0" presId="urn:microsoft.com/office/officeart/2008/layout/VerticalCurvedList"/>
    <dgm:cxn modelId="{C772DBBB-7255-4A7C-BB29-9F3F4A295645}" type="presParOf" srcId="{5C2FC516-A756-4944-8045-034CDF636D47}" destId="{E289B0CC-4783-4EC6-8FF2-E6BCDD0277E1}" srcOrd="6" destOrd="0" presId="urn:microsoft.com/office/officeart/2008/layout/VerticalCurvedList"/>
    <dgm:cxn modelId="{973CA0B5-AE0C-43BB-A6FF-046CBC2FD882}" type="presParOf" srcId="{E289B0CC-4783-4EC6-8FF2-E6BCDD0277E1}" destId="{9FDF8110-2BA3-4F3A-9158-53191B9ED52A}" srcOrd="0" destOrd="0" presId="urn:microsoft.com/office/officeart/2008/layout/VerticalCurvedList"/>
    <dgm:cxn modelId="{E8F73443-9794-482E-8520-5F2013AAF66B}" type="presParOf" srcId="{5C2FC516-A756-4944-8045-034CDF636D47}" destId="{B1968D53-3209-4E46-8CE6-0B6259FF58EE}" srcOrd="7" destOrd="0" presId="urn:microsoft.com/office/officeart/2008/layout/VerticalCurvedList"/>
    <dgm:cxn modelId="{BA7C0AC0-3ADF-4574-9FBF-5812EE646900}" type="presParOf" srcId="{5C2FC516-A756-4944-8045-034CDF636D47}" destId="{28561DCF-DDC8-44DB-8DAC-27B1CB2ACDAC}" srcOrd="8" destOrd="0" presId="urn:microsoft.com/office/officeart/2008/layout/VerticalCurvedList"/>
    <dgm:cxn modelId="{8818326C-F510-4362-BC53-EA777C5EEBE8}" type="presParOf" srcId="{28561DCF-DDC8-44DB-8DAC-27B1CB2ACDAC}" destId="{893B360B-17E2-4DD1-919C-20142F5DAFA5}" srcOrd="0" destOrd="0" presId="urn:microsoft.com/office/officeart/2008/layout/VerticalCurvedList"/>
    <dgm:cxn modelId="{99E2C96C-6902-44BC-A99E-DA12A8D45571}" type="presParOf" srcId="{5C2FC516-A756-4944-8045-034CDF636D47}" destId="{C07EB44E-C15A-460E-A5FA-05B6CACCE51D}" srcOrd="9" destOrd="0" presId="urn:microsoft.com/office/officeart/2008/layout/VerticalCurvedList"/>
    <dgm:cxn modelId="{FBE37946-8610-4BF9-9AEF-AD94369DB0DC}" type="presParOf" srcId="{5C2FC516-A756-4944-8045-034CDF636D47}" destId="{91ACE349-AEC5-4643-BBF0-4129E69AD69B}" srcOrd="10" destOrd="0" presId="urn:microsoft.com/office/officeart/2008/layout/VerticalCurvedList"/>
    <dgm:cxn modelId="{812F0DD2-E619-459A-B8AA-AE2B890F4780}" type="presParOf" srcId="{91ACE349-AEC5-4643-BBF0-4129E69AD69B}" destId="{4F89520B-C387-4D99-912A-A244DF925CC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4A5741-B644-483D-A137-42C85E132467}" type="doc">
      <dgm:prSet loTypeId="urn:microsoft.com/office/officeart/2005/8/layout/arrow2" loCatId="process" qsTypeId="urn:microsoft.com/office/officeart/2005/8/quickstyle/simple1" qsCatId="simple" csTypeId="urn:microsoft.com/office/officeart/2005/8/colors/accent1_1" csCatId="accent1" phldr="1"/>
      <dgm:spPr/>
      <dgm:t>
        <a:bodyPr/>
        <a:lstStyle/>
        <a:p>
          <a:endParaRPr lang="ru-RU"/>
        </a:p>
      </dgm:t>
    </dgm:pt>
    <dgm:pt modelId="{E43CCA5F-8E68-426D-ACE6-76599A1EF201}">
      <dgm:prSet phldrT="[Текст]" custT="1"/>
      <dgm:spPr/>
      <dgm:t>
        <a:bodyPr/>
        <a:lstStyle/>
        <a:p>
          <a:r>
            <a:rPr lang="uk-UA" sz="1200" b="1" dirty="0">
              <a:latin typeface="+mn-lt"/>
            </a:rPr>
            <a:t>завершені роботи </a:t>
          </a:r>
          <a:r>
            <a:rPr lang="uk-UA" sz="1200" dirty="0">
              <a:latin typeface="+mn-lt"/>
            </a:rPr>
            <a:t>з </a:t>
          </a:r>
          <a:r>
            <a:rPr lang="uk-UA" sz="1200" dirty="0">
              <a:latin typeface="+mn-lt"/>
              <a:cs typeface="Times New Roman" panose="02020603050405020304" pitchFamily="18" charset="0"/>
            </a:rPr>
            <a:t>капітального</a:t>
          </a:r>
          <a:r>
            <a:rPr lang="uk-UA" sz="1200" dirty="0">
              <a:latin typeface="+mn-lt"/>
            </a:rPr>
            <a:t> ремонту мереж зовнішнього освітлення на </a:t>
          </a:r>
          <a:r>
            <a:rPr lang="uk-UA" sz="1200" b="1" dirty="0">
              <a:latin typeface="+mn-lt"/>
            </a:rPr>
            <a:t>141 </a:t>
          </a:r>
          <a:r>
            <a:rPr lang="uk-UA" sz="1200" b="1" dirty="0">
              <a:latin typeface="+mn-lt"/>
              <a:cs typeface="Times New Roman" panose="02020603050405020304" pitchFamily="18" charset="0"/>
            </a:rPr>
            <a:t>об’єкті</a:t>
          </a:r>
          <a:endParaRPr lang="ru-RU" sz="1200" b="1" dirty="0">
            <a:solidFill>
              <a:schemeClr val="accent1">
                <a:lumMod val="50000"/>
              </a:schemeClr>
            </a:solidFill>
            <a:latin typeface="+mn-lt"/>
          </a:endParaRPr>
        </a:p>
      </dgm:t>
    </dgm:pt>
    <dgm:pt modelId="{3B61DC65-5FBA-49AF-8705-2C4BC2A9CBEC}" type="sibTrans" cxnId="{E73A184F-E166-4C14-AEFC-7FA5F45D4222}">
      <dgm:prSet/>
      <dgm:spPr/>
      <dgm:t>
        <a:bodyPr/>
        <a:lstStyle/>
        <a:p>
          <a:endParaRPr lang="ru-RU" sz="1200"/>
        </a:p>
      </dgm:t>
    </dgm:pt>
    <dgm:pt modelId="{7B3011BD-075A-4CE1-A9E8-B27F130F7C1C}" type="parTrans" cxnId="{E73A184F-E166-4C14-AEFC-7FA5F45D4222}">
      <dgm:prSet/>
      <dgm:spPr/>
      <dgm:t>
        <a:bodyPr/>
        <a:lstStyle/>
        <a:p>
          <a:endParaRPr lang="ru-RU" sz="1200"/>
        </a:p>
      </dgm:t>
    </dgm:pt>
    <dgm:pt modelId="{9FC65BCB-EA1D-4118-B0D1-64B5CDEE4B62}">
      <dgm:prSet phldrT="[Текст]" custT="1"/>
      <dgm:spPr/>
      <dgm:t>
        <a:bodyPr/>
        <a:lstStyle/>
        <a:p>
          <a:r>
            <a:rPr lang="uk-UA" sz="1200" dirty="0">
              <a:latin typeface="+mn-lt"/>
              <a:cs typeface="Times New Roman" panose="02020603050405020304" pitchFamily="18" charset="0"/>
            </a:rPr>
            <a:t>отримано позитивний висновок </a:t>
          </a:r>
          <a:r>
            <a:rPr lang="uk-UA" sz="1200" dirty="0" err="1">
              <a:latin typeface="+mn-lt"/>
              <a:cs typeface="Times New Roman" panose="02020603050405020304" pitchFamily="18" charset="0"/>
            </a:rPr>
            <a:t>держекспертизи</a:t>
          </a:r>
          <a:r>
            <a:rPr lang="uk-UA" sz="1200" dirty="0">
              <a:latin typeface="+mn-lt"/>
              <a:cs typeface="Times New Roman" panose="02020603050405020304" pitchFamily="18" charset="0"/>
            </a:rPr>
            <a:t> по </a:t>
          </a:r>
          <a:r>
            <a:rPr lang="uk-UA" sz="1200" b="1" dirty="0">
              <a:latin typeface="+mn-lt"/>
              <a:cs typeface="Times New Roman" panose="02020603050405020304" pitchFamily="18" charset="0"/>
            </a:rPr>
            <a:t>9 об’єктах </a:t>
          </a:r>
          <a:r>
            <a:rPr lang="uk-UA" sz="1200" dirty="0">
              <a:latin typeface="+mn-lt"/>
              <a:cs typeface="Times New Roman" panose="02020603050405020304" pitchFamily="18" charset="0"/>
            </a:rPr>
            <a:t>на суму </a:t>
          </a:r>
          <a:r>
            <a:rPr lang="uk-UA" sz="1200" b="1" dirty="0">
              <a:latin typeface="+mn-lt"/>
              <a:cs typeface="Times New Roman" panose="02020603050405020304" pitchFamily="18" charset="0"/>
            </a:rPr>
            <a:t>40 </a:t>
          </a:r>
          <a:r>
            <a:rPr lang="uk-UA" sz="1200" b="1" dirty="0" err="1">
              <a:latin typeface="+mn-lt"/>
              <a:cs typeface="Times New Roman" panose="02020603050405020304" pitchFamily="18" charset="0"/>
            </a:rPr>
            <a:t>тис.грн</a:t>
          </a:r>
          <a:r>
            <a:rPr lang="uk-UA" sz="1200" dirty="0">
              <a:latin typeface="+mn-lt"/>
              <a:cs typeface="Times New Roman" panose="02020603050405020304" pitchFamily="18" charset="0"/>
            </a:rPr>
            <a:t>., роботи на яких планується виконувати у 2020 році</a:t>
          </a:r>
          <a:endParaRPr lang="ru-RU" sz="1200" b="1" dirty="0">
            <a:solidFill>
              <a:schemeClr val="accent1">
                <a:lumMod val="50000"/>
              </a:schemeClr>
            </a:solidFill>
            <a:latin typeface="+mn-lt"/>
            <a:cs typeface="Times New Roman" panose="02020603050405020304" pitchFamily="18" charset="0"/>
          </a:endParaRPr>
        </a:p>
      </dgm:t>
    </dgm:pt>
    <dgm:pt modelId="{AA699B25-A610-499A-89CA-C8B2CAFFCD25}" type="sibTrans" cxnId="{9601211E-B620-4314-9FDD-68ACCDA2C289}">
      <dgm:prSet/>
      <dgm:spPr/>
      <dgm:t>
        <a:bodyPr/>
        <a:lstStyle/>
        <a:p>
          <a:endParaRPr lang="ru-RU" sz="1200"/>
        </a:p>
      </dgm:t>
    </dgm:pt>
    <dgm:pt modelId="{D11FC1FB-80F0-453F-8BC4-1F2742148912}" type="parTrans" cxnId="{9601211E-B620-4314-9FDD-68ACCDA2C289}">
      <dgm:prSet/>
      <dgm:spPr/>
      <dgm:t>
        <a:bodyPr/>
        <a:lstStyle/>
        <a:p>
          <a:endParaRPr lang="ru-RU" sz="1200"/>
        </a:p>
      </dgm:t>
    </dgm:pt>
    <dgm:pt modelId="{206F5999-76FB-41E5-8AD6-043604BD1FCF}" type="pres">
      <dgm:prSet presAssocID="{D54A5741-B644-483D-A137-42C85E132467}" presName="arrowDiagram" presStyleCnt="0">
        <dgm:presLayoutVars>
          <dgm:chMax val="5"/>
          <dgm:dir/>
          <dgm:resizeHandles val="exact"/>
        </dgm:presLayoutVars>
      </dgm:prSet>
      <dgm:spPr/>
      <dgm:t>
        <a:bodyPr/>
        <a:lstStyle/>
        <a:p>
          <a:endParaRPr lang="ru-RU"/>
        </a:p>
      </dgm:t>
    </dgm:pt>
    <dgm:pt modelId="{DC140DC4-3D72-4552-B399-A5B3F7E389E1}" type="pres">
      <dgm:prSet presAssocID="{D54A5741-B644-483D-A137-42C85E132467}" presName="arrow" presStyleLbl="bgShp" presStyleIdx="0" presStyleCnt="1" custLinFactNeighborX="896" custLinFactNeighborY="-14483"/>
      <dgm:spPr/>
    </dgm:pt>
    <dgm:pt modelId="{7FEDB543-AE8C-4038-A5F2-9BD7F48C987B}" type="pres">
      <dgm:prSet presAssocID="{D54A5741-B644-483D-A137-42C85E132467}" presName="arrowDiagram2" presStyleCnt="0"/>
      <dgm:spPr/>
    </dgm:pt>
    <dgm:pt modelId="{517563B2-9A54-44FD-9C1F-16BBFBE83228}" type="pres">
      <dgm:prSet presAssocID="{9FC65BCB-EA1D-4118-B0D1-64B5CDEE4B62}" presName="bullet2a" presStyleLbl="node1" presStyleIdx="0" presStyleCnt="2"/>
      <dgm:spPr/>
    </dgm:pt>
    <dgm:pt modelId="{E7767EAB-F0F2-4279-BDFB-CEBED258A893}" type="pres">
      <dgm:prSet presAssocID="{9FC65BCB-EA1D-4118-B0D1-64B5CDEE4B62}" presName="textBox2a" presStyleLbl="revTx" presStyleIdx="0" presStyleCnt="2" custScaleX="112819" custLinFactNeighborX="-8610" custLinFactNeighborY="9829">
        <dgm:presLayoutVars>
          <dgm:bulletEnabled val="1"/>
        </dgm:presLayoutVars>
      </dgm:prSet>
      <dgm:spPr/>
      <dgm:t>
        <a:bodyPr/>
        <a:lstStyle/>
        <a:p>
          <a:endParaRPr lang="ru-RU"/>
        </a:p>
      </dgm:t>
    </dgm:pt>
    <dgm:pt modelId="{89C76142-F658-43F4-B272-1DE1FAC84736}" type="pres">
      <dgm:prSet presAssocID="{E43CCA5F-8E68-426D-ACE6-76599A1EF201}" presName="bullet2b" presStyleLbl="node1" presStyleIdx="1" presStyleCnt="2"/>
      <dgm:spPr/>
    </dgm:pt>
    <dgm:pt modelId="{60C60598-8006-4175-8943-40916B0B5693}" type="pres">
      <dgm:prSet presAssocID="{E43CCA5F-8E68-426D-ACE6-76599A1EF201}" presName="textBox2b" presStyleLbl="revTx" presStyleIdx="1" presStyleCnt="2">
        <dgm:presLayoutVars>
          <dgm:bulletEnabled val="1"/>
        </dgm:presLayoutVars>
      </dgm:prSet>
      <dgm:spPr/>
      <dgm:t>
        <a:bodyPr/>
        <a:lstStyle/>
        <a:p>
          <a:endParaRPr lang="ru-RU"/>
        </a:p>
      </dgm:t>
    </dgm:pt>
  </dgm:ptLst>
  <dgm:cxnLst>
    <dgm:cxn modelId="{356FEDE3-1EC0-4FA0-B42E-ADE0F4084A23}" type="presOf" srcId="{9FC65BCB-EA1D-4118-B0D1-64B5CDEE4B62}" destId="{E7767EAB-F0F2-4279-BDFB-CEBED258A893}" srcOrd="0" destOrd="0" presId="urn:microsoft.com/office/officeart/2005/8/layout/arrow2"/>
    <dgm:cxn modelId="{E73A184F-E166-4C14-AEFC-7FA5F45D4222}" srcId="{D54A5741-B644-483D-A137-42C85E132467}" destId="{E43CCA5F-8E68-426D-ACE6-76599A1EF201}" srcOrd="1" destOrd="0" parTransId="{7B3011BD-075A-4CE1-A9E8-B27F130F7C1C}" sibTransId="{3B61DC65-5FBA-49AF-8705-2C4BC2A9CBEC}"/>
    <dgm:cxn modelId="{EB7D9805-6B3D-4801-855E-C7B97369B4C5}" type="presOf" srcId="{E43CCA5F-8E68-426D-ACE6-76599A1EF201}" destId="{60C60598-8006-4175-8943-40916B0B5693}" srcOrd="0" destOrd="0" presId="urn:microsoft.com/office/officeart/2005/8/layout/arrow2"/>
    <dgm:cxn modelId="{9601211E-B620-4314-9FDD-68ACCDA2C289}" srcId="{D54A5741-B644-483D-A137-42C85E132467}" destId="{9FC65BCB-EA1D-4118-B0D1-64B5CDEE4B62}" srcOrd="0" destOrd="0" parTransId="{D11FC1FB-80F0-453F-8BC4-1F2742148912}" sibTransId="{AA699B25-A610-499A-89CA-C8B2CAFFCD25}"/>
    <dgm:cxn modelId="{AEB84650-EE83-4045-B6DA-D2478B05A035}" type="presOf" srcId="{D54A5741-B644-483D-A137-42C85E132467}" destId="{206F5999-76FB-41E5-8AD6-043604BD1FCF}" srcOrd="0" destOrd="0" presId="urn:microsoft.com/office/officeart/2005/8/layout/arrow2"/>
    <dgm:cxn modelId="{07564D84-3191-487E-A16D-429FEB5B71C4}" type="presParOf" srcId="{206F5999-76FB-41E5-8AD6-043604BD1FCF}" destId="{DC140DC4-3D72-4552-B399-A5B3F7E389E1}" srcOrd="0" destOrd="0" presId="urn:microsoft.com/office/officeart/2005/8/layout/arrow2"/>
    <dgm:cxn modelId="{F07D5113-1A45-45E6-9A93-EC7DC1E2E6BD}" type="presParOf" srcId="{206F5999-76FB-41E5-8AD6-043604BD1FCF}" destId="{7FEDB543-AE8C-4038-A5F2-9BD7F48C987B}" srcOrd="1" destOrd="0" presId="urn:microsoft.com/office/officeart/2005/8/layout/arrow2"/>
    <dgm:cxn modelId="{A13136EB-0812-4591-A6D1-D61610CCBF8C}" type="presParOf" srcId="{7FEDB543-AE8C-4038-A5F2-9BD7F48C987B}" destId="{517563B2-9A54-44FD-9C1F-16BBFBE83228}" srcOrd="0" destOrd="0" presId="urn:microsoft.com/office/officeart/2005/8/layout/arrow2"/>
    <dgm:cxn modelId="{1037D5CF-0A93-413B-89C6-CBBD0D6BC368}" type="presParOf" srcId="{7FEDB543-AE8C-4038-A5F2-9BD7F48C987B}" destId="{E7767EAB-F0F2-4279-BDFB-CEBED258A893}" srcOrd="1" destOrd="0" presId="urn:microsoft.com/office/officeart/2005/8/layout/arrow2"/>
    <dgm:cxn modelId="{23525D2B-63DA-4363-9D06-5FFC8EF7CDAD}" type="presParOf" srcId="{7FEDB543-AE8C-4038-A5F2-9BD7F48C987B}" destId="{89C76142-F658-43F4-B272-1DE1FAC84736}" srcOrd="2" destOrd="0" presId="urn:microsoft.com/office/officeart/2005/8/layout/arrow2"/>
    <dgm:cxn modelId="{E143BACC-F072-46B3-A689-D9944F9F2333}" type="presParOf" srcId="{7FEDB543-AE8C-4038-A5F2-9BD7F48C987B}" destId="{60C60598-8006-4175-8943-40916B0B5693}"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E2B9A4-B127-4784-86CC-8C42D70C2297}" type="doc">
      <dgm:prSet loTypeId="urn:microsoft.com/office/officeart/2005/8/layout/lProcess2" loCatId="list" qsTypeId="urn:microsoft.com/office/officeart/2005/8/quickstyle/3d4" qsCatId="3D" csTypeId="urn:microsoft.com/office/officeart/2005/8/colors/accent1_2" csCatId="accent1" phldr="1"/>
      <dgm:spPr/>
      <dgm:t>
        <a:bodyPr/>
        <a:lstStyle/>
        <a:p>
          <a:endParaRPr lang="ru-RU"/>
        </a:p>
      </dgm:t>
    </dgm:pt>
    <dgm:pt modelId="{85629CFB-36D8-4161-A49D-F131F47A66DD}">
      <dgm:prSet phldrT="[Текст]" custT="1"/>
      <dgm:spPr/>
      <dgm:t>
        <a:bodyPr/>
        <a:lstStyle/>
        <a:p>
          <a:pPr>
            <a:lnSpc>
              <a:spcPct val="100000"/>
            </a:lnSpc>
            <a:spcAft>
              <a:spcPts val="0"/>
            </a:spcAft>
          </a:pPr>
          <a:r>
            <a:rPr lang="ru-RU" sz="1600" b="1" dirty="0" err="1">
              <a:solidFill>
                <a:schemeClr val="tx1"/>
              </a:solidFill>
              <a:latin typeface="+mn-lt"/>
              <a:cs typeface="Times New Roman" panose="02020603050405020304" pitchFamily="18" charset="0"/>
            </a:rPr>
            <a:t>Перспективне</a:t>
          </a:r>
          <a:r>
            <a:rPr lang="ru-RU" sz="1600" b="1" dirty="0">
              <a:solidFill>
                <a:schemeClr val="tx1"/>
              </a:solidFill>
              <a:latin typeface="+mn-lt"/>
              <a:cs typeface="Times New Roman" panose="02020603050405020304" pitchFamily="18" charset="0"/>
            </a:rPr>
            <a:t> </a:t>
          </a:r>
          <a:r>
            <a:rPr lang="ru-RU" sz="1600" b="1" dirty="0" err="1">
              <a:solidFill>
                <a:schemeClr val="tx1"/>
              </a:solidFill>
              <a:latin typeface="+mn-lt"/>
              <a:cs typeface="Times New Roman" panose="02020603050405020304" pitchFamily="18" charset="0"/>
            </a:rPr>
            <a:t>проектування</a:t>
          </a:r>
          <a:r>
            <a:rPr lang="ru-RU" sz="1600" b="1" dirty="0">
              <a:solidFill>
                <a:schemeClr val="tx1"/>
              </a:solidFill>
              <a:latin typeface="+mn-lt"/>
              <a:cs typeface="Times New Roman" panose="02020603050405020304" pitchFamily="18" charset="0"/>
            </a:rPr>
            <a:t> </a:t>
          </a:r>
        </a:p>
        <a:p>
          <a:pPr>
            <a:lnSpc>
              <a:spcPct val="100000"/>
            </a:lnSpc>
            <a:spcAft>
              <a:spcPts val="0"/>
            </a:spcAft>
          </a:pPr>
          <a:r>
            <a:rPr lang="uk-UA" sz="1600" b="1" dirty="0">
              <a:solidFill>
                <a:schemeClr val="tx1"/>
              </a:solidFill>
              <a:latin typeface="+mn-lt"/>
              <a:cs typeface="Times New Roman" panose="02020603050405020304" pitchFamily="18" charset="0"/>
            </a:rPr>
            <a:t>на суму:</a:t>
          </a:r>
          <a:endParaRPr lang="ru-RU" sz="1600" b="1" dirty="0">
            <a:solidFill>
              <a:schemeClr val="tx1"/>
            </a:solidFill>
            <a:latin typeface="+mn-lt"/>
            <a:cs typeface="Times New Roman" panose="02020603050405020304" pitchFamily="18" charset="0"/>
          </a:endParaRPr>
        </a:p>
        <a:p>
          <a:pPr>
            <a:lnSpc>
              <a:spcPct val="100000"/>
            </a:lnSpc>
            <a:spcAft>
              <a:spcPts val="0"/>
            </a:spcAft>
          </a:pPr>
          <a:r>
            <a:rPr lang="ru-RU" sz="1600" b="1" dirty="0">
              <a:solidFill>
                <a:schemeClr val="tx1"/>
              </a:solidFill>
              <a:latin typeface="+mn-lt"/>
              <a:cs typeface="Times New Roman" panose="02020603050405020304" pitchFamily="18" charset="0"/>
            </a:rPr>
            <a:t>0,9млн.грн</a:t>
          </a:r>
        </a:p>
      </dgm:t>
    </dgm:pt>
    <dgm:pt modelId="{760A4655-0BAA-4281-87A6-C62BCB186EB1}" type="parTrans" cxnId="{25EF005E-0F3B-4823-8B39-97815F0D33BA}">
      <dgm:prSet/>
      <dgm:spPr/>
      <dgm:t>
        <a:bodyPr/>
        <a:lstStyle/>
        <a:p>
          <a:endParaRPr lang="ru-RU" sz="1400"/>
        </a:p>
      </dgm:t>
    </dgm:pt>
    <dgm:pt modelId="{46E541F2-15B6-4CF8-85A9-DD4538E9BD9B}" type="sibTrans" cxnId="{25EF005E-0F3B-4823-8B39-97815F0D33BA}">
      <dgm:prSet/>
      <dgm:spPr/>
      <dgm:t>
        <a:bodyPr/>
        <a:lstStyle/>
        <a:p>
          <a:endParaRPr lang="ru-RU" sz="1400"/>
        </a:p>
      </dgm:t>
    </dgm:pt>
    <dgm:pt modelId="{BCE8AECC-A76F-4840-A087-149C2AB5919E}">
      <dgm:prSet phldrT="[Текст]" custT="1"/>
      <dgm:spPr/>
      <dgm:t>
        <a:bodyPr/>
        <a:lstStyle/>
        <a:p>
          <a:pPr>
            <a:lnSpc>
              <a:spcPct val="100000"/>
            </a:lnSpc>
            <a:spcAft>
              <a:spcPts val="0"/>
            </a:spcAft>
          </a:pPr>
          <a:r>
            <a:rPr lang="ru-RU" sz="1600" b="1" dirty="0" err="1">
              <a:solidFill>
                <a:schemeClr val="tx1"/>
              </a:solidFill>
              <a:latin typeface="+mn-lt"/>
              <a:cs typeface="Times New Roman" panose="02020603050405020304" pitchFamily="18" charset="0"/>
            </a:rPr>
            <a:t>Будівництво</a:t>
          </a:r>
          <a:r>
            <a:rPr lang="ru-RU" sz="1600" b="1" dirty="0">
              <a:solidFill>
                <a:schemeClr val="tx1"/>
              </a:solidFill>
              <a:latin typeface="+mn-lt"/>
              <a:cs typeface="Times New Roman" panose="02020603050405020304" pitchFamily="18" charset="0"/>
            </a:rPr>
            <a:t> мереж </a:t>
          </a:r>
          <a:r>
            <a:rPr lang="ru-RU" sz="1600" b="1" dirty="0" err="1">
              <a:solidFill>
                <a:schemeClr val="tx1"/>
              </a:solidFill>
              <a:latin typeface="+mn-lt"/>
              <a:cs typeface="Times New Roman" panose="02020603050405020304" pitchFamily="18" charset="0"/>
            </a:rPr>
            <a:t>зовнішнього</a:t>
          </a:r>
          <a:r>
            <a:rPr lang="ru-RU" sz="1600" b="1" dirty="0">
              <a:solidFill>
                <a:schemeClr val="tx1"/>
              </a:solidFill>
              <a:latin typeface="+mn-lt"/>
              <a:cs typeface="Times New Roman" panose="02020603050405020304" pitchFamily="18" charset="0"/>
            </a:rPr>
            <a:t> </a:t>
          </a:r>
          <a:r>
            <a:rPr lang="ru-RU" sz="1600" b="1" dirty="0" err="1">
              <a:solidFill>
                <a:schemeClr val="tx1"/>
              </a:solidFill>
              <a:latin typeface="+mn-lt"/>
              <a:cs typeface="Times New Roman" panose="02020603050405020304" pitchFamily="18" charset="0"/>
            </a:rPr>
            <a:t>освітлення</a:t>
          </a:r>
          <a:endParaRPr lang="ru-RU" sz="1600" b="1" dirty="0">
            <a:solidFill>
              <a:schemeClr val="tx1"/>
            </a:solidFill>
            <a:latin typeface="+mn-lt"/>
            <a:cs typeface="Times New Roman" panose="02020603050405020304" pitchFamily="18" charset="0"/>
          </a:endParaRPr>
        </a:p>
        <a:p>
          <a:pPr>
            <a:lnSpc>
              <a:spcPct val="100000"/>
            </a:lnSpc>
            <a:spcAft>
              <a:spcPts val="0"/>
            </a:spcAft>
          </a:pPr>
          <a:r>
            <a:rPr lang="ru-RU" sz="1600" b="1" dirty="0">
              <a:solidFill>
                <a:schemeClr val="tx1"/>
              </a:solidFill>
              <a:latin typeface="+mn-lt"/>
              <a:cs typeface="Times New Roman" panose="02020603050405020304" pitchFamily="18" charset="0"/>
            </a:rPr>
            <a:t>на суму: </a:t>
          </a:r>
        </a:p>
        <a:p>
          <a:pPr>
            <a:lnSpc>
              <a:spcPct val="100000"/>
            </a:lnSpc>
            <a:spcAft>
              <a:spcPts val="0"/>
            </a:spcAft>
          </a:pPr>
          <a:r>
            <a:rPr lang="ru-RU" sz="1600" b="1" dirty="0">
              <a:solidFill>
                <a:schemeClr val="tx1"/>
              </a:solidFill>
              <a:latin typeface="+mn-lt"/>
              <a:cs typeface="Times New Roman" panose="02020603050405020304" pitchFamily="18" charset="0"/>
            </a:rPr>
            <a:t>35 </a:t>
          </a:r>
          <a:r>
            <a:rPr lang="ru-RU" sz="1600" b="1" dirty="0" err="1">
              <a:solidFill>
                <a:schemeClr val="tx1"/>
              </a:solidFill>
              <a:latin typeface="+mn-lt"/>
              <a:cs typeface="Times New Roman" panose="02020603050405020304" pitchFamily="18" charset="0"/>
            </a:rPr>
            <a:t>млн.грн</a:t>
          </a:r>
          <a:r>
            <a:rPr lang="ru-RU" sz="1600" dirty="0">
              <a:solidFill>
                <a:schemeClr val="tx1"/>
              </a:solidFill>
              <a:latin typeface="+mn-lt"/>
              <a:cs typeface="Times New Roman" panose="02020603050405020304" pitchFamily="18" charset="0"/>
            </a:rPr>
            <a:t>.</a:t>
          </a:r>
        </a:p>
      </dgm:t>
    </dgm:pt>
    <dgm:pt modelId="{7CFA4C56-67E7-40EE-8FEB-6F4001AFB52F}" type="parTrans" cxnId="{A0CCE20C-4766-4F00-B799-FC957B9E1803}">
      <dgm:prSet/>
      <dgm:spPr/>
      <dgm:t>
        <a:bodyPr/>
        <a:lstStyle/>
        <a:p>
          <a:endParaRPr lang="ru-RU" sz="1400"/>
        </a:p>
      </dgm:t>
    </dgm:pt>
    <dgm:pt modelId="{D4F1B9CF-BFA7-4162-8286-E122A88BF664}" type="sibTrans" cxnId="{A0CCE20C-4766-4F00-B799-FC957B9E1803}">
      <dgm:prSet/>
      <dgm:spPr/>
      <dgm:t>
        <a:bodyPr/>
        <a:lstStyle/>
        <a:p>
          <a:endParaRPr lang="ru-RU" sz="1400"/>
        </a:p>
      </dgm:t>
    </dgm:pt>
    <dgm:pt modelId="{8A1A94D2-8F21-40F4-B5BC-B0228777772C}">
      <dgm:prSet phldrT="[Текст]" custT="1"/>
      <dgm:spPr/>
      <dgm:t>
        <a:bodyPr/>
        <a:lstStyle/>
        <a:p>
          <a:pPr algn="ctr"/>
          <a:r>
            <a:rPr lang="ru-RU" sz="1400" b="1" dirty="0">
              <a:solidFill>
                <a:schemeClr val="tx1"/>
              </a:solidFill>
              <a:latin typeface="Times New Roman" panose="02020603050405020304" pitchFamily="18" charset="0"/>
              <a:cs typeface="Times New Roman" panose="02020603050405020304" pitchFamily="18" charset="0"/>
            </a:rPr>
            <a:t>«</a:t>
          </a:r>
          <a:r>
            <a:rPr lang="ru-RU" sz="1400" b="1" dirty="0" err="1">
              <a:solidFill>
                <a:schemeClr val="tx1"/>
              </a:solidFill>
              <a:latin typeface="Times New Roman" panose="02020603050405020304" pitchFamily="18" charset="0"/>
              <a:cs typeface="Times New Roman" panose="02020603050405020304" pitchFamily="18" charset="0"/>
            </a:rPr>
            <a:t>Реконструкція</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мережі</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зовнішнього</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освітлення</a:t>
          </a:r>
          <a:r>
            <a:rPr lang="ru-RU" sz="1400" b="1" dirty="0">
              <a:solidFill>
                <a:schemeClr val="tx1"/>
              </a:solidFill>
              <a:latin typeface="Times New Roman" panose="02020603050405020304" pitchFamily="18" charset="0"/>
              <a:cs typeface="Times New Roman" panose="02020603050405020304" pitchFamily="18" charset="0"/>
            </a:rPr>
            <a:t> бульвару Тараса </a:t>
          </a:r>
          <a:r>
            <a:rPr lang="ru-RU" sz="1400" b="1" dirty="0" err="1">
              <a:solidFill>
                <a:schemeClr val="tx1"/>
              </a:solidFill>
              <a:latin typeface="Times New Roman" panose="02020603050405020304" pitchFamily="18" charset="0"/>
              <a:cs typeface="Times New Roman" panose="02020603050405020304" pitchFamily="18" charset="0"/>
            </a:rPr>
            <a:t>Шевченка</a:t>
          </a:r>
          <a:r>
            <a:rPr lang="ru-RU" sz="1400" b="1" dirty="0">
              <a:solidFill>
                <a:schemeClr val="tx1"/>
              </a:solidFill>
              <a:latin typeface="Times New Roman" panose="02020603050405020304" pitchFamily="18" charset="0"/>
              <a:cs typeface="Times New Roman" panose="02020603050405020304" pitchFamily="18" charset="0"/>
            </a:rPr>
            <a:t> у </a:t>
          </a:r>
          <a:r>
            <a:rPr lang="ru-RU" sz="1400" b="1" dirty="0" err="1">
              <a:solidFill>
                <a:schemeClr val="tx1"/>
              </a:solidFill>
              <a:latin typeface="Times New Roman" panose="02020603050405020304" pitchFamily="18" charset="0"/>
              <a:cs typeface="Times New Roman" panose="02020603050405020304" pitchFamily="18" charset="0"/>
            </a:rPr>
            <a:t>Шевченківському</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районі</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міста</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Києва</a:t>
          </a:r>
          <a:r>
            <a:rPr lang="ru-RU" sz="1400" b="1" dirty="0">
              <a:solidFill>
                <a:schemeClr val="tx1"/>
              </a:solidFill>
              <a:latin typeface="Times New Roman" panose="02020603050405020304" pitchFamily="18" charset="0"/>
              <a:cs typeface="Times New Roman" panose="02020603050405020304" pitchFamily="18" charset="0"/>
            </a:rPr>
            <a:t>»</a:t>
          </a:r>
        </a:p>
      </dgm:t>
    </dgm:pt>
    <dgm:pt modelId="{6EA7C49A-C7DC-4545-8B23-E459284B0F42}" type="parTrans" cxnId="{09E5D6CB-A3FC-4EE1-803E-030AE890DD00}">
      <dgm:prSet/>
      <dgm:spPr/>
      <dgm:t>
        <a:bodyPr/>
        <a:lstStyle/>
        <a:p>
          <a:endParaRPr lang="ru-RU" sz="1400"/>
        </a:p>
      </dgm:t>
    </dgm:pt>
    <dgm:pt modelId="{A5EF175E-B930-43E3-BB37-4A8529BC65AA}" type="sibTrans" cxnId="{09E5D6CB-A3FC-4EE1-803E-030AE890DD00}">
      <dgm:prSet/>
      <dgm:spPr/>
      <dgm:t>
        <a:bodyPr/>
        <a:lstStyle/>
        <a:p>
          <a:endParaRPr lang="ru-RU" sz="1400"/>
        </a:p>
      </dgm:t>
    </dgm:pt>
    <dgm:pt modelId="{FC20351D-2A7E-46FC-BFBD-89DCE3A91352}">
      <dgm:prSet phldrT="[Текст]" custT="1"/>
      <dgm:spPr/>
      <dgm:t>
        <a:bodyPr/>
        <a:lstStyle/>
        <a:p>
          <a:r>
            <a:rPr lang="ru-RU" sz="1400" b="1" dirty="0">
              <a:solidFill>
                <a:schemeClr val="tx1"/>
              </a:solidFill>
              <a:latin typeface="Times New Roman" panose="02020603050405020304" pitchFamily="18" charset="0"/>
              <a:cs typeface="Times New Roman" panose="02020603050405020304" pitchFamily="18" charset="0"/>
            </a:rPr>
            <a:t>«</a:t>
          </a:r>
          <a:r>
            <a:rPr lang="ru-RU" sz="1400" b="1" dirty="0" err="1">
              <a:solidFill>
                <a:schemeClr val="tx1"/>
              </a:solidFill>
              <a:latin typeface="Times New Roman" panose="02020603050405020304" pitchFamily="18" charset="0"/>
              <a:cs typeface="Times New Roman" panose="02020603050405020304" pitchFamily="18" charset="0"/>
            </a:rPr>
            <a:t>Будівництво</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мережі</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зовнішнього</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освітлення</a:t>
          </a:r>
          <a:r>
            <a:rPr lang="ru-RU" sz="1400" b="1" dirty="0">
              <a:solidFill>
                <a:schemeClr val="tx1"/>
              </a:solidFill>
              <a:latin typeface="Times New Roman" panose="02020603050405020304" pitchFamily="18" charset="0"/>
              <a:cs typeface="Times New Roman" panose="02020603050405020304" pitchFamily="18" charset="0"/>
            </a:rPr>
            <a:t> скверу на </a:t>
          </a:r>
          <a:r>
            <a:rPr lang="ru-RU" sz="1400" b="1" dirty="0" err="1">
              <a:solidFill>
                <a:schemeClr val="tx1"/>
              </a:solidFill>
              <a:latin typeface="Times New Roman" panose="02020603050405020304" pitchFamily="18" charset="0"/>
              <a:cs typeface="Times New Roman" panose="02020603050405020304" pitchFamily="18" charset="0"/>
            </a:rPr>
            <a:t>Харківському</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шосе</a:t>
          </a:r>
          <a:r>
            <a:rPr lang="ru-RU" sz="1400" b="1" dirty="0">
              <a:solidFill>
                <a:schemeClr val="tx1"/>
              </a:solidFill>
              <a:latin typeface="Times New Roman" panose="02020603050405020304" pitchFamily="18" charset="0"/>
              <a:cs typeface="Times New Roman" panose="02020603050405020304" pitchFamily="18" charset="0"/>
            </a:rPr>
            <a:t>, 180/21 у </a:t>
          </a:r>
          <a:r>
            <a:rPr lang="ru-RU" sz="1400" b="1" dirty="0" err="1">
              <a:solidFill>
                <a:schemeClr val="tx1"/>
              </a:solidFill>
              <a:latin typeface="Times New Roman" panose="02020603050405020304" pitchFamily="18" charset="0"/>
              <a:cs typeface="Times New Roman" panose="02020603050405020304" pitchFamily="18" charset="0"/>
            </a:rPr>
            <a:t>Дарницькому</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районі</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міста</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err="1">
              <a:solidFill>
                <a:schemeClr val="tx1"/>
              </a:solidFill>
              <a:latin typeface="Times New Roman" panose="02020603050405020304" pitchFamily="18" charset="0"/>
              <a:cs typeface="Times New Roman" panose="02020603050405020304" pitchFamily="18" charset="0"/>
            </a:rPr>
            <a:t>Києва</a:t>
          </a:r>
          <a:r>
            <a:rPr lang="ru-RU" sz="1400" b="1" dirty="0">
              <a:solidFill>
                <a:schemeClr val="tx1"/>
              </a:solidFill>
              <a:latin typeface="Times New Roman" panose="02020603050405020304" pitchFamily="18" charset="0"/>
              <a:cs typeface="Times New Roman" panose="02020603050405020304" pitchFamily="18" charset="0"/>
            </a:rPr>
            <a:t>»</a:t>
          </a:r>
        </a:p>
      </dgm:t>
    </dgm:pt>
    <dgm:pt modelId="{69C75AE0-D576-4200-9714-9F8428C05C80}" type="parTrans" cxnId="{B0D69377-9E44-4F4B-A08A-6D9581AF2A57}">
      <dgm:prSet/>
      <dgm:spPr/>
      <dgm:t>
        <a:bodyPr/>
        <a:lstStyle/>
        <a:p>
          <a:endParaRPr lang="ru-RU" sz="1400"/>
        </a:p>
      </dgm:t>
    </dgm:pt>
    <dgm:pt modelId="{5E2779DB-DDA4-42DD-88E3-BB886EB92524}" type="sibTrans" cxnId="{B0D69377-9E44-4F4B-A08A-6D9581AF2A57}">
      <dgm:prSet/>
      <dgm:spPr/>
      <dgm:t>
        <a:bodyPr/>
        <a:lstStyle/>
        <a:p>
          <a:endParaRPr lang="ru-RU" sz="1400"/>
        </a:p>
      </dgm:t>
    </dgm:pt>
    <dgm:pt modelId="{A0B987D5-FBB7-4223-9CCE-F2CEC5083D72}">
      <dgm:prSet custT="1"/>
      <dgm:spPr/>
      <dgm:t>
        <a:bodyPr/>
        <a:lstStyle/>
        <a:p>
          <a:r>
            <a:rPr lang="uk-UA" sz="1400" b="1" dirty="0">
              <a:solidFill>
                <a:schemeClr val="tx1"/>
              </a:solidFill>
              <a:latin typeface="Times New Roman" panose="02020603050405020304" pitchFamily="18" charset="0"/>
              <a:cs typeface="Times New Roman" panose="02020603050405020304" pitchFamily="18" charset="0"/>
            </a:rPr>
            <a:t>Нове будівництво мережі зовнішнього освітлення по </a:t>
          </a:r>
          <a:r>
            <a:rPr lang="uk-UA" sz="1400" b="1" dirty="0" err="1">
              <a:solidFill>
                <a:schemeClr val="tx1"/>
              </a:solidFill>
              <a:latin typeface="Times New Roman" panose="02020603050405020304" pitchFamily="18" charset="0"/>
              <a:cs typeface="Times New Roman" panose="02020603050405020304" pitchFamily="18" charset="0"/>
            </a:rPr>
            <a:t>Гостомельському</a:t>
          </a:r>
          <a:r>
            <a:rPr lang="uk-UA" sz="1400" b="1" dirty="0">
              <a:solidFill>
                <a:schemeClr val="tx1"/>
              </a:solidFill>
              <a:latin typeface="Times New Roman" panose="02020603050405020304" pitchFamily="18" charset="0"/>
              <a:cs typeface="Times New Roman" panose="02020603050405020304" pitchFamily="18" charset="0"/>
            </a:rPr>
            <a:t> шосе у Святошинському районі </a:t>
          </a:r>
          <a:r>
            <a:rPr lang="uk-UA" sz="1400" b="1" dirty="0" err="1">
              <a:solidFill>
                <a:schemeClr val="tx1"/>
              </a:solidFill>
              <a:latin typeface="Times New Roman" panose="02020603050405020304" pitchFamily="18" charset="0"/>
              <a:cs typeface="Times New Roman" panose="02020603050405020304" pitchFamily="18" charset="0"/>
            </a:rPr>
            <a:t>м.Києва</a:t>
          </a:r>
          <a:r>
            <a:rPr lang="uk-UA" sz="1400" b="1" dirty="0">
              <a:solidFill>
                <a:schemeClr val="tx1"/>
              </a:solidFill>
              <a:latin typeface="Times New Roman" panose="02020603050405020304" pitchFamily="18" charset="0"/>
              <a:cs typeface="Times New Roman" panose="02020603050405020304" pitchFamily="18" charset="0"/>
            </a:rPr>
            <a:t> від стаціонарного посту дорожньої поліції «Гостомель» </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FF3B43BA-7968-4880-A442-6F26F98DC597}" type="parTrans" cxnId="{0A556EA8-AB27-46E8-9405-FD230090B8E8}">
      <dgm:prSet/>
      <dgm:spPr/>
      <dgm:t>
        <a:bodyPr/>
        <a:lstStyle/>
        <a:p>
          <a:endParaRPr lang="ru-RU" sz="1400"/>
        </a:p>
      </dgm:t>
    </dgm:pt>
    <dgm:pt modelId="{D7722B92-499C-469D-B2C8-E18EA3438777}" type="sibTrans" cxnId="{0A556EA8-AB27-46E8-9405-FD230090B8E8}">
      <dgm:prSet/>
      <dgm:spPr/>
      <dgm:t>
        <a:bodyPr/>
        <a:lstStyle/>
        <a:p>
          <a:endParaRPr lang="ru-RU" sz="1400"/>
        </a:p>
      </dgm:t>
    </dgm:pt>
    <dgm:pt modelId="{E12001B9-CABE-402A-A415-CCC6A5FBFF0A}" type="pres">
      <dgm:prSet presAssocID="{D4E2B9A4-B127-4784-86CC-8C42D70C2297}" presName="theList" presStyleCnt="0">
        <dgm:presLayoutVars>
          <dgm:dir/>
          <dgm:animLvl val="lvl"/>
          <dgm:resizeHandles val="exact"/>
        </dgm:presLayoutVars>
      </dgm:prSet>
      <dgm:spPr/>
      <dgm:t>
        <a:bodyPr/>
        <a:lstStyle/>
        <a:p>
          <a:endParaRPr lang="ru-RU"/>
        </a:p>
      </dgm:t>
    </dgm:pt>
    <dgm:pt modelId="{2853F935-FF69-41D3-B5E7-7F6FB3768D9F}" type="pres">
      <dgm:prSet presAssocID="{85629CFB-36D8-4161-A49D-F131F47A66DD}" presName="compNode" presStyleCnt="0"/>
      <dgm:spPr/>
    </dgm:pt>
    <dgm:pt modelId="{57469330-6FFB-435E-BF59-A2E043938FF1}" type="pres">
      <dgm:prSet presAssocID="{85629CFB-36D8-4161-A49D-F131F47A66DD}" presName="aNode" presStyleLbl="bgShp" presStyleIdx="0" presStyleCnt="2" custLinFactNeighborX="3008" custLinFactNeighborY="3309"/>
      <dgm:spPr/>
      <dgm:t>
        <a:bodyPr/>
        <a:lstStyle/>
        <a:p>
          <a:endParaRPr lang="ru-RU"/>
        </a:p>
      </dgm:t>
    </dgm:pt>
    <dgm:pt modelId="{945AE4BF-D347-45EA-B569-A1EEA526E433}" type="pres">
      <dgm:prSet presAssocID="{85629CFB-36D8-4161-A49D-F131F47A66DD}" presName="textNode" presStyleLbl="bgShp" presStyleIdx="0" presStyleCnt="2"/>
      <dgm:spPr/>
      <dgm:t>
        <a:bodyPr/>
        <a:lstStyle/>
        <a:p>
          <a:endParaRPr lang="ru-RU"/>
        </a:p>
      </dgm:t>
    </dgm:pt>
    <dgm:pt modelId="{D43A7556-B898-4BB4-8DAD-7E37D28F5CC7}" type="pres">
      <dgm:prSet presAssocID="{85629CFB-36D8-4161-A49D-F131F47A66DD}" presName="compChildNode" presStyleCnt="0"/>
      <dgm:spPr/>
    </dgm:pt>
    <dgm:pt modelId="{EBFBBDAC-895B-4B26-A71B-83A794644EEB}" type="pres">
      <dgm:prSet presAssocID="{85629CFB-36D8-4161-A49D-F131F47A66DD}" presName="theInnerList" presStyleCnt="0"/>
      <dgm:spPr/>
    </dgm:pt>
    <dgm:pt modelId="{CEB6B347-621E-464D-A8E6-7E3DDA4BFB69}" type="pres">
      <dgm:prSet presAssocID="{A0B987D5-FBB7-4223-9CCE-F2CEC5083D72}" presName="childNode" presStyleLbl="node1" presStyleIdx="0" presStyleCnt="3">
        <dgm:presLayoutVars>
          <dgm:bulletEnabled val="1"/>
        </dgm:presLayoutVars>
      </dgm:prSet>
      <dgm:spPr/>
      <dgm:t>
        <a:bodyPr/>
        <a:lstStyle/>
        <a:p>
          <a:endParaRPr lang="ru-RU"/>
        </a:p>
      </dgm:t>
    </dgm:pt>
    <dgm:pt modelId="{C2DD0D9B-2AB8-42A7-838B-E471E58F4C65}" type="pres">
      <dgm:prSet presAssocID="{85629CFB-36D8-4161-A49D-F131F47A66DD}" presName="aSpace" presStyleCnt="0"/>
      <dgm:spPr/>
    </dgm:pt>
    <dgm:pt modelId="{F3BFEDD5-ADC8-4407-A391-90173784DA67}" type="pres">
      <dgm:prSet presAssocID="{BCE8AECC-A76F-4840-A087-149C2AB5919E}" presName="compNode" presStyleCnt="0"/>
      <dgm:spPr/>
    </dgm:pt>
    <dgm:pt modelId="{8A707034-606C-4411-80A0-6376A43AB86B}" type="pres">
      <dgm:prSet presAssocID="{BCE8AECC-A76F-4840-A087-149C2AB5919E}" presName="aNode" presStyleLbl="bgShp" presStyleIdx="1" presStyleCnt="2" custLinFactNeighborX="1639" custLinFactNeighborY="838"/>
      <dgm:spPr/>
      <dgm:t>
        <a:bodyPr/>
        <a:lstStyle/>
        <a:p>
          <a:endParaRPr lang="ru-RU"/>
        </a:p>
      </dgm:t>
    </dgm:pt>
    <dgm:pt modelId="{103D0A1C-13D9-4E10-8B33-F3FB853255AB}" type="pres">
      <dgm:prSet presAssocID="{BCE8AECC-A76F-4840-A087-149C2AB5919E}" presName="textNode" presStyleLbl="bgShp" presStyleIdx="1" presStyleCnt="2"/>
      <dgm:spPr/>
      <dgm:t>
        <a:bodyPr/>
        <a:lstStyle/>
        <a:p>
          <a:endParaRPr lang="ru-RU"/>
        </a:p>
      </dgm:t>
    </dgm:pt>
    <dgm:pt modelId="{58CEE606-0086-4A56-820B-C444F1173F44}" type="pres">
      <dgm:prSet presAssocID="{BCE8AECC-A76F-4840-A087-149C2AB5919E}" presName="compChildNode" presStyleCnt="0"/>
      <dgm:spPr/>
    </dgm:pt>
    <dgm:pt modelId="{32DBDA0E-EB11-4713-BE89-E27E155F7554}" type="pres">
      <dgm:prSet presAssocID="{BCE8AECC-A76F-4840-A087-149C2AB5919E}" presName="theInnerList" presStyleCnt="0"/>
      <dgm:spPr/>
    </dgm:pt>
    <dgm:pt modelId="{8E08C4E9-F916-4926-81D6-4B115D0A00C3}" type="pres">
      <dgm:prSet presAssocID="{8A1A94D2-8F21-40F4-B5BC-B0228777772C}" presName="childNode" presStyleLbl="node1" presStyleIdx="1" presStyleCnt="3" custLinFactNeighborX="-1053" custLinFactNeighborY="-5701">
        <dgm:presLayoutVars>
          <dgm:bulletEnabled val="1"/>
        </dgm:presLayoutVars>
      </dgm:prSet>
      <dgm:spPr/>
      <dgm:t>
        <a:bodyPr/>
        <a:lstStyle/>
        <a:p>
          <a:endParaRPr lang="ru-RU"/>
        </a:p>
      </dgm:t>
    </dgm:pt>
    <dgm:pt modelId="{6A389284-8728-41CF-8A8C-A5F19EA482D4}" type="pres">
      <dgm:prSet presAssocID="{8A1A94D2-8F21-40F4-B5BC-B0228777772C}" presName="aSpace2" presStyleCnt="0"/>
      <dgm:spPr/>
    </dgm:pt>
    <dgm:pt modelId="{04C0E4C6-0CD6-405D-A7C6-3FE5017A7CD8}" type="pres">
      <dgm:prSet presAssocID="{FC20351D-2A7E-46FC-BFBD-89DCE3A91352}" presName="childNode" presStyleLbl="node1" presStyleIdx="2" presStyleCnt="3" custLinFactNeighborX="-840" custLinFactNeighborY="3523">
        <dgm:presLayoutVars>
          <dgm:bulletEnabled val="1"/>
        </dgm:presLayoutVars>
      </dgm:prSet>
      <dgm:spPr/>
      <dgm:t>
        <a:bodyPr/>
        <a:lstStyle/>
        <a:p>
          <a:endParaRPr lang="ru-RU"/>
        </a:p>
      </dgm:t>
    </dgm:pt>
  </dgm:ptLst>
  <dgm:cxnLst>
    <dgm:cxn modelId="{B0D69377-9E44-4F4B-A08A-6D9581AF2A57}" srcId="{BCE8AECC-A76F-4840-A087-149C2AB5919E}" destId="{FC20351D-2A7E-46FC-BFBD-89DCE3A91352}" srcOrd="1" destOrd="0" parTransId="{69C75AE0-D576-4200-9714-9F8428C05C80}" sibTransId="{5E2779DB-DDA4-42DD-88E3-BB886EB92524}"/>
    <dgm:cxn modelId="{ECB986B6-AC4E-4205-94C3-A74A9C38AE3C}" type="presOf" srcId="{85629CFB-36D8-4161-A49D-F131F47A66DD}" destId="{57469330-6FFB-435E-BF59-A2E043938FF1}" srcOrd="0" destOrd="0" presId="urn:microsoft.com/office/officeart/2005/8/layout/lProcess2"/>
    <dgm:cxn modelId="{CC3A7C48-0FBD-4AD8-81FA-E96463825629}" type="presOf" srcId="{BCE8AECC-A76F-4840-A087-149C2AB5919E}" destId="{103D0A1C-13D9-4E10-8B33-F3FB853255AB}" srcOrd="1" destOrd="0" presId="urn:microsoft.com/office/officeart/2005/8/layout/lProcess2"/>
    <dgm:cxn modelId="{D72A54E7-D477-44E5-9AA1-81A86967B369}" type="presOf" srcId="{BCE8AECC-A76F-4840-A087-149C2AB5919E}" destId="{8A707034-606C-4411-80A0-6376A43AB86B}" srcOrd="0" destOrd="0" presId="urn:microsoft.com/office/officeart/2005/8/layout/lProcess2"/>
    <dgm:cxn modelId="{09E5D6CB-A3FC-4EE1-803E-030AE890DD00}" srcId="{BCE8AECC-A76F-4840-A087-149C2AB5919E}" destId="{8A1A94D2-8F21-40F4-B5BC-B0228777772C}" srcOrd="0" destOrd="0" parTransId="{6EA7C49A-C7DC-4545-8B23-E459284B0F42}" sibTransId="{A5EF175E-B930-43E3-BB37-4A8529BC65AA}"/>
    <dgm:cxn modelId="{25EF005E-0F3B-4823-8B39-97815F0D33BA}" srcId="{D4E2B9A4-B127-4784-86CC-8C42D70C2297}" destId="{85629CFB-36D8-4161-A49D-F131F47A66DD}" srcOrd="0" destOrd="0" parTransId="{760A4655-0BAA-4281-87A6-C62BCB186EB1}" sibTransId="{46E541F2-15B6-4CF8-85A9-DD4538E9BD9B}"/>
    <dgm:cxn modelId="{F659FD29-3031-4070-BF07-1B200853E150}" type="presOf" srcId="{85629CFB-36D8-4161-A49D-F131F47A66DD}" destId="{945AE4BF-D347-45EA-B569-A1EEA526E433}" srcOrd="1" destOrd="0" presId="urn:microsoft.com/office/officeart/2005/8/layout/lProcess2"/>
    <dgm:cxn modelId="{EB4E7AD4-3972-4899-B26E-3B85EC5603BF}" type="presOf" srcId="{D4E2B9A4-B127-4784-86CC-8C42D70C2297}" destId="{E12001B9-CABE-402A-A415-CCC6A5FBFF0A}" srcOrd="0" destOrd="0" presId="urn:microsoft.com/office/officeart/2005/8/layout/lProcess2"/>
    <dgm:cxn modelId="{0A556EA8-AB27-46E8-9405-FD230090B8E8}" srcId="{85629CFB-36D8-4161-A49D-F131F47A66DD}" destId="{A0B987D5-FBB7-4223-9CCE-F2CEC5083D72}" srcOrd="0" destOrd="0" parTransId="{FF3B43BA-7968-4880-A442-6F26F98DC597}" sibTransId="{D7722B92-499C-469D-B2C8-E18EA3438777}"/>
    <dgm:cxn modelId="{0C4D05DE-E55D-4C83-BF75-3B335B8507DF}" type="presOf" srcId="{A0B987D5-FBB7-4223-9CCE-F2CEC5083D72}" destId="{CEB6B347-621E-464D-A8E6-7E3DDA4BFB69}" srcOrd="0" destOrd="0" presId="urn:microsoft.com/office/officeart/2005/8/layout/lProcess2"/>
    <dgm:cxn modelId="{DEB1F80B-9979-451E-935A-DFBD9B37B6E0}" type="presOf" srcId="{FC20351D-2A7E-46FC-BFBD-89DCE3A91352}" destId="{04C0E4C6-0CD6-405D-A7C6-3FE5017A7CD8}" srcOrd="0" destOrd="0" presId="urn:microsoft.com/office/officeart/2005/8/layout/lProcess2"/>
    <dgm:cxn modelId="{DB41024B-608D-4C48-A72D-A8B0ADB942EC}" type="presOf" srcId="{8A1A94D2-8F21-40F4-B5BC-B0228777772C}" destId="{8E08C4E9-F916-4926-81D6-4B115D0A00C3}" srcOrd="0" destOrd="0" presId="urn:microsoft.com/office/officeart/2005/8/layout/lProcess2"/>
    <dgm:cxn modelId="{A0CCE20C-4766-4F00-B799-FC957B9E1803}" srcId="{D4E2B9A4-B127-4784-86CC-8C42D70C2297}" destId="{BCE8AECC-A76F-4840-A087-149C2AB5919E}" srcOrd="1" destOrd="0" parTransId="{7CFA4C56-67E7-40EE-8FEB-6F4001AFB52F}" sibTransId="{D4F1B9CF-BFA7-4162-8286-E122A88BF664}"/>
    <dgm:cxn modelId="{2EBEC311-453B-4FE2-A601-107D4655468F}" type="presParOf" srcId="{E12001B9-CABE-402A-A415-CCC6A5FBFF0A}" destId="{2853F935-FF69-41D3-B5E7-7F6FB3768D9F}" srcOrd="0" destOrd="0" presId="urn:microsoft.com/office/officeart/2005/8/layout/lProcess2"/>
    <dgm:cxn modelId="{A783F7B7-E002-4977-99A1-01E6AD472CBE}" type="presParOf" srcId="{2853F935-FF69-41D3-B5E7-7F6FB3768D9F}" destId="{57469330-6FFB-435E-BF59-A2E043938FF1}" srcOrd="0" destOrd="0" presId="urn:microsoft.com/office/officeart/2005/8/layout/lProcess2"/>
    <dgm:cxn modelId="{0B2D9162-046C-47B7-9B2A-6FEC9E9ECBB5}" type="presParOf" srcId="{2853F935-FF69-41D3-B5E7-7F6FB3768D9F}" destId="{945AE4BF-D347-45EA-B569-A1EEA526E433}" srcOrd="1" destOrd="0" presId="urn:microsoft.com/office/officeart/2005/8/layout/lProcess2"/>
    <dgm:cxn modelId="{9DDA9129-ABBA-4F3F-B28A-8ABB9EBB8EE7}" type="presParOf" srcId="{2853F935-FF69-41D3-B5E7-7F6FB3768D9F}" destId="{D43A7556-B898-4BB4-8DAD-7E37D28F5CC7}" srcOrd="2" destOrd="0" presId="urn:microsoft.com/office/officeart/2005/8/layout/lProcess2"/>
    <dgm:cxn modelId="{EE59FFE1-1ABF-49EB-B2AD-863D9BC3626F}" type="presParOf" srcId="{D43A7556-B898-4BB4-8DAD-7E37D28F5CC7}" destId="{EBFBBDAC-895B-4B26-A71B-83A794644EEB}" srcOrd="0" destOrd="0" presId="urn:microsoft.com/office/officeart/2005/8/layout/lProcess2"/>
    <dgm:cxn modelId="{1B63F85F-DC1C-4B91-BF0E-8A554661B4C1}" type="presParOf" srcId="{EBFBBDAC-895B-4B26-A71B-83A794644EEB}" destId="{CEB6B347-621E-464D-A8E6-7E3DDA4BFB69}" srcOrd="0" destOrd="0" presId="urn:microsoft.com/office/officeart/2005/8/layout/lProcess2"/>
    <dgm:cxn modelId="{23F83D12-83A1-441B-8B67-035B2F492F77}" type="presParOf" srcId="{E12001B9-CABE-402A-A415-CCC6A5FBFF0A}" destId="{C2DD0D9B-2AB8-42A7-838B-E471E58F4C65}" srcOrd="1" destOrd="0" presId="urn:microsoft.com/office/officeart/2005/8/layout/lProcess2"/>
    <dgm:cxn modelId="{476D2242-C438-4BAA-A11A-EEF9BA427320}" type="presParOf" srcId="{E12001B9-CABE-402A-A415-CCC6A5FBFF0A}" destId="{F3BFEDD5-ADC8-4407-A391-90173784DA67}" srcOrd="2" destOrd="0" presId="urn:microsoft.com/office/officeart/2005/8/layout/lProcess2"/>
    <dgm:cxn modelId="{FA77AF54-403B-4ED5-A40E-6FFDA0C91DF2}" type="presParOf" srcId="{F3BFEDD5-ADC8-4407-A391-90173784DA67}" destId="{8A707034-606C-4411-80A0-6376A43AB86B}" srcOrd="0" destOrd="0" presId="urn:microsoft.com/office/officeart/2005/8/layout/lProcess2"/>
    <dgm:cxn modelId="{16A8F01F-CD97-4A7C-B9D1-82680132FFFD}" type="presParOf" srcId="{F3BFEDD5-ADC8-4407-A391-90173784DA67}" destId="{103D0A1C-13D9-4E10-8B33-F3FB853255AB}" srcOrd="1" destOrd="0" presId="urn:microsoft.com/office/officeart/2005/8/layout/lProcess2"/>
    <dgm:cxn modelId="{15AA7199-E527-4F20-A3D1-C189DF370E76}" type="presParOf" srcId="{F3BFEDD5-ADC8-4407-A391-90173784DA67}" destId="{58CEE606-0086-4A56-820B-C444F1173F44}" srcOrd="2" destOrd="0" presId="urn:microsoft.com/office/officeart/2005/8/layout/lProcess2"/>
    <dgm:cxn modelId="{23333C5D-43F6-43CF-9572-FF6604642D0B}" type="presParOf" srcId="{58CEE606-0086-4A56-820B-C444F1173F44}" destId="{32DBDA0E-EB11-4713-BE89-E27E155F7554}" srcOrd="0" destOrd="0" presId="urn:microsoft.com/office/officeart/2005/8/layout/lProcess2"/>
    <dgm:cxn modelId="{A049C7DC-19EC-40F2-B220-2BC33A46A851}" type="presParOf" srcId="{32DBDA0E-EB11-4713-BE89-E27E155F7554}" destId="{8E08C4E9-F916-4926-81D6-4B115D0A00C3}" srcOrd="0" destOrd="0" presId="urn:microsoft.com/office/officeart/2005/8/layout/lProcess2"/>
    <dgm:cxn modelId="{01DFDF42-7FD1-4205-A1D0-D5B160CC212B}" type="presParOf" srcId="{32DBDA0E-EB11-4713-BE89-E27E155F7554}" destId="{6A389284-8728-41CF-8A8C-A5F19EA482D4}" srcOrd="1" destOrd="0" presId="urn:microsoft.com/office/officeart/2005/8/layout/lProcess2"/>
    <dgm:cxn modelId="{0A7B7CDD-D0FC-40EB-AFD3-B08D2DCC3AE6}" type="presParOf" srcId="{32DBDA0E-EB11-4713-BE89-E27E155F7554}" destId="{04C0E4C6-0CD6-405D-A7C6-3FE5017A7CD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051868-122E-4C29-AEB3-3D4F1AE8CED5}" type="doc">
      <dgm:prSet loTypeId="urn:microsoft.com/office/officeart/2009/3/layout/CircleRelationship" loCatId="relationship" qsTypeId="urn:microsoft.com/office/officeart/2005/8/quickstyle/simple3" qsCatId="simple" csTypeId="urn:microsoft.com/office/officeart/2005/8/colors/accent1_5" csCatId="accent1" phldr="1"/>
      <dgm:spPr/>
      <dgm:t>
        <a:bodyPr/>
        <a:lstStyle/>
        <a:p>
          <a:endParaRPr lang="ru-RU"/>
        </a:p>
      </dgm:t>
    </dgm:pt>
    <dgm:pt modelId="{82405C78-6417-42DE-BB72-BB10990E210F}">
      <dgm:prSet phldrT="[Текст]" custT="1"/>
      <dgm:spPr/>
      <dgm:t>
        <a:bodyPr/>
        <a:lstStyle/>
        <a:p>
          <a:r>
            <a:rPr lang="uk-UA" sz="2400" b="1" dirty="0"/>
            <a:t>ЗАМІНА РТУТНИХ ТА НАТРІЄВИХ СВІТИЛЬНИКІВ НА СВІТЛОДІОДНІ СВІТИЛЬНИКИ </a:t>
          </a:r>
          <a:endParaRPr lang="ru-RU" sz="2400" b="1" dirty="0"/>
        </a:p>
      </dgm:t>
    </dgm:pt>
    <dgm:pt modelId="{8E38FA18-EE61-4CAF-ABCC-C90075F7DA6D}" type="parTrans" cxnId="{69A4C725-46CE-4D64-9D98-532DE6CA6917}">
      <dgm:prSet/>
      <dgm:spPr/>
      <dgm:t>
        <a:bodyPr/>
        <a:lstStyle/>
        <a:p>
          <a:endParaRPr lang="ru-RU"/>
        </a:p>
      </dgm:t>
    </dgm:pt>
    <dgm:pt modelId="{DF37698D-468B-4704-9691-AC24DA3BB01C}" type="sibTrans" cxnId="{69A4C725-46CE-4D64-9D98-532DE6CA6917}">
      <dgm:prSet/>
      <dgm:spPr/>
      <dgm:t>
        <a:bodyPr/>
        <a:lstStyle/>
        <a:p>
          <a:endParaRPr lang="ru-RU"/>
        </a:p>
      </dgm:t>
    </dgm:pt>
    <dgm:pt modelId="{FDD922EB-223C-4735-BD4A-AA799027E97B}">
      <dgm:prSet phldrT="[Текст]" custT="1"/>
      <dgm:spPr/>
      <dgm:t>
        <a:bodyPr/>
        <a:lstStyle/>
        <a:p>
          <a:r>
            <a:rPr lang="uk-UA" sz="1200" dirty="0">
              <a:latin typeface="Arial" panose="020B0604020202020204" pitchFamily="34" charset="0"/>
              <a:ea typeface="Arial" panose="020B0604020202020204" pitchFamily="34" charset="0"/>
            </a:rPr>
            <a:t>Скорочення обсягів споживання енергетичних ресурсів (електроенергії) </a:t>
          </a:r>
          <a:endParaRPr lang="ru-RU" sz="1200" dirty="0">
            <a:latin typeface="Arial" panose="020B0604020202020204" pitchFamily="34" charset="0"/>
            <a:ea typeface="Arial" panose="020B0604020202020204" pitchFamily="34" charset="0"/>
          </a:endParaRPr>
        </a:p>
      </dgm:t>
    </dgm:pt>
    <dgm:pt modelId="{FB851B6F-3D92-4D96-A2DF-6D7E9A6726CE}" type="parTrans" cxnId="{D228A09B-C2E3-49A9-BEA4-F5E4FD6D42C1}">
      <dgm:prSet/>
      <dgm:spPr/>
      <dgm:t>
        <a:bodyPr/>
        <a:lstStyle/>
        <a:p>
          <a:endParaRPr lang="ru-RU"/>
        </a:p>
      </dgm:t>
    </dgm:pt>
    <dgm:pt modelId="{C7598E26-47EF-428E-B050-3DBB70B479F5}" type="sibTrans" cxnId="{D228A09B-C2E3-49A9-BEA4-F5E4FD6D42C1}">
      <dgm:prSet/>
      <dgm:spPr/>
      <dgm:t>
        <a:bodyPr/>
        <a:lstStyle/>
        <a:p>
          <a:endParaRPr lang="ru-RU"/>
        </a:p>
      </dgm:t>
    </dgm:pt>
    <dgm:pt modelId="{59B9CADC-B201-40D0-A83D-C919C25C5ED0}">
      <dgm:prSet phldrT="[Текст]" custT="1"/>
      <dgm:spPr/>
      <dgm:t>
        <a:bodyPr/>
        <a:lstStyle/>
        <a:p>
          <a:r>
            <a:rPr lang="uk-UA" sz="1200" dirty="0">
              <a:latin typeface="Arial" panose="020B0604020202020204" pitchFamily="34" charset="0"/>
              <a:ea typeface="Arial" panose="020B0604020202020204" pitchFamily="34" charset="0"/>
            </a:rPr>
            <a:t>Світлодіодні світильники не вимагають спеціальної утилізації, тому що не містять ртуті, її похідних і інших отруйних або шкідливих складових</a:t>
          </a:r>
          <a:endParaRPr lang="ru-RU" sz="1200" dirty="0">
            <a:latin typeface="Arial" panose="020B0604020202020204" pitchFamily="34" charset="0"/>
            <a:ea typeface="Arial" panose="020B0604020202020204" pitchFamily="34" charset="0"/>
          </a:endParaRPr>
        </a:p>
      </dgm:t>
    </dgm:pt>
    <dgm:pt modelId="{3DC42F8A-9894-4681-BF53-CD1D4BABEB0C}" type="parTrans" cxnId="{8EC7FD72-84B0-43C0-965F-161979068F91}">
      <dgm:prSet/>
      <dgm:spPr/>
      <dgm:t>
        <a:bodyPr/>
        <a:lstStyle/>
        <a:p>
          <a:endParaRPr lang="ru-RU"/>
        </a:p>
      </dgm:t>
    </dgm:pt>
    <dgm:pt modelId="{A50B3E6F-BA85-405E-BD69-7236F1839EEC}" type="sibTrans" cxnId="{8EC7FD72-84B0-43C0-965F-161979068F91}">
      <dgm:prSet/>
      <dgm:spPr/>
      <dgm:t>
        <a:bodyPr/>
        <a:lstStyle/>
        <a:p>
          <a:endParaRPr lang="ru-RU"/>
        </a:p>
      </dgm:t>
    </dgm:pt>
    <dgm:pt modelId="{7665BC11-289F-4F88-91A7-6204B59C3DE2}">
      <dgm:prSet/>
      <dgm:spPr/>
      <dgm:t>
        <a:bodyPr/>
        <a:lstStyle/>
        <a:p>
          <a:endParaRPr lang="ru-RU"/>
        </a:p>
      </dgm:t>
    </dgm:pt>
    <dgm:pt modelId="{25C46852-6C26-43B2-B175-8C15A86F86B2}" type="parTrans" cxnId="{1D3E9CAE-DDF3-42BD-AD09-6461E1C53525}">
      <dgm:prSet/>
      <dgm:spPr/>
      <dgm:t>
        <a:bodyPr/>
        <a:lstStyle/>
        <a:p>
          <a:endParaRPr lang="ru-RU"/>
        </a:p>
      </dgm:t>
    </dgm:pt>
    <dgm:pt modelId="{2207BF0E-EFFF-4FF2-851E-CC039C45BF23}" type="sibTrans" cxnId="{1D3E9CAE-DDF3-42BD-AD09-6461E1C53525}">
      <dgm:prSet/>
      <dgm:spPr/>
      <dgm:t>
        <a:bodyPr/>
        <a:lstStyle/>
        <a:p>
          <a:endParaRPr lang="ru-RU"/>
        </a:p>
      </dgm:t>
    </dgm:pt>
    <dgm:pt modelId="{9A89EE7B-D12C-4AF7-B9B8-BF520BED82E4}">
      <dgm:prSet custT="1"/>
      <dgm:spPr/>
      <dgm:t>
        <a:bodyPr/>
        <a:lstStyle/>
        <a:p>
          <a:r>
            <a:rPr lang="uk-UA" sz="1200" dirty="0">
              <a:latin typeface="Arial" panose="020B0604020202020204" pitchFamily="34" charset="0"/>
              <a:ea typeface="Arial" panose="020B0604020202020204" pitchFamily="34" charset="0"/>
            </a:rPr>
            <a:t>Зменшення рівня забруднення викидами СО</a:t>
          </a:r>
          <a:r>
            <a:rPr lang="uk-UA" sz="1200" baseline="-25000" dirty="0">
              <a:latin typeface="Arial" panose="020B0604020202020204" pitchFamily="34" charset="0"/>
              <a:ea typeface="Arial" panose="020B0604020202020204" pitchFamily="34" charset="0"/>
            </a:rPr>
            <a:t>2</a:t>
          </a:r>
          <a:r>
            <a:rPr lang="uk-UA" sz="1200" dirty="0">
              <a:latin typeface="Arial" panose="020B0604020202020204" pitchFamily="34" charset="0"/>
              <a:ea typeface="Arial" panose="020B0604020202020204" pitchFamily="34" charset="0"/>
            </a:rPr>
            <a:t>. </a:t>
          </a:r>
          <a:endParaRPr lang="ru-RU" sz="1200" dirty="0"/>
        </a:p>
      </dgm:t>
    </dgm:pt>
    <dgm:pt modelId="{FE4052D7-426A-4391-B0EE-D377D6198140}" type="parTrans" cxnId="{DF1FA0AA-C25B-493F-82B1-2D12B043C358}">
      <dgm:prSet/>
      <dgm:spPr/>
      <dgm:t>
        <a:bodyPr/>
        <a:lstStyle/>
        <a:p>
          <a:endParaRPr lang="ru-RU"/>
        </a:p>
      </dgm:t>
    </dgm:pt>
    <dgm:pt modelId="{6CEF23A4-3BAE-4BE8-A2BD-804D8A1F7115}" type="sibTrans" cxnId="{DF1FA0AA-C25B-493F-82B1-2D12B043C358}">
      <dgm:prSet/>
      <dgm:spPr/>
      <dgm:t>
        <a:bodyPr/>
        <a:lstStyle/>
        <a:p>
          <a:endParaRPr lang="ru-RU"/>
        </a:p>
      </dgm:t>
    </dgm:pt>
    <dgm:pt modelId="{2549DC72-787F-4EC8-9ECA-7F689586414B}" type="pres">
      <dgm:prSet presAssocID="{E6051868-122E-4C29-AEB3-3D4F1AE8CED5}" presName="Name0" presStyleCnt="0">
        <dgm:presLayoutVars>
          <dgm:chMax val="1"/>
          <dgm:chPref val="1"/>
        </dgm:presLayoutVars>
      </dgm:prSet>
      <dgm:spPr/>
      <dgm:t>
        <a:bodyPr/>
        <a:lstStyle/>
        <a:p>
          <a:endParaRPr lang="ru-RU"/>
        </a:p>
      </dgm:t>
    </dgm:pt>
    <dgm:pt modelId="{685B46E9-8DCD-4D3E-8F2C-21B1C09C918A}" type="pres">
      <dgm:prSet presAssocID="{82405C78-6417-42DE-BB72-BB10990E210F}" presName="Parent" presStyleLbl="node0" presStyleIdx="0" presStyleCnt="1">
        <dgm:presLayoutVars>
          <dgm:chMax val="5"/>
          <dgm:chPref val="5"/>
        </dgm:presLayoutVars>
      </dgm:prSet>
      <dgm:spPr/>
      <dgm:t>
        <a:bodyPr/>
        <a:lstStyle/>
        <a:p>
          <a:endParaRPr lang="ru-RU"/>
        </a:p>
      </dgm:t>
    </dgm:pt>
    <dgm:pt modelId="{7F2AD424-4A2C-4BE9-AF37-1AB97F5003FD}" type="pres">
      <dgm:prSet presAssocID="{82405C78-6417-42DE-BB72-BB10990E210F}" presName="Accent1" presStyleLbl="node1" presStyleIdx="0" presStyleCnt="15"/>
      <dgm:spPr/>
    </dgm:pt>
    <dgm:pt modelId="{9BE1F536-30D3-45C1-A9E8-03A736BBB72C}" type="pres">
      <dgm:prSet presAssocID="{82405C78-6417-42DE-BB72-BB10990E210F}" presName="Accent2" presStyleLbl="node1" presStyleIdx="1" presStyleCnt="15"/>
      <dgm:spPr/>
    </dgm:pt>
    <dgm:pt modelId="{4B0040B5-A5DA-46D5-AF5A-C9F9C22DEDDC}" type="pres">
      <dgm:prSet presAssocID="{82405C78-6417-42DE-BB72-BB10990E210F}" presName="Accent3" presStyleLbl="node1" presStyleIdx="2" presStyleCnt="15"/>
      <dgm:spPr/>
    </dgm:pt>
    <dgm:pt modelId="{701DEB8F-B0A3-45DE-A585-BF8F9CFE16BF}" type="pres">
      <dgm:prSet presAssocID="{82405C78-6417-42DE-BB72-BB10990E210F}" presName="Accent4" presStyleLbl="node1" presStyleIdx="3" presStyleCnt="15"/>
      <dgm:spPr/>
    </dgm:pt>
    <dgm:pt modelId="{F41A711A-EB4F-48B8-B4A9-F833F7F3DF44}" type="pres">
      <dgm:prSet presAssocID="{82405C78-6417-42DE-BB72-BB10990E210F}" presName="Accent5" presStyleLbl="node1" presStyleIdx="4" presStyleCnt="15"/>
      <dgm:spPr/>
    </dgm:pt>
    <dgm:pt modelId="{7D5FA59D-EEA1-476E-ABBB-D26729964029}" type="pres">
      <dgm:prSet presAssocID="{82405C78-6417-42DE-BB72-BB10990E210F}" presName="Accent6" presStyleLbl="node1" presStyleIdx="5" presStyleCnt="15"/>
      <dgm:spPr/>
    </dgm:pt>
    <dgm:pt modelId="{F93FDD83-1029-443A-B645-F2AF25CC08D4}" type="pres">
      <dgm:prSet presAssocID="{FDD922EB-223C-4735-BD4A-AA799027E97B}" presName="Child1" presStyleLbl="node1" presStyleIdx="6" presStyleCnt="15" custScaleX="107466" custScaleY="106793">
        <dgm:presLayoutVars>
          <dgm:chMax val="0"/>
          <dgm:chPref val="0"/>
        </dgm:presLayoutVars>
      </dgm:prSet>
      <dgm:spPr/>
      <dgm:t>
        <a:bodyPr/>
        <a:lstStyle/>
        <a:p>
          <a:endParaRPr lang="ru-RU"/>
        </a:p>
      </dgm:t>
    </dgm:pt>
    <dgm:pt modelId="{6F636E48-7B67-49D8-912D-0A222B6F2167}" type="pres">
      <dgm:prSet presAssocID="{FDD922EB-223C-4735-BD4A-AA799027E97B}" presName="Accent7" presStyleCnt="0"/>
      <dgm:spPr/>
    </dgm:pt>
    <dgm:pt modelId="{9D3B4668-3F43-4C0A-BCB9-901C3486E68D}" type="pres">
      <dgm:prSet presAssocID="{FDD922EB-223C-4735-BD4A-AA799027E97B}" presName="AccentHold1" presStyleLbl="node1" presStyleIdx="7" presStyleCnt="15"/>
      <dgm:spPr/>
    </dgm:pt>
    <dgm:pt modelId="{3422F01C-7B7A-4824-8054-097DD814B90B}" type="pres">
      <dgm:prSet presAssocID="{FDD922EB-223C-4735-BD4A-AA799027E97B}" presName="Accent8" presStyleCnt="0"/>
      <dgm:spPr/>
    </dgm:pt>
    <dgm:pt modelId="{31589E19-E800-46C7-A86A-893290F46ED6}" type="pres">
      <dgm:prSet presAssocID="{FDD922EB-223C-4735-BD4A-AA799027E97B}" presName="AccentHold2" presStyleLbl="node1" presStyleIdx="8" presStyleCnt="15"/>
      <dgm:spPr/>
    </dgm:pt>
    <dgm:pt modelId="{79C7E46E-7DD7-428A-9C93-0A05C9763E17}" type="pres">
      <dgm:prSet presAssocID="{59B9CADC-B201-40D0-A83D-C919C25C5ED0}" presName="Child2" presStyleLbl="node1" presStyleIdx="9" presStyleCnt="15" custScaleX="116220" custScaleY="115908">
        <dgm:presLayoutVars>
          <dgm:chMax val="0"/>
          <dgm:chPref val="0"/>
        </dgm:presLayoutVars>
      </dgm:prSet>
      <dgm:spPr/>
      <dgm:t>
        <a:bodyPr/>
        <a:lstStyle/>
        <a:p>
          <a:endParaRPr lang="ru-RU"/>
        </a:p>
      </dgm:t>
    </dgm:pt>
    <dgm:pt modelId="{B1F462D4-7F6B-4AAE-B255-0DB45AE6C64E}" type="pres">
      <dgm:prSet presAssocID="{59B9CADC-B201-40D0-A83D-C919C25C5ED0}" presName="Accent9" presStyleCnt="0"/>
      <dgm:spPr/>
    </dgm:pt>
    <dgm:pt modelId="{B6073D22-5C1D-4164-9AB7-5E2E89F52D85}" type="pres">
      <dgm:prSet presAssocID="{59B9CADC-B201-40D0-A83D-C919C25C5ED0}" presName="AccentHold1" presStyleLbl="node1" presStyleIdx="10" presStyleCnt="15"/>
      <dgm:spPr/>
    </dgm:pt>
    <dgm:pt modelId="{423CD851-6634-4EF0-B5A9-94EF86B87184}" type="pres">
      <dgm:prSet presAssocID="{59B9CADC-B201-40D0-A83D-C919C25C5ED0}" presName="Accent10" presStyleCnt="0"/>
      <dgm:spPr/>
    </dgm:pt>
    <dgm:pt modelId="{76FC6799-1F4A-43C4-BDB6-9CAE512EF561}" type="pres">
      <dgm:prSet presAssocID="{59B9CADC-B201-40D0-A83D-C919C25C5ED0}" presName="AccentHold2" presStyleLbl="node1" presStyleIdx="11" presStyleCnt="15"/>
      <dgm:spPr/>
    </dgm:pt>
    <dgm:pt modelId="{28864CED-BD0C-46EF-80AE-355EC67E407A}" type="pres">
      <dgm:prSet presAssocID="{59B9CADC-B201-40D0-A83D-C919C25C5ED0}" presName="Accent11" presStyleCnt="0"/>
      <dgm:spPr/>
    </dgm:pt>
    <dgm:pt modelId="{45F906B3-66F0-451B-8E08-B480318E8C0A}" type="pres">
      <dgm:prSet presAssocID="{59B9CADC-B201-40D0-A83D-C919C25C5ED0}" presName="AccentHold3" presStyleLbl="node1" presStyleIdx="12" presStyleCnt="15"/>
      <dgm:spPr/>
    </dgm:pt>
    <dgm:pt modelId="{98C0ED00-0E66-421F-82C9-452FDC8BE4CA}" type="pres">
      <dgm:prSet presAssocID="{9A89EE7B-D12C-4AF7-B9B8-BF520BED82E4}" presName="Child3" presStyleLbl="node1" presStyleIdx="13" presStyleCnt="15">
        <dgm:presLayoutVars>
          <dgm:chMax val="0"/>
          <dgm:chPref val="0"/>
        </dgm:presLayoutVars>
      </dgm:prSet>
      <dgm:spPr/>
      <dgm:t>
        <a:bodyPr/>
        <a:lstStyle/>
        <a:p>
          <a:endParaRPr lang="ru-RU"/>
        </a:p>
      </dgm:t>
    </dgm:pt>
    <dgm:pt modelId="{0DAD58D3-9A3E-465D-B001-B9CF24A54AA2}" type="pres">
      <dgm:prSet presAssocID="{9A89EE7B-D12C-4AF7-B9B8-BF520BED82E4}" presName="Accent12" presStyleCnt="0"/>
      <dgm:spPr/>
    </dgm:pt>
    <dgm:pt modelId="{9DA290C2-689A-41A7-ACCD-23499F88B808}" type="pres">
      <dgm:prSet presAssocID="{9A89EE7B-D12C-4AF7-B9B8-BF520BED82E4}" presName="AccentHold1" presStyleLbl="node1" presStyleIdx="14" presStyleCnt="15"/>
      <dgm:spPr/>
    </dgm:pt>
  </dgm:ptLst>
  <dgm:cxnLst>
    <dgm:cxn modelId="{1D3E9CAE-DDF3-42BD-AD09-6461E1C53525}" srcId="{E6051868-122E-4C29-AEB3-3D4F1AE8CED5}" destId="{7665BC11-289F-4F88-91A7-6204B59C3DE2}" srcOrd="1" destOrd="0" parTransId="{25C46852-6C26-43B2-B175-8C15A86F86B2}" sibTransId="{2207BF0E-EFFF-4FF2-851E-CC039C45BF23}"/>
    <dgm:cxn modelId="{69A4C725-46CE-4D64-9D98-532DE6CA6917}" srcId="{E6051868-122E-4C29-AEB3-3D4F1AE8CED5}" destId="{82405C78-6417-42DE-BB72-BB10990E210F}" srcOrd="0" destOrd="0" parTransId="{8E38FA18-EE61-4CAF-ABCC-C90075F7DA6D}" sibTransId="{DF37698D-468B-4704-9691-AC24DA3BB01C}"/>
    <dgm:cxn modelId="{9259749E-46CD-4B77-BF8A-01108CD9970E}" type="presOf" srcId="{E6051868-122E-4C29-AEB3-3D4F1AE8CED5}" destId="{2549DC72-787F-4EC8-9ECA-7F689586414B}" srcOrd="0" destOrd="0" presId="urn:microsoft.com/office/officeart/2009/3/layout/CircleRelationship"/>
    <dgm:cxn modelId="{D96293F4-5016-42EB-A4AA-4370F379FC2A}" type="presOf" srcId="{59B9CADC-B201-40D0-A83D-C919C25C5ED0}" destId="{79C7E46E-7DD7-428A-9C93-0A05C9763E17}" srcOrd="0" destOrd="0" presId="urn:microsoft.com/office/officeart/2009/3/layout/CircleRelationship"/>
    <dgm:cxn modelId="{6A1126C6-C6C1-44AC-B06F-A30C5793982A}" type="presOf" srcId="{82405C78-6417-42DE-BB72-BB10990E210F}" destId="{685B46E9-8DCD-4D3E-8F2C-21B1C09C918A}" srcOrd="0" destOrd="0" presId="urn:microsoft.com/office/officeart/2009/3/layout/CircleRelationship"/>
    <dgm:cxn modelId="{D228A09B-C2E3-49A9-BEA4-F5E4FD6D42C1}" srcId="{82405C78-6417-42DE-BB72-BB10990E210F}" destId="{FDD922EB-223C-4735-BD4A-AA799027E97B}" srcOrd="0" destOrd="0" parTransId="{FB851B6F-3D92-4D96-A2DF-6D7E9A6726CE}" sibTransId="{C7598E26-47EF-428E-B050-3DBB70B479F5}"/>
    <dgm:cxn modelId="{CA3900DF-451A-45EE-8303-BE6ABCDF5980}" type="presOf" srcId="{FDD922EB-223C-4735-BD4A-AA799027E97B}" destId="{F93FDD83-1029-443A-B645-F2AF25CC08D4}" srcOrd="0" destOrd="0" presId="urn:microsoft.com/office/officeart/2009/3/layout/CircleRelationship"/>
    <dgm:cxn modelId="{DF1FA0AA-C25B-493F-82B1-2D12B043C358}" srcId="{82405C78-6417-42DE-BB72-BB10990E210F}" destId="{9A89EE7B-D12C-4AF7-B9B8-BF520BED82E4}" srcOrd="2" destOrd="0" parTransId="{FE4052D7-426A-4391-B0EE-D377D6198140}" sibTransId="{6CEF23A4-3BAE-4BE8-A2BD-804D8A1F7115}"/>
    <dgm:cxn modelId="{5CCC5252-10A3-4C42-9CFF-30BDB4FBDA34}" type="presOf" srcId="{9A89EE7B-D12C-4AF7-B9B8-BF520BED82E4}" destId="{98C0ED00-0E66-421F-82C9-452FDC8BE4CA}" srcOrd="0" destOrd="0" presId="urn:microsoft.com/office/officeart/2009/3/layout/CircleRelationship"/>
    <dgm:cxn modelId="{8EC7FD72-84B0-43C0-965F-161979068F91}" srcId="{82405C78-6417-42DE-BB72-BB10990E210F}" destId="{59B9CADC-B201-40D0-A83D-C919C25C5ED0}" srcOrd="1" destOrd="0" parTransId="{3DC42F8A-9894-4681-BF53-CD1D4BABEB0C}" sibTransId="{A50B3E6F-BA85-405E-BD69-7236F1839EEC}"/>
    <dgm:cxn modelId="{E4770A05-A487-4A6D-A90B-091DDE76AA24}" type="presParOf" srcId="{2549DC72-787F-4EC8-9ECA-7F689586414B}" destId="{685B46E9-8DCD-4D3E-8F2C-21B1C09C918A}" srcOrd="0" destOrd="0" presId="urn:microsoft.com/office/officeart/2009/3/layout/CircleRelationship"/>
    <dgm:cxn modelId="{CD558FDD-16F8-4259-8CB6-CFE2E766EC75}" type="presParOf" srcId="{2549DC72-787F-4EC8-9ECA-7F689586414B}" destId="{7F2AD424-4A2C-4BE9-AF37-1AB97F5003FD}" srcOrd="1" destOrd="0" presId="urn:microsoft.com/office/officeart/2009/3/layout/CircleRelationship"/>
    <dgm:cxn modelId="{3FE94C9A-F5C2-4AB9-AD59-E0B7DB953F7C}" type="presParOf" srcId="{2549DC72-787F-4EC8-9ECA-7F689586414B}" destId="{9BE1F536-30D3-45C1-A9E8-03A736BBB72C}" srcOrd="2" destOrd="0" presId="urn:microsoft.com/office/officeart/2009/3/layout/CircleRelationship"/>
    <dgm:cxn modelId="{1BEA88A2-18C7-47B6-A9BB-DA375E69638D}" type="presParOf" srcId="{2549DC72-787F-4EC8-9ECA-7F689586414B}" destId="{4B0040B5-A5DA-46D5-AF5A-C9F9C22DEDDC}" srcOrd="3" destOrd="0" presId="urn:microsoft.com/office/officeart/2009/3/layout/CircleRelationship"/>
    <dgm:cxn modelId="{E57F1AAC-EEFD-42AE-8A30-8D9D426F2C7B}" type="presParOf" srcId="{2549DC72-787F-4EC8-9ECA-7F689586414B}" destId="{701DEB8F-B0A3-45DE-A585-BF8F9CFE16BF}" srcOrd="4" destOrd="0" presId="urn:microsoft.com/office/officeart/2009/3/layout/CircleRelationship"/>
    <dgm:cxn modelId="{0980649F-EBAD-4C31-889A-13488BB1E878}" type="presParOf" srcId="{2549DC72-787F-4EC8-9ECA-7F689586414B}" destId="{F41A711A-EB4F-48B8-B4A9-F833F7F3DF44}" srcOrd="5" destOrd="0" presId="urn:microsoft.com/office/officeart/2009/3/layout/CircleRelationship"/>
    <dgm:cxn modelId="{3D0DAB58-3F70-433F-AE49-20E99B781AEA}" type="presParOf" srcId="{2549DC72-787F-4EC8-9ECA-7F689586414B}" destId="{7D5FA59D-EEA1-476E-ABBB-D26729964029}" srcOrd="6" destOrd="0" presId="urn:microsoft.com/office/officeart/2009/3/layout/CircleRelationship"/>
    <dgm:cxn modelId="{66C7CEA0-8B64-42C7-BB75-F6C88E769A05}" type="presParOf" srcId="{2549DC72-787F-4EC8-9ECA-7F689586414B}" destId="{F93FDD83-1029-443A-B645-F2AF25CC08D4}" srcOrd="7" destOrd="0" presId="urn:microsoft.com/office/officeart/2009/3/layout/CircleRelationship"/>
    <dgm:cxn modelId="{BC37DE3A-1165-4162-A004-972EB119760C}" type="presParOf" srcId="{2549DC72-787F-4EC8-9ECA-7F689586414B}" destId="{6F636E48-7B67-49D8-912D-0A222B6F2167}" srcOrd="8" destOrd="0" presId="urn:microsoft.com/office/officeart/2009/3/layout/CircleRelationship"/>
    <dgm:cxn modelId="{DEE02829-1C3B-4D52-A92A-0277864E7B13}" type="presParOf" srcId="{6F636E48-7B67-49D8-912D-0A222B6F2167}" destId="{9D3B4668-3F43-4C0A-BCB9-901C3486E68D}" srcOrd="0" destOrd="0" presId="urn:microsoft.com/office/officeart/2009/3/layout/CircleRelationship"/>
    <dgm:cxn modelId="{56A79678-B098-4FF6-8D2A-A727157262C5}" type="presParOf" srcId="{2549DC72-787F-4EC8-9ECA-7F689586414B}" destId="{3422F01C-7B7A-4824-8054-097DD814B90B}" srcOrd="9" destOrd="0" presId="urn:microsoft.com/office/officeart/2009/3/layout/CircleRelationship"/>
    <dgm:cxn modelId="{BAFF1DAB-3E81-4F63-B8F3-0066469DF2B9}" type="presParOf" srcId="{3422F01C-7B7A-4824-8054-097DD814B90B}" destId="{31589E19-E800-46C7-A86A-893290F46ED6}" srcOrd="0" destOrd="0" presId="urn:microsoft.com/office/officeart/2009/3/layout/CircleRelationship"/>
    <dgm:cxn modelId="{0448F70B-83F9-47E1-8FEB-DA4B2287263C}" type="presParOf" srcId="{2549DC72-787F-4EC8-9ECA-7F689586414B}" destId="{79C7E46E-7DD7-428A-9C93-0A05C9763E17}" srcOrd="10" destOrd="0" presId="urn:microsoft.com/office/officeart/2009/3/layout/CircleRelationship"/>
    <dgm:cxn modelId="{B8FA3F85-A359-41D5-A8DD-F7F1E3120770}" type="presParOf" srcId="{2549DC72-787F-4EC8-9ECA-7F689586414B}" destId="{B1F462D4-7F6B-4AAE-B255-0DB45AE6C64E}" srcOrd="11" destOrd="0" presId="urn:microsoft.com/office/officeart/2009/3/layout/CircleRelationship"/>
    <dgm:cxn modelId="{E9BFA78E-78CC-40AF-B6C1-88CF16D5C980}" type="presParOf" srcId="{B1F462D4-7F6B-4AAE-B255-0DB45AE6C64E}" destId="{B6073D22-5C1D-4164-9AB7-5E2E89F52D85}" srcOrd="0" destOrd="0" presId="urn:microsoft.com/office/officeart/2009/3/layout/CircleRelationship"/>
    <dgm:cxn modelId="{FEBAA277-D92A-4702-99A0-8E1BF8E04BC5}" type="presParOf" srcId="{2549DC72-787F-4EC8-9ECA-7F689586414B}" destId="{423CD851-6634-4EF0-B5A9-94EF86B87184}" srcOrd="12" destOrd="0" presId="urn:microsoft.com/office/officeart/2009/3/layout/CircleRelationship"/>
    <dgm:cxn modelId="{E1A8AE03-A112-4FAD-8932-F7FD1DE5C7E1}" type="presParOf" srcId="{423CD851-6634-4EF0-B5A9-94EF86B87184}" destId="{76FC6799-1F4A-43C4-BDB6-9CAE512EF561}" srcOrd="0" destOrd="0" presId="urn:microsoft.com/office/officeart/2009/3/layout/CircleRelationship"/>
    <dgm:cxn modelId="{9734DB36-6DE7-4753-A182-3D0E9FBB6487}" type="presParOf" srcId="{2549DC72-787F-4EC8-9ECA-7F689586414B}" destId="{28864CED-BD0C-46EF-80AE-355EC67E407A}" srcOrd="13" destOrd="0" presId="urn:microsoft.com/office/officeart/2009/3/layout/CircleRelationship"/>
    <dgm:cxn modelId="{2B0EC2F8-5980-4790-B945-10D8AABACC88}" type="presParOf" srcId="{28864CED-BD0C-46EF-80AE-355EC67E407A}" destId="{45F906B3-66F0-451B-8E08-B480318E8C0A}" srcOrd="0" destOrd="0" presId="urn:microsoft.com/office/officeart/2009/3/layout/CircleRelationship"/>
    <dgm:cxn modelId="{6A4532C7-9BAA-4A97-9B69-A23BF5EB8E47}" type="presParOf" srcId="{2549DC72-787F-4EC8-9ECA-7F689586414B}" destId="{98C0ED00-0E66-421F-82C9-452FDC8BE4CA}" srcOrd="14" destOrd="0" presId="urn:microsoft.com/office/officeart/2009/3/layout/CircleRelationship"/>
    <dgm:cxn modelId="{1A6E626F-F83C-48F1-8555-ACCB372CCAAA}" type="presParOf" srcId="{2549DC72-787F-4EC8-9ECA-7F689586414B}" destId="{0DAD58D3-9A3E-465D-B001-B9CF24A54AA2}" srcOrd="15" destOrd="0" presId="urn:microsoft.com/office/officeart/2009/3/layout/CircleRelationship"/>
    <dgm:cxn modelId="{14AD350B-A389-433C-A14B-B68A7B7F37D9}" type="presParOf" srcId="{0DAD58D3-9A3E-465D-B001-B9CF24A54AA2}" destId="{9DA290C2-689A-41A7-ACCD-23499F88B808}"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878C91-DEF6-412F-930D-409C0F0EA820}" type="doc">
      <dgm:prSet loTypeId="urn:microsoft.com/office/officeart/2005/8/layout/pyramid2" loCatId="list" qsTypeId="urn:microsoft.com/office/officeart/2005/8/quickstyle/3d2" qsCatId="3D" csTypeId="urn:microsoft.com/office/officeart/2005/8/colors/accent1_2" csCatId="accent1" phldr="1"/>
      <dgm:spPr/>
    </dgm:pt>
    <dgm:pt modelId="{5AAAEABE-5359-495C-BE5D-778C65237DEB}">
      <dgm:prSet phldrT="[Текст]" custT="1"/>
      <dgm:spPr/>
      <dgm:t>
        <a:bodyPr/>
        <a:lstStyle/>
        <a:p>
          <a:pPr algn="l"/>
          <a:r>
            <a:rPr lang="ru-RU" sz="1400" b="0" dirty="0">
              <a:latin typeface="+mn-lt"/>
            </a:rPr>
            <a:t>1. </a:t>
          </a:r>
          <a:r>
            <a:rPr lang="ru-RU" sz="1400" b="0" dirty="0" err="1">
              <a:latin typeface="+mn-lt"/>
            </a:rPr>
            <a:t>Заміна</a:t>
          </a:r>
          <a:r>
            <a:rPr lang="ru-RU" sz="1400" b="0" dirty="0">
              <a:latin typeface="+mn-lt"/>
            </a:rPr>
            <a:t> </a:t>
          </a:r>
          <a:r>
            <a:rPr lang="ru-RU" sz="1400" b="0" dirty="0" err="1">
              <a:latin typeface="+mn-lt"/>
            </a:rPr>
            <a:t>світильників</a:t>
          </a:r>
          <a:r>
            <a:rPr lang="ru-RU" sz="1400" b="0" dirty="0">
              <a:latin typeface="+mn-lt"/>
            </a:rPr>
            <a:t> з лампами ДРЛ (</a:t>
          </a:r>
          <a:r>
            <a:rPr lang="ru-RU" sz="1400" b="0" dirty="0" err="1">
              <a:latin typeface="+mn-lt"/>
            </a:rPr>
            <a:t>дугові</a:t>
          </a:r>
          <a:r>
            <a:rPr lang="ru-RU" sz="1400" b="0" dirty="0">
              <a:latin typeface="+mn-lt"/>
            </a:rPr>
            <a:t> </a:t>
          </a:r>
          <a:r>
            <a:rPr lang="ru-RU" sz="1400" b="0" dirty="0" err="1">
              <a:latin typeface="+mn-lt"/>
            </a:rPr>
            <a:t>ртутні</a:t>
          </a:r>
          <a:r>
            <a:rPr lang="ru-RU" sz="1400" b="0" dirty="0">
              <a:latin typeface="+mn-lt"/>
            </a:rPr>
            <a:t>), лампами </a:t>
          </a:r>
          <a:r>
            <a:rPr lang="ru-RU" sz="1400" b="0" dirty="0" err="1">
              <a:latin typeface="+mn-lt"/>
            </a:rPr>
            <a:t>ДНаТ</a:t>
          </a:r>
          <a:r>
            <a:rPr lang="ru-RU" sz="1400" b="0" dirty="0">
              <a:latin typeface="+mn-lt"/>
            </a:rPr>
            <a:t> (</a:t>
          </a:r>
          <a:r>
            <a:rPr lang="ru-RU" sz="1400" b="0" dirty="0" err="1">
              <a:latin typeface="+mn-lt"/>
            </a:rPr>
            <a:t>натрієві</a:t>
          </a:r>
          <a:r>
            <a:rPr lang="ru-RU" sz="1400" b="0" dirty="0">
              <a:latin typeface="+mn-lt"/>
            </a:rPr>
            <a:t>) на </a:t>
          </a:r>
          <a:r>
            <a:rPr lang="ru-RU" sz="1400" b="0" dirty="0" err="1">
              <a:latin typeface="+mn-lt"/>
            </a:rPr>
            <a:t>світлодіодні</a:t>
          </a:r>
          <a:r>
            <a:rPr lang="ru-RU" sz="1400" b="0" dirty="0">
              <a:latin typeface="+mn-lt"/>
            </a:rPr>
            <a:t> </a:t>
          </a:r>
          <a:r>
            <a:rPr lang="ru-RU" sz="1400" b="0" dirty="0" err="1">
              <a:latin typeface="+mn-lt"/>
            </a:rPr>
            <a:t>джерела</a:t>
          </a:r>
          <a:r>
            <a:rPr lang="ru-RU" sz="1400" b="0" dirty="0">
              <a:latin typeface="+mn-lt"/>
            </a:rPr>
            <a:t> </a:t>
          </a:r>
          <a:r>
            <a:rPr lang="ru-RU" sz="1400" b="0" dirty="0" err="1">
              <a:latin typeface="+mn-lt"/>
            </a:rPr>
            <a:t>світла</a:t>
          </a:r>
          <a:r>
            <a:rPr lang="ru-RU" sz="1400" b="0" dirty="0">
              <a:latin typeface="+mn-lt"/>
            </a:rPr>
            <a:t> (</a:t>
          </a:r>
          <a:r>
            <a:rPr lang="en-US" sz="1400" b="0" dirty="0">
              <a:latin typeface="+mn-lt"/>
            </a:rPr>
            <a:t>LED</a:t>
          </a:r>
          <a:r>
            <a:rPr lang="ru-RU" sz="1400" b="0" dirty="0">
              <a:latin typeface="+mn-lt"/>
            </a:rPr>
            <a:t>) </a:t>
          </a:r>
        </a:p>
      </dgm:t>
    </dgm:pt>
    <dgm:pt modelId="{FA76B9DD-773A-4BF5-98EF-B54F83472381}" type="parTrans" cxnId="{78C7DF37-3FF1-4898-BF6D-6EA55B039C3D}">
      <dgm:prSet/>
      <dgm:spPr/>
      <dgm:t>
        <a:bodyPr/>
        <a:lstStyle/>
        <a:p>
          <a:endParaRPr lang="ru-RU" sz="1400" b="0">
            <a:latin typeface="+mn-lt"/>
          </a:endParaRPr>
        </a:p>
      </dgm:t>
    </dgm:pt>
    <dgm:pt modelId="{76FD305C-2839-4239-AD96-A3DEA4D37D03}" type="sibTrans" cxnId="{78C7DF37-3FF1-4898-BF6D-6EA55B039C3D}">
      <dgm:prSet/>
      <dgm:spPr/>
      <dgm:t>
        <a:bodyPr/>
        <a:lstStyle/>
        <a:p>
          <a:endParaRPr lang="ru-RU" sz="1400" b="0">
            <a:latin typeface="+mn-lt"/>
          </a:endParaRPr>
        </a:p>
      </dgm:t>
    </dgm:pt>
    <dgm:pt modelId="{540B7A39-63A9-401B-9A1D-EB23B0347A64}">
      <dgm:prSet custT="1"/>
      <dgm:spPr/>
      <dgm:t>
        <a:bodyPr/>
        <a:lstStyle/>
        <a:p>
          <a:pPr algn="l"/>
          <a:r>
            <a:rPr lang="uk-UA" sz="1400" b="0" dirty="0">
              <a:latin typeface="+mn-lt"/>
            </a:rPr>
            <a:t>2. Технічне переоснащення системи управління та контролю зовнішнім освітленням м. Києва з застосуванням </a:t>
          </a:r>
          <a:r>
            <a:rPr lang="ru-RU" sz="1400" b="0" dirty="0" err="1">
              <a:latin typeface="+mn-lt"/>
            </a:rPr>
            <a:t>сучасних</a:t>
          </a:r>
          <a:r>
            <a:rPr lang="ru-RU" sz="1400" b="0" dirty="0">
              <a:latin typeface="+mn-lt"/>
            </a:rPr>
            <a:t> </a:t>
          </a:r>
          <a:r>
            <a:rPr lang="ru-RU" sz="1400" b="0" dirty="0" err="1">
              <a:latin typeface="+mn-lt"/>
            </a:rPr>
            <a:t>енергозберігаючих</a:t>
          </a:r>
          <a:r>
            <a:rPr lang="ru-RU" sz="1400" b="0" dirty="0">
              <a:latin typeface="+mn-lt"/>
            </a:rPr>
            <a:t> </a:t>
          </a:r>
          <a:r>
            <a:rPr lang="ru-RU" sz="1400" b="0" dirty="0" err="1">
              <a:latin typeface="+mn-lt"/>
            </a:rPr>
            <a:t>світлодіодних</a:t>
          </a:r>
          <a:r>
            <a:rPr lang="ru-RU" sz="1400" b="0" dirty="0">
              <a:latin typeface="+mn-lt"/>
            </a:rPr>
            <a:t> </a:t>
          </a:r>
          <a:r>
            <a:rPr lang="ru-RU" sz="1400" b="0" dirty="0" err="1">
              <a:latin typeface="+mn-lt"/>
            </a:rPr>
            <a:t>світильників</a:t>
          </a:r>
          <a:r>
            <a:rPr lang="ru-RU" sz="1400" b="0" dirty="0">
              <a:latin typeface="+mn-lt"/>
            </a:rPr>
            <a:t>,</a:t>
          </a:r>
          <a:r>
            <a:rPr lang="uk-UA" sz="1400" b="0" dirty="0">
              <a:latin typeface="+mn-lt"/>
            </a:rPr>
            <a:t> </a:t>
          </a:r>
          <a:r>
            <a:rPr lang="ru-RU" sz="1400" b="0" dirty="0" err="1">
              <a:latin typeface="+mn-lt"/>
            </a:rPr>
            <a:t>що</a:t>
          </a:r>
          <a:r>
            <a:rPr lang="ru-RU" sz="1400" b="0" dirty="0">
              <a:latin typeface="+mn-lt"/>
            </a:rPr>
            <a:t> </a:t>
          </a:r>
          <a:r>
            <a:rPr lang="ru-RU" sz="1400" b="0" dirty="0" err="1">
              <a:latin typeface="+mn-lt"/>
            </a:rPr>
            <a:t>мають</a:t>
          </a:r>
          <a:r>
            <a:rPr lang="ru-RU" sz="1400" b="0" dirty="0">
              <a:latin typeface="+mn-lt"/>
            </a:rPr>
            <a:t> </a:t>
          </a:r>
          <a:r>
            <a:rPr lang="ru-RU" sz="1400" b="0" dirty="0" err="1">
              <a:latin typeface="+mn-lt"/>
            </a:rPr>
            <a:t>можливість</a:t>
          </a:r>
          <a:r>
            <a:rPr lang="ru-RU" sz="1400" b="0" dirty="0">
              <a:latin typeface="+mn-lt"/>
            </a:rPr>
            <a:t> </a:t>
          </a:r>
          <a:r>
            <a:rPr lang="ru-RU" sz="1400" b="0" dirty="0" err="1">
              <a:latin typeface="+mn-lt"/>
            </a:rPr>
            <a:t>дистанційного</a:t>
          </a:r>
          <a:r>
            <a:rPr lang="ru-RU" sz="1400" b="0" dirty="0">
              <a:latin typeface="+mn-lt"/>
            </a:rPr>
            <a:t> </a:t>
          </a:r>
          <a:r>
            <a:rPr lang="ru-RU" sz="1400" b="0" dirty="0" err="1">
              <a:latin typeface="+mn-lt"/>
            </a:rPr>
            <a:t>регулювання</a:t>
          </a:r>
          <a:r>
            <a:rPr lang="ru-RU" sz="1400" b="0" dirty="0">
              <a:latin typeface="+mn-lt"/>
            </a:rPr>
            <a:t> </a:t>
          </a:r>
          <a:r>
            <a:rPr lang="ru-RU" sz="1400" b="0" dirty="0" err="1">
              <a:latin typeface="+mn-lt"/>
            </a:rPr>
            <a:t>світлового</a:t>
          </a:r>
          <a:r>
            <a:rPr lang="ru-RU" sz="1400" b="0" dirty="0">
              <a:latin typeface="+mn-lt"/>
            </a:rPr>
            <a:t> потоку і, </a:t>
          </a:r>
          <a:r>
            <a:rPr lang="ru-RU" sz="1400" b="0" dirty="0" err="1">
              <a:latin typeface="+mn-lt"/>
            </a:rPr>
            <a:t>відповідно</a:t>
          </a:r>
          <a:r>
            <a:rPr lang="ru-RU" sz="1400" b="0" dirty="0">
              <a:latin typeface="+mn-lt"/>
            </a:rPr>
            <a:t>, </a:t>
          </a:r>
          <a:r>
            <a:rPr lang="ru-RU" sz="1400" b="0" dirty="0" err="1">
              <a:latin typeface="+mn-lt"/>
            </a:rPr>
            <a:t>споживаної</a:t>
          </a:r>
          <a:r>
            <a:rPr lang="ru-RU" sz="1400" b="0" dirty="0">
              <a:latin typeface="+mn-lt"/>
            </a:rPr>
            <a:t> </a:t>
          </a:r>
          <a:r>
            <a:rPr lang="ru-RU" sz="1400" b="0" dirty="0" err="1">
              <a:latin typeface="+mn-lt"/>
            </a:rPr>
            <a:t>потужності</a:t>
          </a:r>
          <a:r>
            <a:rPr lang="ru-RU" sz="1400" b="0" dirty="0">
              <a:latin typeface="+mn-lt"/>
            </a:rPr>
            <a:t> в </a:t>
          </a:r>
          <a:r>
            <a:rPr lang="ru-RU" sz="1400" b="0" dirty="0" err="1">
              <a:latin typeface="+mn-lt"/>
            </a:rPr>
            <a:t>залежності</a:t>
          </a:r>
          <a:r>
            <a:rPr lang="ru-RU" sz="1400" b="0" dirty="0">
              <a:latin typeface="+mn-lt"/>
            </a:rPr>
            <a:t> </a:t>
          </a:r>
          <a:r>
            <a:rPr lang="ru-RU" sz="1400" b="0" dirty="0" err="1">
              <a:latin typeface="+mn-lt"/>
            </a:rPr>
            <a:t>від</a:t>
          </a:r>
          <a:r>
            <a:rPr lang="ru-RU" sz="1400" b="0" dirty="0">
              <a:latin typeface="+mn-lt"/>
            </a:rPr>
            <a:t> часу </a:t>
          </a:r>
          <a:r>
            <a:rPr lang="ru-RU" sz="1400" b="0" dirty="0" err="1">
              <a:latin typeface="+mn-lt"/>
            </a:rPr>
            <a:t>доби</a:t>
          </a:r>
          <a:r>
            <a:rPr lang="ru-RU" sz="1400" b="0" dirty="0">
              <a:latin typeface="+mn-lt"/>
            </a:rPr>
            <a:t> ( </a:t>
          </a:r>
          <a:r>
            <a:rPr lang="ru-RU" sz="1400" b="0" dirty="0" err="1">
              <a:latin typeface="+mn-lt"/>
            </a:rPr>
            <a:t>інтенсивності</a:t>
          </a:r>
          <a:r>
            <a:rPr lang="ru-RU" sz="1400" b="0" dirty="0">
              <a:latin typeface="+mn-lt"/>
            </a:rPr>
            <a:t> </a:t>
          </a:r>
          <a:r>
            <a:rPr lang="ru-RU" sz="1400" b="0" dirty="0" err="1">
              <a:latin typeface="+mn-lt"/>
            </a:rPr>
            <a:t>руху</a:t>
          </a:r>
          <a:r>
            <a:rPr lang="ru-RU" sz="1400" b="0" dirty="0">
              <a:latin typeface="+mn-lt"/>
            </a:rPr>
            <a:t> </a:t>
          </a:r>
          <a:r>
            <a:rPr lang="ru-RU" sz="1400" b="0" dirty="0" err="1">
              <a:latin typeface="+mn-lt"/>
            </a:rPr>
            <a:t>пішоходів</a:t>
          </a:r>
          <a:r>
            <a:rPr lang="ru-RU" sz="1400" b="0" dirty="0">
              <a:latin typeface="+mn-lt"/>
            </a:rPr>
            <a:t> і автотранспорту).</a:t>
          </a:r>
        </a:p>
      </dgm:t>
    </dgm:pt>
    <dgm:pt modelId="{941A573F-6DF3-47F9-BFD1-C50BA54C1AD4}" type="parTrans" cxnId="{BD9A53FF-90CC-4AF9-8AC6-6257A3DD60DC}">
      <dgm:prSet/>
      <dgm:spPr/>
      <dgm:t>
        <a:bodyPr/>
        <a:lstStyle/>
        <a:p>
          <a:endParaRPr lang="ru-RU" sz="1400" b="0">
            <a:latin typeface="+mn-lt"/>
          </a:endParaRPr>
        </a:p>
      </dgm:t>
    </dgm:pt>
    <dgm:pt modelId="{DE0AA659-BA99-48BA-B0CD-A7F0E5BFF17A}" type="sibTrans" cxnId="{BD9A53FF-90CC-4AF9-8AC6-6257A3DD60DC}">
      <dgm:prSet/>
      <dgm:spPr/>
      <dgm:t>
        <a:bodyPr/>
        <a:lstStyle/>
        <a:p>
          <a:endParaRPr lang="ru-RU" sz="1400" b="0">
            <a:latin typeface="+mn-lt"/>
          </a:endParaRPr>
        </a:p>
      </dgm:t>
    </dgm:pt>
    <dgm:pt modelId="{6C04018A-0E03-477F-A788-A41F882A6DFF}">
      <dgm:prSet custT="1"/>
      <dgm:spPr/>
      <dgm:t>
        <a:bodyPr/>
        <a:lstStyle/>
        <a:p>
          <a:pPr algn="l"/>
          <a:r>
            <a:rPr lang="ru-RU" sz="1400" b="0" dirty="0">
              <a:latin typeface="+mn-lt"/>
            </a:rPr>
            <a:t>3. </a:t>
          </a:r>
          <a:r>
            <a:rPr lang="ru-RU" sz="1400" b="0" dirty="0" err="1">
              <a:latin typeface="+mn-lt"/>
            </a:rPr>
            <a:t>Реконструкція</a:t>
          </a:r>
          <a:r>
            <a:rPr lang="ru-RU" sz="1400" b="0" dirty="0">
              <a:latin typeface="+mn-lt"/>
            </a:rPr>
            <a:t> та </a:t>
          </a:r>
          <a:r>
            <a:rPr lang="ru-RU" sz="1400" b="0" dirty="0" err="1">
              <a:latin typeface="+mn-lt"/>
            </a:rPr>
            <a:t>розвиток</a:t>
          </a:r>
          <a:r>
            <a:rPr lang="ru-RU" sz="1400" b="0" dirty="0">
              <a:latin typeface="+mn-lt"/>
            </a:rPr>
            <a:t> мереж </a:t>
          </a:r>
          <a:r>
            <a:rPr lang="ru-RU" sz="1400" b="0" dirty="0" err="1">
              <a:latin typeface="+mn-lt"/>
            </a:rPr>
            <a:t>зовнішнього</a:t>
          </a:r>
          <a:r>
            <a:rPr lang="ru-RU" sz="1400" b="0" dirty="0">
              <a:latin typeface="+mn-lt"/>
            </a:rPr>
            <a:t> </a:t>
          </a:r>
          <a:r>
            <a:rPr lang="ru-RU" sz="1400" b="0" dirty="0" err="1">
              <a:latin typeface="+mn-lt"/>
            </a:rPr>
            <a:t>освітлення</a:t>
          </a:r>
          <a:r>
            <a:rPr lang="ru-RU" sz="1400" b="0" dirty="0">
              <a:latin typeface="+mn-lt"/>
            </a:rPr>
            <a:t> </a:t>
          </a:r>
          <a:r>
            <a:rPr lang="ru-RU" sz="1400" b="0" dirty="0" err="1">
              <a:latin typeface="+mn-lt"/>
            </a:rPr>
            <a:t>м.Києва</a:t>
          </a:r>
          <a:r>
            <a:rPr lang="ru-RU" sz="1400" b="0" dirty="0">
              <a:latin typeface="+mn-lt"/>
            </a:rPr>
            <a:t>.</a:t>
          </a:r>
        </a:p>
      </dgm:t>
    </dgm:pt>
    <dgm:pt modelId="{3932CC60-C4E5-4258-AEEF-FFF334277D55}" type="parTrans" cxnId="{DABA1D15-5047-471C-A3BD-1EBD9889B76E}">
      <dgm:prSet/>
      <dgm:spPr/>
      <dgm:t>
        <a:bodyPr/>
        <a:lstStyle/>
        <a:p>
          <a:endParaRPr lang="ru-RU" sz="1400" b="0">
            <a:latin typeface="+mn-lt"/>
          </a:endParaRPr>
        </a:p>
      </dgm:t>
    </dgm:pt>
    <dgm:pt modelId="{2001239A-5E2B-4455-96FB-4DF325371907}" type="sibTrans" cxnId="{DABA1D15-5047-471C-A3BD-1EBD9889B76E}">
      <dgm:prSet/>
      <dgm:spPr/>
      <dgm:t>
        <a:bodyPr/>
        <a:lstStyle/>
        <a:p>
          <a:endParaRPr lang="ru-RU" sz="1400" b="0">
            <a:latin typeface="+mn-lt"/>
          </a:endParaRPr>
        </a:p>
      </dgm:t>
    </dgm:pt>
    <dgm:pt modelId="{83683610-E997-492F-8B4B-787B2E84B089}">
      <dgm:prSet custT="1"/>
      <dgm:spPr/>
      <dgm:t>
        <a:bodyPr/>
        <a:lstStyle/>
        <a:p>
          <a:pPr algn="l"/>
          <a:r>
            <a:rPr lang="uk-UA" sz="1400" b="0" dirty="0">
              <a:latin typeface="+mn-lt"/>
            </a:rPr>
            <a:t>4. Розвиток госпрозрахункової діяльності, зокрема за рахунок виконання підрядних робіт з капітального ремонту та будівництва мереж зовнішнього освітлення</a:t>
          </a:r>
          <a:endParaRPr lang="ru-RU" sz="1400" b="0" dirty="0">
            <a:latin typeface="+mn-lt"/>
          </a:endParaRPr>
        </a:p>
      </dgm:t>
    </dgm:pt>
    <dgm:pt modelId="{EA98A57E-E0BC-482D-AAD3-15864DAE15ED}" type="parTrans" cxnId="{0CBB4AFA-86B3-4955-AD45-79980089DEDF}">
      <dgm:prSet/>
      <dgm:spPr/>
      <dgm:t>
        <a:bodyPr/>
        <a:lstStyle/>
        <a:p>
          <a:endParaRPr lang="ru-RU" sz="1400" b="0">
            <a:latin typeface="+mn-lt"/>
          </a:endParaRPr>
        </a:p>
      </dgm:t>
    </dgm:pt>
    <dgm:pt modelId="{B1951C2F-9C98-48AC-9E04-254617B3F470}" type="sibTrans" cxnId="{0CBB4AFA-86B3-4955-AD45-79980089DEDF}">
      <dgm:prSet/>
      <dgm:spPr/>
      <dgm:t>
        <a:bodyPr/>
        <a:lstStyle/>
        <a:p>
          <a:endParaRPr lang="ru-RU" sz="1400" b="0">
            <a:latin typeface="+mn-lt"/>
          </a:endParaRPr>
        </a:p>
      </dgm:t>
    </dgm:pt>
    <dgm:pt modelId="{FA20C8A3-E466-4C2C-8A10-83365049263F}">
      <dgm:prSet custT="1"/>
      <dgm:spPr/>
      <dgm:t>
        <a:bodyPr/>
        <a:lstStyle/>
        <a:p>
          <a:pPr algn="l"/>
          <a:r>
            <a:rPr lang="uk-UA" sz="1400" b="0" dirty="0">
              <a:latin typeface="+mn-lt"/>
            </a:rPr>
            <a:t>5. Проектування і будівництво нових мереж архітектурного та святкового освітлення </a:t>
          </a:r>
          <a:endParaRPr lang="ru-RU" sz="1400" b="0" dirty="0">
            <a:latin typeface="+mn-lt"/>
          </a:endParaRPr>
        </a:p>
      </dgm:t>
    </dgm:pt>
    <dgm:pt modelId="{22572BC7-37C3-4885-A719-43EA71C7C879}" type="parTrans" cxnId="{0F16B974-F073-44B1-BFD3-4624F79071C7}">
      <dgm:prSet/>
      <dgm:spPr/>
      <dgm:t>
        <a:bodyPr/>
        <a:lstStyle/>
        <a:p>
          <a:endParaRPr lang="ru-RU" sz="1400" b="0">
            <a:latin typeface="+mn-lt"/>
          </a:endParaRPr>
        </a:p>
      </dgm:t>
    </dgm:pt>
    <dgm:pt modelId="{C76A0B20-EEBD-4914-B50A-9EDB652AD3CE}" type="sibTrans" cxnId="{0F16B974-F073-44B1-BFD3-4624F79071C7}">
      <dgm:prSet/>
      <dgm:spPr/>
      <dgm:t>
        <a:bodyPr/>
        <a:lstStyle/>
        <a:p>
          <a:endParaRPr lang="ru-RU" sz="1400" b="0">
            <a:latin typeface="+mn-lt"/>
          </a:endParaRPr>
        </a:p>
      </dgm:t>
    </dgm:pt>
    <dgm:pt modelId="{FA430DC0-6F0D-443C-9148-605966847963}">
      <dgm:prSet custT="1"/>
      <dgm:spPr/>
      <dgm:t>
        <a:bodyPr/>
        <a:lstStyle/>
        <a:p>
          <a:pPr algn="l"/>
          <a:r>
            <a:rPr lang="uk-UA" sz="1400" b="0" dirty="0">
              <a:latin typeface="+mn-lt"/>
            </a:rPr>
            <a:t>6. Оновлення автопарку підприємства за рахунок придбання нової техніки, машин та механізмів для утримання та ремонту мереж зовнішнього освітлення </a:t>
          </a:r>
          <a:endParaRPr lang="ru-RU" sz="1400" b="0" dirty="0">
            <a:latin typeface="+mn-lt"/>
          </a:endParaRPr>
        </a:p>
      </dgm:t>
    </dgm:pt>
    <dgm:pt modelId="{878BBFFC-62B6-45BF-AFE7-FB4EE2B71C31}" type="parTrans" cxnId="{2F7F4787-6EB5-4584-8215-2E8815D5CC5E}">
      <dgm:prSet/>
      <dgm:spPr/>
      <dgm:t>
        <a:bodyPr/>
        <a:lstStyle/>
        <a:p>
          <a:endParaRPr lang="ru-RU" sz="1400" b="0">
            <a:latin typeface="+mn-lt"/>
          </a:endParaRPr>
        </a:p>
      </dgm:t>
    </dgm:pt>
    <dgm:pt modelId="{AF681892-280D-4A0D-BE9E-A5D5E89CD788}" type="sibTrans" cxnId="{2F7F4787-6EB5-4584-8215-2E8815D5CC5E}">
      <dgm:prSet/>
      <dgm:spPr/>
      <dgm:t>
        <a:bodyPr/>
        <a:lstStyle/>
        <a:p>
          <a:endParaRPr lang="ru-RU" sz="1400" b="0">
            <a:latin typeface="+mn-lt"/>
          </a:endParaRPr>
        </a:p>
      </dgm:t>
    </dgm:pt>
    <dgm:pt modelId="{905DEC59-AEFD-4793-9EE7-BEA8C6B7511F}">
      <dgm:prSet custT="1"/>
      <dgm:spPr/>
      <dgm:t>
        <a:bodyPr/>
        <a:lstStyle/>
        <a:p>
          <a:pPr algn="l"/>
          <a:r>
            <a:rPr lang="uk-UA" sz="1400" b="0" dirty="0">
              <a:latin typeface="+mn-lt"/>
            </a:rPr>
            <a:t>7. Підвищення зацікавленості працівників в кінцевих результатах праці та сприяння росту соціальних стандартів </a:t>
          </a:r>
          <a:endParaRPr lang="ru-RU" sz="1400" b="0" dirty="0">
            <a:latin typeface="+mn-lt"/>
          </a:endParaRPr>
        </a:p>
      </dgm:t>
    </dgm:pt>
    <dgm:pt modelId="{48BB9763-F25B-45AC-9046-C2C093B57BBA}" type="parTrans" cxnId="{79F565D2-EC72-4254-96B0-8B82D85F1974}">
      <dgm:prSet/>
      <dgm:spPr/>
      <dgm:t>
        <a:bodyPr/>
        <a:lstStyle/>
        <a:p>
          <a:endParaRPr lang="ru-RU" sz="1400" b="0">
            <a:latin typeface="+mn-lt"/>
          </a:endParaRPr>
        </a:p>
      </dgm:t>
    </dgm:pt>
    <dgm:pt modelId="{445BCDA8-89B6-4678-9FCB-443294174A8A}" type="sibTrans" cxnId="{79F565D2-EC72-4254-96B0-8B82D85F1974}">
      <dgm:prSet/>
      <dgm:spPr/>
      <dgm:t>
        <a:bodyPr/>
        <a:lstStyle/>
        <a:p>
          <a:endParaRPr lang="ru-RU" sz="1400" b="0">
            <a:latin typeface="+mn-lt"/>
          </a:endParaRPr>
        </a:p>
      </dgm:t>
    </dgm:pt>
    <dgm:pt modelId="{C002CFC1-E084-4A04-88E2-50F9186FB415}" type="pres">
      <dgm:prSet presAssocID="{70878C91-DEF6-412F-930D-409C0F0EA820}" presName="compositeShape" presStyleCnt="0">
        <dgm:presLayoutVars>
          <dgm:dir/>
          <dgm:resizeHandles/>
        </dgm:presLayoutVars>
      </dgm:prSet>
      <dgm:spPr/>
    </dgm:pt>
    <dgm:pt modelId="{5DAB8E54-2231-4D0A-A449-15EA1CBA2959}" type="pres">
      <dgm:prSet presAssocID="{70878C91-DEF6-412F-930D-409C0F0EA820}" presName="pyramid" presStyleLbl="node1" presStyleIdx="0" presStyleCnt="1" custLinFactNeighborX="211" custLinFactNeighborY="1966"/>
      <dgm:spPr/>
    </dgm:pt>
    <dgm:pt modelId="{F67104AA-AB9D-4924-AE4E-0B35D7F77A9E}" type="pres">
      <dgm:prSet presAssocID="{70878C91-DEF6-412F-930D-409C0F0EA820}" presName="theList" presStyleCnt="0"/>
      <dgm:spPr/>
    </dgm:pt>
    <dgm:pt modelId="{99489EE9-37A9-489D-B28A-612C90F04F6A}" type="pres">
      <dgm:prSet presAssocID="{5AAAEABE-5359-495C-BE5D-778C65237DEB}" presName="aNode" presStyleLbl="fgAcc1" presStyleIdx="0" presStyleCnt="7" custScaleX="270972" custScaleY="360207" custLinFactY="-208062" custLinFactNeighborX="0" custLinFactNeighborY="-300000">
        <dgm:presLayoutVars>
          <dgm:bulletEnabled val="1"/>
        </dgm:presLayoutVars>
      </dgm:prSet>
      <dgm:spPr/>
      <dgm:t>
        <a:bodyPr/>
        <a:lstStyle/>
        <a:p>
          <a:endParaRPr lang="ru-RU"/>
        </a:p>
      </dgm:t>
    </dgm:pt>
    <dgm:pt modelId="{12CCEDA4-C081-429F-8344-E197C7A1D918}" type="pres">
      <dgm:prSet presAssocID="{5AAAEABE-5359-495C-BE5D-778C65237DEB}" presName="aSpace" presStyleCnt="0"/>
      <dgm:spPr/>
    </dgm:pt>
    <dgm:pt modelId="{26DEABAB-2F6A-44E6-8D81-1FC22BF52A2A}" type="pres">
      <dgm:prSet presAssocID="{540B7A39-63A9-401B-9A1D-EB23B0347A64}" presName="aNode" presStyleLbl="fgAcc1" presStyleIdx="1" presStyleCnt="7" custScaleX="270972" custScaleY="726210" custLinFactY="-85597" custLinFactNeighborX="-9643" custLinFactNeighborY="-100000">
        <dgm:presLayoutVars>
          <dgm:bulletEnabled val="1"/>
        </dgm:presLayoutVars>
      </dgm:prSet>
      <dgm:spPr/>
      <dgm:t>
        <a:bodyPr/>
        <a:lstStyle/>
        <a:p>
          <a:endParaRPr lang="ru-RU"/>
        </a:p>
      </dgm:t>
    </dgm:pt>
    <dgm:pt modelId="{F2208BAC-5C0E-462B-9A2D-7B6D40B3F8F4}" type="pres">
      <dgm:prSet presAssocID="{540B7A39-63A9-401B-9A1D-EB23B0347A64}" presName="aSpace" presStyleCnt="0"/>
      <dgm:spPr/>
    </dgm:pt>
    <dgm:pt modelId="{0F4FABFB-FF32-4BE0-9782-A219AD02C9DF}" type="pres">
      <dgm:prSet presAssocID="{6C04018A-0E03-477F-A788-A41F882A6DFF}" presName="aNode" presStyleLbl="fgAcc1" presStyleIdx="2" presStyleCnt="7" custScaleX="270972" custScaleY="360207" custLinFactNeighborX="58871" custLinFactNeighborY="66462">
        <dgm:presLayoutVars>
          <dgm:bulletEnabled val="1"/>
        </dgm:presLayoutVars>
      </dgm:prSet>
      <dgm:spPr/>
      <dgm:t>
        <a:bodyPr/>
        <a:lstStyle/>
        <a:p>
          <a:endParaRPr lang="ru-RU"/>
        </a:p>
      </dgm:t>
    </dgm:pt>
    <dgm:pt modelId="{F455E5BD-4DC2-4A02-AF00-34511CC58E09}" type="pres">
      <dgm:prSet presAssocID="{6C04018A-0E03-477F-A788-A41F882A6DFF}" presName="aSpace" presStyleCnt="0"/>
      <dgm:spPr/>
    </dgm:pt>
    <dgm:pt modelId="{3C964DAC-C458-423F-BF65-9EC0982808CB}" type="pres">
      <dgm:prSet presAssocID="{83683610-E997-492F-8B4B-787B2E84B089}" presName="aNode" presStyleLbl="fgAcc1" presStyleIdx="3" presStyleCnt="7" custScaleX="270972" custScaleY="360207" custLinFactY="64707" custLinFactNeighborX="57897" custLinFactNeighborY="100000">
        <dgm:presLayoutVars>
          <dgm:bulletEnabled val="1"/>
        </dgm:presLayoutVars>
      </dgm:prSet>
      <dgm:spPr/>
      <dgm:t>
        <a:bodyPr/>
        <a:lstStyle/>
        <a:p>
          <a:endParaRPr lang="ru-RU"/>
        </a:p>
      </dgm:t>
    </dgm:pt>
    <dgm:pt modelId="{24BEA780-0BDF-4760-B90E-A8D2428C009C}" type="pres">
      <dgm:prSet presAssocID="{83683610-E997-492F-8B4B-787B2E84B089}" presName="aSpace" presStyleCnt="0"/>
      <dgm:spPr/>
    </dgm:pt>
    <dgm:pt modelId="{09DA84B7-B6CF-4BB6-A496-EE5A43CEC8B5}" type="pres">
      <dgm:prSet presAssocID="{FA20C8A3-E466-4C2C-8A10-83365049263F}" presName="aNode" presStyleLbl="fgAcc1" presStyleIdx="4" presStyleCnt="7" custScaleX="269523" custScaleY="360207" custLinFactY="114217" custLinFactNeighborX="56924" custLinFactNeighborY="200000">
        <dgm:presLayoutVars>
          <dgm:bulletEnabled val="1"/>
        </dgm:presLayoutVars>
      </dgm:prSet>
      <dgm:spPr/>
      <dgm:t>
        <a:bodyPr/>
        <a:lstStyle/>
        <a:p>
          <a:endParaRPr lang="ru-RU"/>
        </a:p>
      </dgm:t>
    </dgm:pt>
    <dgm:pt modelId="{9744C0EB-DA01-4BFA-B696-863A7DF6FA15}" type="pres">
      <dgm:prSet presAssocID="{FA20C8A3-E466-4C2C-8A10-83365049263F}" presName="aSpace" presStyleCnt="0"/>
      <dgm:spPr/>
    </dgm:pt>
    <dgm:pt modelId="{EED72E16-9D74-45B5-8436-2B4C37756339}" type="pres">
      <dgm:prSet presAssocID="{FA430DC0-6F0D-443C-9148-605966847963}" presName="aNode" presStyleLbl="fgAcc1" presStyleIdx="5" presStyleCnt="7" custScaleX="270658" custScaleY="360207" custLinFactY="190006" custLinFactNeighborX="56599" custLinFactNeighborY="200000">
        <dgm:presLayoutVars>
          <dgm:bulletEnabled val="1"/>
        </dgm:presLayoutVars>
      </dgm:prSet>
      <dgm:spPr/>
      <dgm:t>
        <a:bodyPr/>
        <a:lstStyle/>
        <a:p>
          <a:endParaRPr lang="ru-RU"/>
        </a:p>
      </dgm:t>
    </dgm:pt>
    <dgm:pt modelId="{1C59CB3A-C2DE-4C87-87D0-3B6C0FC75F90}" type="pres">
      <dgm:prSet presAssocID="{FA430DC0-6F0D-443C-9148-605966847963}" presName="aSpace" presStyleCnt="0"/>
      <dgm:spPr/>
    </dgm:pt>
    <dgm:pt modelId="{EDB69DD1-4564-4E90-9686-C84361E16563}" type="pres">
      <dgm:prSet presAssocID="{905DEC59-AEFD-4793-9EE7-BEA8C6B7511F}" presName="aNode" presStyleLbl="fgAcc1" presStyleIdx="6" presStyleCnt="7" custScaleX="270972" custScaleY="360207" custLinFactY="260186" custLinFactNeighborX="56275" custLinFactNeighborY="300000">
        <dgm:presLayoutVars>
          <dgm:bulletEnabled val="1"/>
        </dgm:presLayoutVars>
      </dgm:prSet>
      <dgm:spPr/>
      <dgm:t>
        <a:bodyPr/>
        <a:lstStyle/>
        <a:p>
          <a:endParaRPr lang="ru-RU"/>
        </a:p>
      </dgm:t>
    </dgm:pt>
    <dgm:pt modelId="{E86D6838-604E-47EE-A176-BC404239B09B}" type="pres">
      <dgm:prSet presAssocID="{905DEC59-AEFD-4793-9EE7-BEA8C6B7511F}" presName="aSpace" presStyleCnt="0"/>
      <dgm:spPr/>
    </dgm:pt>
  </dgm:ptLst>
  <dgm:cxnLst>
    <dgm:cxn modelId="{6C1A7E0B-2CD5-4C95-843C-BF7644CA8741}" type="presOf" srcId="{540B7A39-63A9-401B-9A1D-EB23B0347A64}" destId="{26DEABAB-2F6A-44E6-8D81-1FC22BF52A2A}" srcOrd="0" destOrd="0" presId="urn:microsoft.com/office/officeart/2005/8/layout/pyramid2"/>
    <dgm:cxn modelId="{0F16B974-F073-44B1-BFD3-4624F79071C7}" srcId="{70878C91-DEF6-412F-930D-409C0F0EA820}" destId="{FA20C8A3-E466-4C2C-8A10-83365049263F}" srcOrd="4" destOrd="0" parTransId="{22572BC7-37C3-4885-A719-43EA71C7C879}" sibTransId="{C76A0B20-EEBD-4914-B50A-9EDB652AD3CE}"/>
    <dgm:cxn modelId="{2F7F4787-6EB5-4584-8215-2E8815D5CC5E}" srcId="{70878C91-DEF6-412F-930D-409C0F0EA820}" destId="{FA430DC0-6F0D-443C-9148-605966847963}" srcOrd="5" destOrd="0" parTransId="{878BBFFC-62B6-45BF-AFE7-FB4EE2B71C31}" sibTransId="{AF681892-280D-4A0D-BE9E-A5D5E89CD788}"/>
    <dgm:cxn modelId="{DABA1D15-5047-471C-A3BD-1EBD9889B76E}" srcId="{70878C91-DEF6-412F-930D-409C0F0EA820}" destId="{6C04018A-0E03-477F-A788-A41F882A6DFF}" srcOrd="2" destOrd="0" parTransId="{3932CC60-C4E5-4258-AEEF-FFF334277D55}" sibTransId="{2001239A-5E2B-4455-96FB-4DF325371907}"/>
    <dgm:cxn modelId="{31DEF837-41C5-43D2-8822-AA79F3FEF501}" type="presOf" srcId="{83683610-E997-492F-8B4B-787B2E84B089}" destId="{3C964DAC-C458-423F-BF65-9EC0982808CB}" srcOrd="0" destOrd="0" presId="urn:microsoft.com/office/officeart/2005/8/layout/pyramid2"/>
    <dgm:cxn modelId="{A445BFD5-18AD-4C16-823F-503134CD1A49}" type="presOf" srcId="{6C04018A-0E03-477F-A788-A41F882A6DFF}" destId="{0F4FABFB-FF32-4BE0-9782-A219AD02C9DF}" srcOrd="0" destOrd="0" presId="urn:microsoft.com/office/officeart/2005/8/layout/pyramid2"/>
    <dgm:cxn modelId="{BD9A53FF-90CC-4AF9-8AC6-6257A3DD60DC}" srcId="{70878C91-DEF6-412F-930D-409C0F0EA820}" destId="{540B7A39-63A9-401B-9A1D-EB23B0347A64}" srcOrd="1" destOrd="0" parTransId="{941A573F-6DF3-47F9-BFD1-C50BA54C1AD4}" sibTransId="{DE0AA659-BA99-48BA-B0CD-A7F0E5BFF17A}"/>
    <dgm:cxn modelId="{AF8B0FF7-9741-4207-A172-62E86F7785F2}" type="presOf" srcId="{905DEC59-AEFD-4793-9EE7-BEA8C6B7511F}" destId="{EDB69DD1-4564-4E90-9686-C84361E16563}" srcOrd="0" destOrd="0" presId="urn:microsoft.com/office/officeart/2005/8/layout/pyramid2"/>
    <dgm:cxn modelId="{75C08356-1B80-4040-9B68-EEDC10431018}" type="presOf" srcId="{FA20C8A3-E466-4C2C-8A10-83365049263F}" destId="{09DA84B7-B6CF-4BB6-A496-EE5A43CEC8B5}" srcOrd="0" destOrd="0" presId="urn:microsoft.com/office/officeart/2005/8/layout/pyramid2"/>
    <dgm:cxn modelId="{6A707B77-205C-4F3F-9DBB-F459EC255AB0}" type="presOf" srcId="{70878C91-DEF6-412F-930D-409C0F0EA820}" destId="{C002CFC1-E084-4A04-88E2-50F9186FB415}" srcOrd="0" destOrd="0" presId="urn:microsoft.com/office/officeart/2005/8/layout/pyramid2"/>
    <dgm:cxn modelId="{5E3F919A-C07B-40E1-83F4-113563CF62DB}" type="presOf" srcId="{5AAAEABE-5359-495C-BE5D-778C65237DEB}" destId="{99489EE9-37A9-489D-B28A-612C90F04F6A}" srcOrd="0" destOrd="0" presId="urn:microsoft.com/office/officeart/2005/8/layout/pyramid2"/>
    <dgm:cxn modelId="{78C7DF37-3FF1-4898-BF6D-6EA55B039C3D}" srcId="{70878C91-DEF6-412F-930D-409C0F0EA820}" destId="{5AAAEABE-5359-495C-BE5D-778C65237DEB}" srcOrd="0" destOrd="0" parTransId="{FA76B9DD-773A-4BF5-98EF-B54F83472381}" sibTransId="{76FD305C-2839-4239-AD96-A3DEA4D37D03}"/>
    <dgm:cxn modelId="{0CBB4AFA-86B3-4955-AD45-79980089DEDF}" srcId="{70878C91-DEF6-412F-930D-409C0F0EA820}" destId="{83683610-E997-492F-8B4B-787B2E84B089}" srcOrd="3" destOrd="0" parTransId="{EA98A57E-E0BC-482D-AAD3-15864DAE15ED}" sibTransId="{B1951C2F-9C98-48AC-9E04-254617B3F470}"/>
    <dgm:cxn modelId="{8FF07C6E-99B7-4F2E-ACE2-F6AF136A9D40}" type="presOf" srcId="{FA430DC0-6F0D-443C-9148-605966847963}" destId="{EED72E16-9D74-45B5-8436-2B4C37756339}" srcOrd="0" destOrd="0" presId="urn:microsoft.com/office/officeart/2005/8/layout/pyramid2"/>
    <dgm:cxn modelId="{79F565D2-EC72-4254-96B0-8B82D85F1974}" srcId="{70878C91-DEF6-412F-930D-409C0F0EA820}" destId="{905DEC59-AEFD-4793-9EE7-BEA8C6B7511F}" srcOrd="6" destOrd="0" parTransId="{48BB9763-F25B-45AC-9046-C2C093B57BBA}" sibTransId="{445BCDA8-89B6-4678-9FCB-443294174A8A}"/>
    <dgm:cxn modelId="{E74FB1CD-5BA4-4D87-A337-BBA4266CB7CD}" type="presParOf" srcId="{C002CFC1-E084-4A04-88E2-50F9186FB415}" destId="{5DAB8E54-2231-4D0A-A449-15EA1CBA2959}" srcOrd="0" destOrd="0" presId="urn:microsoft.com/office/officeart/2005/8/layout/pyramid2"/>
    <dgm:cxn modelId="{77152679-9FC3-4ED2-AB17-360C42F8F3CD}" type="presParOf" srcId="{C002CFC1-E084-4A04-88E2-50F9186FB415}" destId="{F67104AA-AB9D-4924-AE4E-0B35D7F77A9E}" srcOrd="1" destOrd="0" presId="urn:microsoft.com/office/officeart/2005/8/layout/pyramid2"/>
    <dgm:cxn modelId="{E0D0A723-9F4A-4C61-9BE2-DC4D60F26E41}" type="presParOf" srcId="{F67104AA-AB9D-4924-AE4E-0B35D7F77A9E}" destId="{99489EE9-37A9-489D-B28A-612C90F04F6A}" srcOrd="0" destOrd="0" presId="urn:microsoft.com/office/officeart/2005/8/layout/pyramid2"/>
    <dgm:cxn modelId="{4C7242F5-D250-472A-B8C4-B489AED5446C}" type="presParOf" srcId="{F67104AA-AB9D-4924-AE4E-0B35D7F77A9E}" destId="{12CCEDA4-C081-429F-8344-E197C7A1D918}" srcOrd="1" destOrd="0" presId="urn:microsoft.com/office/officeart/2005/8/layout/pyramid2"/>
    <dgm:cxn modelId="{56424D75-F636-4010-8922-A84A1B3C1B9D}" type="presParOf" srcId="{F67104AA-AB9D-4924-AE4E-0B35D7F77A9E}" destId="{26DEABAB-2F6A-44E6-8D81-1FC22BF52A2A}" srcOrd="2" destOrd="0" presId="urn:microsoft.com/office/officeart/2005/8/layout/pyramid2"/>
    <dgm:cxn modelId="{717DEAAB-1E50-46BC-BD99-6B64586CAEC8}" type="presParOf" srcId="{F67104AA-AB9D-4924-AE4E-0B35D7F77A9E}" destId="{F2208BAC-5C0E-462B-9A2D-7B6D40B3F8F4}" srcOrd="3" destOrd="0" presId="urn:microsoft.com/office/officeart/2005/8/layout/pyramid2"/>
    <dgm:cxn modelId="{77DBFB39-EBEB-4A5E-BB80-C3399104EC07}" type="presParOf" srcId="{F67104AA-AB9D-4924-AE4E-0B35D7F77A9E}" destId="{0F4FABFB-FF32-4BE0-9782-A219AD02C9DF}" srcOrd="4" destOrd="0" presId="urn:microsoft.com/office/officeart/2005/8/layout/pyramid2"/>
    <dgm:cxn modelId="{65983F47-BB99-497A-AF60-02F45AFA173D}" type="presParOf" srcId="{F67104AA-AB9D-4924-AE4E-0B35D7F77A9E}" destId="{F455E5BD-4DC2-4A02-AF00-34511CC58E09}" srcOrd="5" destOrd="0" presId="urn:microsoft.com/office/officeart/2005/8/layout/pyramid2"/>
    <dgm:cxn modelId="{0031A03C-7F5F-4982-8AEE-B8278F29ABAA}" type="presParOf" srcId="{F67104AA-AB9D-4924-AE4E-0B35D7F77A9E}" destId="{3C964DAC-C458-423F-BF65-9EC0982808CB}" srcOrd="6" destOrd="0" presId="urn:microsoft.com/office/officeart/2005/8/layout/pyramid2"/>
    <dgm:cxn modelId="{27D0FD8B-B6C5-4C22-9301-ACAC79951E91}" type="presParOf" srcId="{F67104AA-AB9D-4924-AE4E-0B35D7F77A9E}" destId="{24BEA780-0BDF-4760-B90E-A8D2428C009C}" srcOrd="7" destOrd="0" presId="urn:microsoft.com/office/officeart/2005/8/layout/pyramid2"/>
    <dgm:cxn modelId="{2E278412-443F-4B55-8B22-CA9367A870E0}" type="presParOf" srcId="{F67104AA-AB9D-4924-AE4E-0B35D7F77A9E}" destId="{09DA84B7-B6CF-4BB6-A496-EE5A43CEC8B5}" srcOrd="8" destOrd="0" presId="urn:microsoft.com/office/officeart/2005/8/layout/pyramid2"/>
    <dgm:cxn modelId="{D178138F-42D6-4DE2-A612-1F01D90B1B43}" type="presParOf" srcId="{F67104AA-AB9D-4924-AE4E-0B35D7F77A9E}" destId="{9744C0EB-DA01-4BFA-B696-863A7DF6FA15}" srcOrd="9" destOrd="0" presId="urn:microsoft.com/office/officeart/2005/8/layout/pyramid2"/>
    <dgm:cxn modelId="{C5E3F720-062D-49D4-8F69-FA1701F35651}" type="presParOf" srcId="{F67104AA-AB9D-4924-AE4E-0B35D7F77A9E}" destId="{EED72E16-9D74-45B5-8436-2B4C37756339}" srcOrd="10" destOrd="0" presId="urn:microsoft.com/office/officeart/2005/8/layout/pyramid2"/>
    <dgm:cxn modelId="{6CDF5EB1-9C3B-4D52-BAD4-70437496C9B7}" type="presParOf" srcId="{F67104AA-AB9D-4924-AE4E-0B35D7F77A9E}" destId="{1C59CB3A-C2DE-4C87-87D0-3B6C0FC75F90}" srcOrd="11" destOrd="0" presId="urn:microsoft.com/office/officeart/2005/8/layout/pyramid2"/>
    <dgm:cxn modelId="{44D7409B-C989-4C0F-9FD7-9913504A2351}" type="presParOf" srcId="{F67104AA-AB9D-4924-AE4E-0B35D7F77A9E}" destId="{EDB69DD1-4564-4E90-9686-C84361E16563}" srcOrd="12" destOrd="0" presId="urn:microsoft.com/office/officeart/2005/8/layout/pyramid2"/>
    <dgm:cxn modelId="{7298C30D-31A6-473D-974F-62A2E9AF00CB}" type="presParOf" srcId="{F67104AA-AB9D-4924-AE4E-0B35D7F77A9E}" destId="{E86D6838-604E-47EE-A176-BC404239B09B}"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9F885D-94A5-4FE8-BD7B-5FF3A14F1A2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D6A002A0-CB7B-4520-9ACD-0969E1E7B147}">
      <dgm:prSet phldrT="[Текст]" custT="1"/>
      <dgm:spPr/>
      <dgm:t>
        <a:bodyPr/>
        <a:lstStyle/>
        <a:p>
          <a:r>
            <a:rPr lang="uk-UA" sz="2000" dirty="0">
              <a:solidFill>
                <a:schemeClr val="tx1"/>
              </a:solidFill>
            </a:rPr>
            <a:t>Соціальний</a:t>
          </a:r>
          <a:endParaRPr lang="ru-RU" sz="2000" dirty="0">
            <a:solidFill>
              <a:schemeClr val="tx1"/>
            </a:solidFill>
          </a:endParaRPr>
        </a:p>
      </dgm:t>
    </dgm:pt>
    <dgm:pt modelId="{D2044B82-ED02-46A5-BE91-7D62DBBABAFA}" type="parTrans" cxnId="{20750640-B90A-41A7-942B-EF21232AD610}">
      <dgm:prSet/>
      <dgm:spPr/>
      <dgm:t>
        <a:bodyPr/>
        <a:lstStyle/>
        <a:p>
          <a:endParaRPr lang="ru-RU"/>
        </a:p>
      </dgm:t>
    </dgm:pt>
    <dgm:pt modelId="{B69CF72C-EA58-4E14-A45A-5503A6E4CB4A}" type="sibTrans" cxnId="{20750640-B90A-41A7-942B-EF21232AD610}">
      <dgm:prSet/>
      <dgm:spPr/>
      <dgm:t>
        <a:bodyPr/>
        <a:lstStyle/>
        <a:p>
          <a:endParaRPr lang="ru-RU"/>
        </a:p>
      </dgm:t>
    </dgm:pt>
    <dgm:pt modelId="{B93ECE86-A56B-41AB-96B5-41AAC9B27D33}">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2000" dirty="0">
              <a:solidFill>
                <a:schemeClr val="tx1">
                  <a:lumMod val="95000"/>
                  <a:lumOff val="5000"/>
                </a:schemeClr>
              </a:solidFill>
            </a:rPr>
            <a:t>Економічний</a:t>
          </a:r>
          <a:endParaRPr lang="ru-RU" sz="2000" dirty="0">
            <a:solidFill>
              <a:schemeClr val="tx1">
                <a:lumMod val="95000"/>
                <a:lumOff val="5000"/>
              </a:schemeClr>
            </a:solidFill>
          </a:endParaRPr>
        </a:p>
      </dgm:t>
    </dgm:pt>
    <dgm:pt modelId="{54F25D12-B1D6-4235-8D03-053AFE7E567A}" type="parTrans" cxnId="{292C0130-1598-40F3-8D25-53DB51F58E8A}">
      <dgm:prSet/>
      <dgm:spPr/>
      <dgm:t>
        <a:bodyPr/>
        <a:lstStyle/>
        <a:p>
          <a:endParaRPr lang="ru-RU"/>
        </a:p>
      </dgm:t>
    </dgm:pt>
    <dgm:pt modelId="{2AF22640-BE6F-41C6-A4E2-34EE974335F3}" type="sibTrans" cxnId="{292C0130-1598-40F3-8D25-53DB51F58E8A}">
      <dgm:prSet/>
      <dgm:spPr/>
      <dgm:t>
        <a:bodyPr/>
        <a:lstStyle/>
        <a:p>
          <a:endParaRPr lang="ru-RU"/>
        </a:p>
      </dgm:t>
    </dgm:pt>
    <dgm:pt modelId="{F0A6282C-AC4D-4C30-9C37-B1E6F9E9722C}">
      <dgm:prSet custT="1"/>
      <dgm:spPr/>
      <dgm:t>
        <a:bodyPr/>
        <a:lstStyle/>
        <a:p>
          <a:r>
            <a:rPr lang="uk-UA" sz="2000" dirty="0">
              <a:solidFill>
                <a:prstClr val="black"/>
              </a:solidFill>
            </a:rPr>
            <a:t>Стратегічний</a:t>
          </a:r>
          <a:endParaRPr lang="ru-RU" sz="2000" dirty="0">
            <a:solidFill>
              <a:prstClr val="black"/>
            </a:solidFill>
          </a:endParaRPr>
        </a:p>
      </dgm:t>
    </dgm:pt>
    <dgm:pt modelId="{F8CB019A-A040-46B3-A5AC-D52C30AC6DEC}" type="parTrans" cxnId="{06A46B64-058F-4474-BD0B-92270B5845AA}">
      <dgm:prSet/>
      <dgm:spPr/>
      <dgm:t>
        <a:bodyPr/>
        <a:lstStyle/>
        <a:p>
          <a:endParaRPr lang="ru-RU"/>
        </a:p>
      </dgm:t>
    </dgm:pt>
    <dgm:pt modelId="{E3EBD017-992E-4D55-A0DF-0244A5D29A53}" type="sibTrans" cxnId="{06A46B64-058F-4474-BD0B-92270B5845AA}">
      <dgm:prSet/>
      <dgm:spPr/>
      <dgm:t>
        <a:bodyPr/>
        <a:lstStyle/>
        <a:p>
          <a:endParaRPr lang="ru-RU"/>
        </a:p>
      </dgm:t>
    </dgm:pt>
    <dgm:pt modelId="{EBB4A952-2816-4B39-A1FB-217D21006FBA}">
      <dgm:prSet custT="1"/>
      <dgm:spPr/>
      <dgm:t>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uk-UA" sz="1400" b="1" dirty="0">
              <a:solidFill>
                <a:prstClr val="black"/>
              </a:solidFill>
            </a:rPr>
            <a:t>Створення безпечних та комфортних умов для киян та гостей міста на дорогах та магістралях міста, а також на територіях загального користування у темний час доби </a:t>
          </a:r>
          <a:endParaRPr lang="ru-RU" sz="1400" dirty="0"/>
        </a:p>
      </dgm:t>
    </dgm:pt>
    <dgm:pt modelId="{689A977E-A582-4274-9D7C-D3BBB3E8D8B3}" type="parTrans" cxnId="{87FF564D-1DDE-4DBB-B4AB-3010A2762781}">
      <dgm:prSet/>
      <dgm:spPr/>
      <dgm:t>
        <a:bodyPr/>
        <a:lstStyle/>
        <a:p>
          <a:endParaRPr lang="ru-RU"/>
        </a:p>
      </dgm:t>
    </dgm:pt>
    <dgm:pt modelId="{F16CDE24-6FC8-4996-BAF9-47549550A640}" type="sibTrans" cxnId="{87FF564D-1DDE-4DBB-B4AB-3010A2762781}">
      <dgm:prSet/>
      <dgm:spPr/>
      <dgm:t>
        <a:bodyPr/>
        <a:lstStyle/>
        <a:p>
          <a:endParaRPr lang="ru-RU"/>
        </a:p>
      </dgm:t>
    </dgm:pt>
    <dgm:pt modelId="{CEA7B8AD-7584-4582-895F-98922AE210EF}">
      <dgm:prSet custT="1"/>
      <dgm:spPr/>
      <dgm:t>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uk-UA" sz="1400" b="1" dirty="0">
              <a:solidFill>
                <a:prstClr val="black"/>
              </a:solidFill>
            </a:rPr>
            <a:t>Зменшення обсягів споживання електроенергії та збільшення терміну експлуатації світильників</a:t>
          </a:r>
          <a:r>
            <a:rPr lang="uk-UA" sz="1400" b="1">
              <a:solidFill>
                <a:prstClr val="black"/>
              </a:solidFill>
            </a:rPr>
            <a:t>, </a:t>
          </a:r>
          <a:endParaRPr lang="ru-RU" sz="1400" b="1" dirty="0"/>
        </a:p>
      </dgm:t>
    </dgm:pt>
    <dgm:pt modelId="{95FA7B6E-DB62-4724-A802-2C0130F2C52E}" type="parTrans" cxnId="{E28BAD43-4020-478C-9AE6-7DEC92C2660F}">
      <dgm:prSet/>
      <dgm:spPr/>
      <dgm:t>
        <a:bodyPr/>
        <a:lstStyle/>
        <a:p>
          <a:endParaRPr lang="ru-RU"/>
        </a:p>
      </dgm:t>
    </dgm:pt>
    <dgm:pt modelId="{2A5D2016-C63E-456C-A075-BFFA9353D327}" type="sibTrans" cxnId="{E28BAD43-4020-478C-9AE6-7DEC92C2660F}">
      <dgm:prSet/>
      <dgm:spPr/>
      <dgm:t>
        <a:bodyPr/>
        <a:lstStyle/>
        <a:p>
          <a:endParaRPr lang="ru-RU"/>
        </a:p>
      </dgm:t>
    </dgm:pt>
    <dgm:pt modelId="{8C5B1B53-F876-45B2-8254-21423C383561}">
      <dgm:prSet custT="1"/>
      <dgm:spPr/>
      <dgm:t>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400" b="1" dirty="0" err="1">
              <a:solidFill>
                <a:prstClr val="black"/>
              </a:solidFill>
            </a:rPr>
            <a:t>Світлове</a:t>
          </a:r>
          <a:r>
            <a:rPr lang="ru-RU" sz="1400" b="1" dirty="0">
              <a:solidFill>
                <a:prstClr val="black"/>
              </a:solidFill>
            </a:rPr>
            <a:t> </a:t>
          </a:r>
          <a:r>
            <a:rPr lang="ru-RU" sz="1400" b="1" dirty="0" err="1">
              <a:solidFill>
                <a:prstClr val="black"/>
              </a:solidFill>
            </a:rPr>
            <a:t>оформлення</a:t>
          </a:r>
          <a:r>
            <a:rPr lang="ru-RU" sz="1400" b="1" dirty="0">
              <a:solidFill>
                <a:prstClr val="black"/>
              </a:solidFill>
            </a:rPr>
            <a:t> </a:t>
          </a:r>
          <a:r>
            <a:rPr lang="ru-RU" sz="1400" b="1" dirty="0" err="1">
              <a:solidFill>
                <a:prstClr val="black"/>
              </a:solidFill>
            </a:rPr>
            <a:t>міста</a:t>
          </a:r>
          <a:r>
            <a:rPr lang="ru-RU" sz="1400" b="1" dirty="0">
              <a:solidFill>
                <a:prstClr val="black"/>
              </a:solidFill>
            </a:rPr>
            <a:t> і </a:t>
          </a:r>
          <a:r>
            <a:rPr lang="ru-RU" sz="1400" b="1" dirty="0" err="1">
              <a:solidFill>
                <a:prstClr val="black"/>
              </a:solidFill>
            </a:rPr>
            <a:t>привабливість</a:t>
          </a:r>
          <a:r>
            <a:rPr lang="ru-RU" sz="1400" b="1" dirty="0">
              <a:solidFill>
                <a:prstClr val="black"/>
              </a:solidFill>
            </a:rPr>
            <a:t> для </a:t>
          </a:r>
          <a:r>
            <a:rPr lang="ru-RU" sz="1400" b="1" dirty="0" err="1">
              <a:solidFill>
                <a:prstClr val="black"/>
              </a:solidFill>
            </a:rPr>
            <a:t>туристів</a:t>
          </a:r>
          <a:endParaRPr lang="ru-RU" sz="1400" b="1" dirty="0"/>
        </a:p>
      </dgm:t>
    </dgm:pt>
    <dgm:pt modelId="{C813A060-3CE1-4CA1-B04C-7851C5194F38}" type="parTrans" cxnId="{07DF2440-74DC-4F70-83E7-5D353508600F}">
      <dgm:prSet/>
      <dgm:spPr/>
      <dgm:t>
        <a:bodyPr/>
        <a:lstStyle/>
        <a:p>
          <a:endParaRPr lang="ru-RU"/>
        </a:p>
      </dgm:t>
    </dgm:pt>
    <dgm:pt modelId="{12A15CE8-8B3F-42F3-8034-DA97AF960516}" type="sibTrans" cxnId="{07DF2440-74DC-4F70-83E7-5D353508600F}">
      <dgm:prSet/>
      <dgm:spPr/>
      <dgm:t>
        <a:bodyPr/>
        <a:lstStyle/>
        <a:p>
          <a:endParaRPr lang="ru-RU"/>
        </a:p>
      </dgm:t>
    </dgm:pt>
    <dgm:pt modelId="{0ABB5749-7BBE-4BBB-8F82-C39B93BCE9C9}">
      <dgm:prSet custT="1"/>
      <dgm:spPr/>
      <dgm:t>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400" b="1" dirty="0" err="1">
              <a:solidFill>
                <a:prstClr val="black"/>
              </a:solidFill>
            </a:rPr>
            <a:t>Стимулювання</a:t>
          </a:r>
          <a:r>
            <a:rPr lang="ru-RU" sz="1400" b="1" dirty="0">
              <a:solidFill>
                <a:prstClr val="black"/>
              </a:solidFill>
            </a:rPr>
            <a:t> </a:t>
          </a:r>
          <a:r>
            <a:rPr lang="ru-RU" sz="1400" b="1" dirty="0" err="1">
              <a:solidFill>
                <a:prstClr val="black"/>
              </a:solidFill>
            </a:rPr>
            <a:t>бізнес-середовища</a:t>
          </a:r>
          <a:r>
            <a:rPr lang="ru-RU" sz="1400" b="1" dirty="0">
              <a:solidFill>
                <a:prstClr val="black"/>
              </a:solidFill>
            </a:rPr>
            <a:t> за </a:t>
          </a:r>
          <a:r>
            <a:rPr lang="ru-RU" sz="1400" b="1" dirty="0" err="1">
              <a:solidFill>
                <a:prstClr val="black"/>
              </a:solidFill>
            </a:rPr>
            <a:t>рахунок</a:t>
          </a:r>
          <a:r>
            <a:rPr lang="ru-RU" sz="1400" b="1" dirty="0">
              <a:solidFill>
                <a:prstClr val="black"/>
              </a:solidFill>
            </a:rPr>
            <a:t> </a:t>
          </a:r>
          <a:r>
            <a:rPr lang="ru-RU" sz="1400" b="1" dirty="0" err="1">
              <a:solidFill>
                <a:prstClr val="black"/>
              </a:solidFill>
            </a:rPr>
            <a:t>створення</a:t>
          </a:r>
          <a:r>
            <a:rPr lang="ru-RU" sz="1400" b="1" dirty="0">
              <a:solidFill>
                <a:prstClr val="black"/>
              </a:solidFill>
            </a:rPr>
            <a:t> </a:t>
          </a:r>
          <a:r>
            <a:rPr lang="ru-RU" sz="1400" b="1" dirty="0" err="1">
              <a:solidFill>
                <a:prstClr val="black"/>
              </a:solidFill>
            </a:rPr>
            <a:t>світлових</a:t>
          </a:r>
          <a:r>
            <a:rPr lang="ru-RU" sz="1400" b="1" dirty="0">
              <a:solidFill>
                <a:prstClr val="black"/>
              </a:solidFill>
            </a:rPr>
            <a:t> зон </a:t>
          </a:r>
          <a:r>
            <a:rPr lang="ru-RU" sz="1400" b="1" dirty="0" err="1">
              <a:solidFill>
                <a:prstClr val="black"/>
              </a:solidFill>
            </a:rPr>
            <a:t>відпочинку</a:t>
          </a:r>
          <a:endParaRPr lang="ru-RU" sz="1400" b="1" dirty="0"/>
        </a:p>
      </dgm:t>
    </dgm:pt>
    <dgm:pt modelId="{B7E95F8C-3C3E-4444-8057-339DBFDD3E65}" type="parTrans" cxnId="{967DA818-A166-4645-880C-B14F12E7DC0D}">
      <dgm:prSet/>
      <dgm:spPr/>
      <dgm:t>
        <a:bodyPr/>
        <a:lstStyle/>
        <a:p>
          <a:endParaRPr lang="ru-RU"/>
        </a:p>
      </dgm:t>
    </dgm:pt>
    <dgm:pt modelId="{ADB3D1C9-609F-46A9-80D5-EA3305394B5D}" type="sibTrans" cxnId="{967DA818-A166-4645-880C-B14F12E7DC0D}">
      <dgm:prSet/>
      <dgm:spPr/>
      <dgm:t>
        <a:bodyPr/>
        <a:lstStyle/>
        <a:p>
          <a:endParaRPr lang="ru-RU"/>
        </a:p>
      </dgm:t>
    </dgm:pt>
    <dgm:pt modelId="{7772449E-A957-4563-B078-317D32E81A10}">
      <dgm:prSet custT="1"/>
      <dgm:spPr/>
      <dgm:t>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uk-UA" sz="1400" b="1" dirty="0">
              <a:solidFill>
                <a:prstClr val="black"/>
              </a:solidFill>
            </a:rPr>
            <a:t>Економія бюджетних коштів на електроенергію та поточне обслуговування</a:t>
          </a:r>
          <a:endParaRPr lang="ru-RU" sz="1400" b="1" dirty="0"/>
        </a:p>
      </dgm:t>
    </dgm:pt>
    <dgm:pt modelId="{B4B7A333-CF79-4891-8DF8-C47D69E10094}" type="parTrans" cxnId="{8FD692B1-7623-4F11-8038-1B7ECD5DE62E}">
      <dgm:prSet/>
      <dgm:spPr/>
      <dgm:t>
        <a:bodyPr/>
        <a:lstStyle/>
        <a:p>
          <a:endParaRPr lang="ru-RU"/>
        </a:p>
      </dgm:t>
    </dgm:pt>
    <dgm:pt modelId="{401DF749-038C-4DC5-A3F6-B8A59A0FF3A1}" type="sibTrans" cxnId="{8FD692B1-7623-4F11-8038-1B7ECD5DE62E}">
      <dgm:prSet/>
      <dgm:spPr/>
      <dgm:t>
        <a:bodyPr/>
        <a:lstStyle/>
        <a:p>
          <a:endParaRPr lang="ru-RU"/>
        </a:p>
      </dgm:t>
    </dgm:pt>
    <dgm:pt modelId="{F00F37F3-89D0-44AF-9531-C8942AE690B7}">
      <dgm:prSet custT="1"/>
      <dgm:spPr/>
      <dgm:t>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400" b="1" dirty="0" err="1">
              <a:solidFill>
                <a:prstClr val="black"/>
              </a:solidFill>
            </a:rPr>
            <a:t>Залучення</a:t>
          </a:r>
          <a:r>
            <a:rPr lang="ru-RU" sz="1400" b="1" dirty="0">
              <a:solidFill>
                <a:prstClr val="black"/>
              </a:solidFill>
            </a:rPr>
            <a:t> </a:t>
          </a:r>
          <a:r>
            <a:rPr lang="ru-RU" sz="1400" b="1" dirty="0" err="1">
              <a:solidFill>
                <a:prstClr val="black"/>
              </a:solidFill>
            </a:rPr>
            <a:t>інвесторів</a:t>
          </a:r>
          <a:r>
            <a:rPr lang="ru-RU" sz="1400" b="1" dirty="0">
              <a:solidFill>
                <a:prstClr val="black"/>
              </a:solidFill>
            </a:rPr>
            <a:t> та </a:t>
          </a:r>
          <a:r>
            <a:rPr lang="ru-RU" sz="1400" b="1" dirty="0" err="1">
              <a:solidFill>
                <a:prstClr val="black"/>
              </a:solidFill>
            </a:rPr>
            <a:t>розвиток</a:t>
          </a:r>
          <a:r>
            <a:rPr lang="ru-RU" sz="1400" b="1" dirty="0">
              <a:solidFill>
                <a:prstClr val="black"/>
              </a:solidFill>
            </a:rPr>
            <a:t>   </a:t>
          </a:r>
          <a:r>
            <a:rPr lang="ru-RU" sz="1400" b="1" dirty="0" err="1">
              <a:solidFill>
                <a:prstClr val="black"/>
              </a:solidFill>
            </a:rPr>
            <a:t>туристичного</a:t>
          </a:r>
          <a:r>
            <a:rPr lang="ru-RU" sz="1400" b="1" dirty="0">
              <a:solidFill>
                <a:prstClr val="black"/>
              </a:solidFill>
            </a:rPr>
            <a:t> </a:t>
          </a:r>
          <a:r>
            <a:rPr lang="ru-RU" sz="1400" b="1" dirty="0" err="1">
              <a:solidFill>
                <a:prstClr val="black"/>
              </a:solidFill>
            </a:rPr>
            <a:t>бізнесу</a:t>
          </a:r>
          <a:r>
            <a:rPr lang="ru-RU" sz="1400" b="1" dirty="0">
              <a:solidFill>
                <a:prstClr val="black"/>
              </a:solidFill>
            </a:rPr>
            <a:t> </a:t>
          </a:r>
          <a:endParaRPr lang="ru-RU" sz="1400" b="1" dirty="0"/>
        </a:p>
      </dgm:t>
    </dgm:pt>
    <dgm:pt modelId="{BD4BC69D-D791-407B-916D-AEB253A8DE3C}" type="parTrans" cxnId="{5E2F1EBB-4E0A-4CBD-875A-6BACFE21F79C}">
      <dgm:prSet/>
      <dgm:spPr/>
      <dgm:t>
        <a:bodyPr/>
        <a:lstStyle/>
        <a:p>
          <a:endParaRPr lang="ru-RU"/>
        </a:p>
      </dgm:t>
    </dgm:pt>
    <dgm:pt modelId="{8F94970F-70D0-4C98-8C91-3B8B9C538BF0}" type="sibTrans" cxnId="{5E2F1EBB-4E0A-4CBD-875A-6BACFE21F79C}">
      <dgm:prSet/>
      <dgm:spPr/>
      <dgm:t>
        <a:bodyPr/>
        <a:lstStyle/>
        <a:p>
          <a:endParaRPr lang="ru-RU"/>
        </a:p>
      </dgm:t>
    </dgm:pt>
    <dgm:pt modelId="{1C17BDBE-DBDC-4709-8519-6CF2726C04A0}" type="pres">
      <dgm:prSet presAssocID="{2D9F885D-94A5-4FE8-BD7B-5FF3A14F1A23}" presName="Name0" presStyleCnt="0">
        <dgm:presLayoutVars>
          <dgm:dir/>
          <dgm:animLvl val="lvl"/>
          <dgm:resizeHandles/>
        </dgm:presLayoutVars>
      </dgm:prSet>
      <dgm:spPr/>
      <dgm:t>
        <a:bodyPr/>
        <a:lstStyle/>
        <a:p>
          <a:endParaRPr lang="ru-RU"/>
        </a:p>
      </dgm:t>
    </dgm:pt>
    <dgm:pt modelId="{D5BE9D45-675D-4BAB-889E-5848A6886DAA}" type="pres">
      <dgm:prSet presAssocID="{D6A002A0-CB7B-4520-9ACD-0969E1E7B147}" presName="linNode" presStyleCnt="0"/>
      <dgm:spPr/>
    </dgm:pt>
    <dgm:pt modelId="{AE55C7ED-BA56-414E-8155-1945B4FF4C2D}" type="pres">
      <dgm:prSet presAssocID="{D6A002A0-CB7B-4520-9ACD-0969E1E7B147}" presName="parentShp" presStyleLbl="node1" presStyleIdx="0" presStyleCnt="3" custScaleX="68135" custLinFactNeighborX="-874" custLinFactNeighborY="3859">
        <dgm:presLayoutVars>
          <dgm:bulletEnabled val="1"/>
        </dgm:presLayoutVars>
      </dgm:prSet>
      <dgm:spPr/>
      <dgm:t>
        <a:bodyPr/>
        <a:lstStyle/>
        <a:p>
          <a:endParaRPr lang="ru-RU"/>
        </a:p>
      </dgm:t>
    </dgm:pt>
    <dgm:pt modelId="{B53D2782-7ED7-4C79-A46B-C564E614F9AC}" type="pres">
      <dgm:prSet presAssocID="{D6A002A0-CB7B-4520-9ACD-0969E1E7B147}" presName="childShp" presStyleLbl="bgAccFollowNode1" presStyleIdx="0" presStyleCnt="3" custScaleX="131351" custScaleY="114243" custLinFactNeighborX="-1047" custLinFactNeighborY="5754">
        <dgm:presLayoutVars>
          <dgm:bulletEnabled val="1"/>
        </dgm:presLayoutVars>
      </dgm:prSet>
      <dgm:spPr/>
      <dgm:t>
        <a:bodyPr/>
        <a:lstStyle/>
        <a:p>
          <a:endParaRPr lang="ru-RU"/>
        </a:p>
      </dgm:t>
    </dgm:pt>
    <dgm:pt modelId="{AF70900E-3DC0-495F-8983-FAA07751B3C0}" type="pres">
      <dgm:prSet presAssocID="{B69CF72C-EA58-4E14-A45A-5503A6E4CB4A}" presName="spacing" presStyleCnt="0"/>
      <dgm:spPr/>
    </dgm:pt>
    <dgm:pt modelId="{8EBCC683-78A8-4EBA-B15C-812DB284EE6B}" type="pres">
      <dgm:prSet presAssocID="{B93ECE86-A56B-41AB-96B5-41AAC9B27D33}" presName="linNode" presStyleCnt="0"/>
      <dgm:spPr/>
    </dgm:pt>
    <dgm:pt modelId="{E8DD6F1F-1888-4CED-945D-CCC2CAC342A1}" type="pres">
      <dgm:prSet presAssocID="{B93ECE86-A56B-41AB-96B5-41AAC9B27D33}" presName="parentShp" presStyleLbl="node1" presStyleIdx="1" presStyleCnt="3" custScaleX="66323" custLinFactNeighborX="-941" custLinFactNeighborY="-5393">
        <dgm:presLayoutVars>
          <dgm:bulletEnabled val="1"/>
        </dgm:presLayoutVars>
      </dgm:prSet>
      <dgm:spPr/>
      <dgm:t>
        <a:bodyPr/>
        <a:lstStyle/>
        <a:p>
          <a:endParaRPr lang="ru-RU"/>
        </a:p>
      </dgm:t>
    </dgm:pt>
    <dgm:pt modelId="{ABAA4B0F-6391-416D-8B8C-F69630915F14}" type="pres">
      <dgm:prSet presAssocID="{B93ECE86-A56B-41AB-96B5-41AAC9B27D33}" presName="childShp" presStyleLbl="bgAccFollowNode1" presStyleIdx="1" presStyleCnt="3" custScaleX="129792" custScaleY="133279" custLinFactNeighborX="4661" custLinFactNeighborY="-9763">
        <dgm:presLayoutVars>
          <dgm:bulletEnabled val="1"/>
        </dgm:presLayoutVars>
      </dgm:prSet>
      <dgm:spPr/>
      <dgm:t>
        <a:bodyPr/>
        <a:lstStyle/>
        <a:p>
          <a:endParaRPr lang="ru-RU"/>
        </a:p>
      </dgm:t>
    </dgm:pt>
    <dgm:pt modelId="{856221DE-367A-4C7F-957F-D5A96C3E07E6}" type="pres">
      <dgm:prSet presAssocID="{2AF22640-BE6F-41C6-A4E2-34EE974335F3}" presName="spacing" presStyleCnt="0"/>
      <dgm:spPr/>
    </dgm:pt>
    <dgm:pt modelId="{70B8670F-A6CC-455D-9968-2C0034D44E8D}" type="pres">
      <dgm:prSet presAssocID="{F0A6282C-AC4D-4C30-9C37-B1E6F9E9722C}" presName="linNode" presStyleCnt="0"/>
      <dgm:spPr/>
    </dgm:pt>
    <dgm:pt modelId="{F9705E0E-D3A0-4AE3-9153-488F63CFF4EC}" type="pres">
      <dgm:prSet presAssocID="{F0A6282C-AC4D-4C30-9C37-B1E6F9E9722C}" presName="parentShp" presStyleLbl="node1" presStyleIdx="2" presStyleCnt="3" custScaleX="66237" custLinFactNeighborX="-13732" custLinFactNeighborY="-13700">
        <dgm:presLayoutVars>
          <dgm:bulletEnabled val="1"/>
        </dgm:presLayoutVars>
      </dgm:prSet>
      <dgm:spPr/>
      <dgm:t>
        <a:bodyPr/>
        <a:lstStyle/>
        <a:p>
          <a:endParaRPr lang="ru-RU"/>
        </a:p>
      </dgm:t>
    </dgm:pt>
    <dgm:pt modelId="{59AC15BA-4C8F-4671-91AC-D5CF000507B0}" type="pres">
      <dgm:prSet presAssocID="{F0A6282C-AC4D-4C30-9C37-B1E6F9E9722C}" presName="childShp" presStyleLbl="bgAccFollowNode1" presStyleIdx="2" presStyleCnt="3" custScaleX="127465" custScaleY="152626" custLinFactNeighborY="-17016">
        <dgm:presLayoutVars>
          <dgm:bulletEnabled val="1"/>
        </dgm:presLayoutVars>
      </dgm:prSet>
      <dgm:spPr/>
      <dgm:t>
        <a:bodyPr/>
        <a:lstStyle/>
        <a:p>
          <a:endParaRPr lang="ru-RU"/>
        </a:p>
      </dgm:t>
    </dgm:pt>
  </dgm:ptLst>
  <dgm:cxnLst>
    <dgm:cxn modelId="{8C665BA8-828C-4024-896B-3DD74901F788}" type="presOf" srcId="{D6A002A0-CB7B-4520-9ACD-0969E1E7B147}" destId="{AE55C7ED-BA56-414E-8155-1945B4FF4C2D}" srcOrd="0" destOrd="0" presId="urn:microsoft.com/office/officeart/2005/8/layout/vList6"/>
    <dgm:cxn modelId="{20750640-B90A-41A7-942B-EF21232AD610}" srcId="{2D9F885D-94A5-4FE8-BD7B-5FF3A14F1A23}" destId="{D6A002A0-CB7B-4520-9ACD-0969E1E7B147}" srcOrd="0" destOrd="0" parTransId="{D2044B82-ED02-46A5-BE91-7D62DBBABAFA}" sibTransId="{B69CF72C-EA58-4E14-A45A-5503A6E4CB4A}"/>
    <dgm:cxn modelId="{2D4A2006-500C-4BB8-AB08-DDB27E1D98B5}" type="presOf" srcId="{B93ECE86-A56B-41AB-96B5-41AAC9B27D33}" destId="{E8DD6F1F-1888-4CED-945D-CCC2CAC342A1}" srcOrd="0" destOrd="0" presId="urn:microsoft.com/office/officeart/2005/8/layout/vList6"/>
    <dgm:cxn modelId="{07DF2440-74DC-4F70-83E7-5D353508600F}" srcId="{F0A6282C-AC4D-4C30-9C37-B1E6F9E9722C}" destId="{8C5B1B53-F876-45B2-8254-21423C383561}" srcOrd="0" destOrd="0" parTransId="{C813A060-3CE1-4CA1-B04C-7851C5194F38}" sibTransId="{12A15CE8-8B3F-42F3-8034-DA97AF960516}"/>
    <dgm:cxn modelId="{273A7A79-E823-4F77-9DF6-41C4F8F94B21}" type="presOf" srcId="{F00F37F3-89D0-44AF-9531-C8942AE690B7}" destId="{59AC15BA-4C8F-4671-91AC-D5CF000507B0}" srcOrd="0" destOrd="1" presId="urn:microsoft.com/office/officeart/2005/8/layout/vList6"/>
    <dgm:cxn modelId="{E28BAD43-4020-478C-9AE6-7DEC92C2660F}" srcId="{B93ECE86-A56B-41AB-96B5-41AAC9B27D33}" destId="{CEA7B8AD-7584-4582-895F-98922AE210EF}" srcOrd="0" destOrd="0" parTransId="{95FA7B6E-DB62-4724-A802-2C0130F2C52E}" sibTransId="{2A5D2016-C63E-456C-A075-BFFA9353D327}"/>
    <dgm:cxn modelId="{87FF564D-1DDE-4DBB-B4AB-3010A2762781}" srcId="{D6A002A0-CB7B-4520-9ACD-0969E1E7B147}" destId="{EBB4A952-2816-4B39-A1FB-217D21006FBA}" srcOrd="0" destOrd="0" parTransId="{689A977E-A582-4274-9D7C-D3BBB3E8D8B3}" sibTransId="{F16CDE24-6FC8-4996-BAF9-47549550A640}"/>
    <dgm:cxn modelId="{967DA818-A166-4645-880C-B14F12E7DC0D}" srcId="{F0A6282C-AC4D-4C30-9C37-B1E6F9E9722C}" destId="{0ABB5749-7BBE-4BBB-8F82-C39B93BCE9C9}" srcOrd="2" destOrd="0" parTransId="{B7E95F8C-3C3E-4444-8057-339DBFDD3E65}" sibTransId="{ADB3D1C9-609F-46A9-80D5-EA3305394B5D}"/>
    <dgm:cxn modelId="{B4844B07-F5C2-4BE6-85AC-22EFC62853BC}" type="presOf" srcId="{2D9F885D-94A5-4FE8-BD7B-5FF3A14F1A23}" destId="{1C17BDBE-DBDC-4709-8519-6CF2726C04A0}" srcOrd="0" destOrd="0" presId="urn:microsoft.com/office/officeart/2005/8/layout/vList6"/>
    <dgm:cxn modelId="{06A46B64-058F-4474-BD0B-92270B5845AA}" srcId="{2D9F885D-94A5-4FE8-BD7B-5FF3A14F1A23}" destId="{F0A6282C-AC4D-4C30-9C37-B1E6F9E9722C}" srcOrd="2" destOrd="0" parTransId="{F8CB019A-A040-46B3-A5AC-D52C30AC6DEC}" sibTransId="{E3EBD017-992E-4D55-A0DF-0244A5D29A53}"/>
    <dgm:cxn modelId="{292C0130-1598-40F3-8D25-53DB51F58E8A}" srcId="{2D9F885D-94A5-4FE8-BD7B-5FF3A14F1A23}" destId="{B93ECE86-A56B-41AB-96B5-41AAC9B27D33}" srcOrd="1" destOrd="0" parTransId="{54F25D12-B1D6-4235-8D03-053AFE7E567A}" sibTransId="{2AF22640-BE6F-41C6-A4E2-34EE974335F3}"/>
    <dgm:cxn modelId="{8FD692B1-7623-4F11-8038-1B7ECD5DE62E}" srcId="{B93ECE86-A56B-41AB-96B5-41AAC9B27D33}" destId="{7772449E-A957-4563-B078-317D32E81A10}" srcOrd="1" destOrd="0" parTransId="{B4B7A333-CF79-4891-8DF8-C47D69E10094}" sibTransId="{401DF749-038C-4DC5-A3F6-B8A59A0FF3A1}"/>
    <dgm:cxn modelId="{1A7C921F-2A72-4C2E-B425-CE818B010560}" type="presOf" srcId="{8C5B1B53-F876-45B2-8254-21423C383561}" destId="{59AC15BA-4C8F-4671-91AC-D5CF000507B0}" srcOrd="0" destOrd="0" presId="urn:microsoft.com/office/officeart/2005/8/layout/vList6"/>
    <dgm:cxn modelId="{1ABE271D-C5A1-4027-8743-0AD50083082B}" type="presOf" srcId="{EBB4A952-2816-4B39-A1FB-217D21006FBA}" destId="{B53D2782-7ED7-4C79-A46B-C564E614F9AC}" srcOrd="0" destOrd="0" presId="urn:microsoft.com/office/officeart/2005/8/layout/vList6"/>
    <dgm:cxn modelId="{2C67983D-4809-4C0C-9FFD-E3D578BF4F71}" type="presOf" srcId="{F0A6282C-AC4D-4C30-9C37-B1E6F9E9722C}" destId="{F9705E0E-D3A0-4AE3-9153-488F63CFF4EC}" srcOrd="0" destOrd="0" presId="urn:microsoft.com/office/officeart/2005/8/layout/vList6"/>
    <dgm:cxn modelId="{5E2F1EBB-4E0A-4CBD-875A-6BACFE21F79C}" srcId="{F0A6282C-AC4D-4C30-9C37-B1E6F9E9722C}" destId="{F00F37F3-89D0-44AF-9531-C8942AE690B7}" srcOrd="1" destOrd="0" parTransId="{BD4BC69D-D791-407B-916D-AEB253A8DE3C}" sibTransId="{8F94970F-70D0-4C98-8C91-3B8B9C538BF0}"/>
    <dgm:cxn modelId="{07F34BD8-A6AA-4C6C-B069-5C52C0E9BE18}" type="presOf" srcId="{CEA7B8AD-7584-4582-895F-98922AE210EF}" destId="{ABAA4B0F-6391-416D-8B8C-F69630915F14}" srcOrd="0" destOrd="0" presId="urn:microsoft.com/office/officeart/2005/8/layout/vList6"/>
    <dgm:cxn modelId="{72D9F9EA-448F-410A-966F-66BC3C377211}" type="presOf" srcId="{7772449E-A957-4563-B078-317D32E81A10}" destId="{ABAA4B0F-6391-416D-8B8C-F69630915F14}" srcOrd="0" destOrd="1" presId="urn:microsoft.com/office/officeart/2005/8/layout/vList6"/>
    <dgm:cxn modelId="{746D37D6-0B53-41A8-9363-A86B449EBC66}" type="presOf" srcId="{0ABB5749-7BBE-4BBB-8F82-C39B93BCE9C9}" destId="{59AC15BA-4C8F-4671-91AC-D5CF000507B0}" srcOrd="0" destOrd="2" presId="urn:microsoft.com/office/officeart/2005/8/layout/vList6"/>
    <dgm:cxn modelId="{BFA7D9DB-82E3-425E-B666-0DDDD4CB62D5}" type="presParOf" srcId="{1C17BDBE-DBDC-4709-8519-6CF2726C04A0}" destId="{D5BE9D45-675D-4BAB-889E-5848A6886DAA}" srcOrd="0" destOrd="0" presId="urn:microsoft.com/office/officeart/2005/8/layout/vList6"/>
    <dgm:cxn modelId="{4697BA43-F203-4F19-BDDC-708726ABA29B}" type="presParOf" srcId="{D5BE9D45-675D-4BAB-889E-5848A6886DAA}" destId="{AE55C7ED-BA56-414E-8155-1945B4FF4C2D}" srcOrd="0" destOrd="0" presId="urn:microsoft.com/office/officeart/2005/8/layout/vList6"/>
    <dgm:cxn modelId="{6F86CAE4-2530-4154-8CBF-4DEB8C686B82}" type="presParOf" srcId="{D5BE9D45-675D-4BAB-889E-5848A6886DAA}" destId="{B53D2782-7ED7-4C79-A46B-C564E614F9AC}" srcOrd="1" destOrd="0" presId="urn:microsoft.com/office/officeart/2005/8/layout/vList6"/>
    <dgm:cxn modelId="{02E01D9B-08AB-4625-94F7-B78CB8598571}" type="presParOf" srcId="{1C17BDBE-DBDC-4709-8519-6CF2726C04A0}" destId="{AF70900E-3DC0-495F-8983-FAA07751B3C0}" srcOrd="1" destOrd="0" presId="urn:microsoft.com/office/officeart/2005/8/layout/vList6"/>
    <dgm:cxn modelId="{24352B71-59AF-4DE2-A143-949752D252E6}" type="presParOf" srcId="{1C17BDBE-DBDC-4709-8519-6CF2726C04A0}" destId="{8EBCC683-78A8-4EBA-B15C-812DB284EE6B}" srcOrd="2" destOrd="0" presId="urn:microsoft.com/office/officeart/2005/8/layout/vList6"/>
    <dgm:cxn modelId="{6D3AD7BF-511D-40D2-8B5B-112505A699C9}" type="presParOf" srcId="{8EBCC683-78A8-4EBA-B15C-812DB284EE6B}" destId="{E8DD6F1F-1888-4CED-945D-CCC2CAC342A1}" srcOrd="0" destOrd="0" presId="urn:microsoft.com/office/officeart/2005/8/layout/vList6"/>
    <dgm:cxn modelId="{4865B910-A83B-4537-A558-315153551133}" type="presParOf" srcId="{8EBCC683-78A8-4EBA-B15C-812DB284EE6B}" destId="{ABAA4B0F-6391-416D-8B8C-F69630915F14}" srcOrd="1" destOrd="0" presId="urn:microsoft.com/office/officeart/2005/8/layout/vList6"/>
    <dgm:cxn modelId="{05BD5F04-B139-416D-BD01-5050EE2F3AA0}" type="presParOf" srcId="{1C17BDBE-DBDC-4709-8519-6CF2726C04A0}" destId="{856221DE-367A-4C7F-957F-D5A96C3E07E6}" srcOrd="3" destOrd="0" presId="urn:microsoft.com/office/officeart/2005/8/layout/vList6"/>
    <dgm:cxn modelId="{FF25AE0C-D146-484F-B40B-BD0B98D7BD0A}" type="presParOf" srcId="{1C17BDBE-DBDC-4709-8519-6CF2726C04A0}" destId="{70B8670F-A6CC-455D-9968-2C0034D44E8D}" srcOrd="4" destOrd="0" presId="urn:microsoft.com/office/officeart/2005/8/layout/vList6"/>
    <dgm:cxn modelId="{5418DC6F-BAB6-442B-891A-6A0CDDB725C4}" type="presParOf" srcId="{70B8670F-A6CC-455D-9968-2C0034D44E8D}" destId="{F9705E0E-D3A0-4AE3-9153-488F63CFF4EC}" srcOrd="0" destOrd="0" presId="urn:microsoft.com/office/officeart/2005/8/layout/vList6"/>
    <dgm:cxn modelId="{E47A3FAA-69BD-487B-8C3C-1CCEA453AE98}" type="presParOf" srcId="{70B8670F-A6CC-455D-9968-2C0034D44E8D}" destId="{59AC15BA-4C8F-4671-91AC-D5CF000507B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6FB409-137F-426D-9C04-3EC7F08FF913}"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ru-RU"/>
        </a:p>
      </dgm:t>
    </dgm:pt>
    <dgm:pt modelId="{C30EAB08-037E-4330-B70F-B9572870BEA1}">
      <dgm:prSet phldrT="[Текст]" custT="1"/>
      <dgm:spPr/>
      <dgm:t>
        <a:bodyPr/>
        <a:lstStyle/>
        <a:p>
          <a:r>
            <a:rPr lang="ru-RU" sz="1200" b="1" i="0" dirty="0" err="1">
              <a:solidFill>
                <a:schemeClr val="bg1"/>
              </a:solidFill>
            </a:rPr>
            <a:t>Модернізація</a:t>
          </a:r>
          <a:r>
            <a:rPr lang="ru-RU" sz="1200" b="1" i="0" dirty="0">
              <a:solidFill>
                <a:schemeClr val="bg1"/>
              </a:solidFill>
            </a:rPr>
            <a:t> </a:t>
          </a:r>
          <a:r>
            <a:rPr lang="ru-RU" sz="1200" b="1" i="0" dirty="0" err="1">
              <a:solidFill>
                <a:schemeClr val="bg1"/>
              </a:solidFill>
            </a:rPr>
            <a:t>всіх</a:t>
          </a:r>
          <a:r>
            <a:rPr lang="ru-RU" sz="1200" b="1" i="0" dirty="0">
              <a:solidFill>
                <a:schemeClr val="bg1"/>
              </a:solidFill>
            </a:rPr>
            <a:t> </a:t>
          </a:r>
          <a:r>
            <a:rPr lang="ru-RU" sz="1200" b="1" i="0" dirty="0" err="1">
              <a:solidFill>
                <a:schemeClr val="bg1"/>
              </a:solidFill>
            </a:rPr>
            <a:t>старих</a:t>
          </a:r>
          <a:r>
            <a:rPr lang="ru-RU" sz="1200" b="1" i="0" dirty="0">
              <a:solidFill>
                <a:schemeClr val="bg1"/>
              </a:solidFill>
            </a:rPr>
            <a:t> </a:t>
          </a:r>
          <a:r>
            <a:rPr lang="ru-RU" sz="1200" b="1" i="0" dirty="0" err="1">
              <a:solidFill>
                <a:schemeClr val="bg1"/>
              </a:solidFill>
            </a:rPr>
            <a:t>шаф</a:t>
          </a:r>
          <a:r>
            <a:rPr lang="ru-RU" sz="1200" b="1" i="0" dirty="0">
              <a:solidFill>
                <a:schemeClr val="bg1"/>
              </a:solidFill>
            </a:rPr>
            <a:t> </a:t>
          </a:r>
          <a:r>
            <a:rPr lang="ru-RU" sz="1200" b="1" i="0" dirty="0" err="1">
              <a:solidFill>
                <a:schemeClr val="bg1"/>
              </a:solidFill>
            </a:rPr>
            <a:t>управління</a:t>
          </a:r>
          <a:r>
            <a:rPr lang="ru-RU" sz="1200" b="1" i="0" dirty="0">
              <a:solidFill>
                <a:schemeClr val="bg1"/>
              </a:solidFill>
            </a:rPr>
            <a:t> </a:t>
          </a:r>
          <a:r>
            <a:rPr lang="ru-RU" sz="1200" b="1" i="0" dirty="0" err="1">
              <a:solidFill>
                <a:schemeClr val="bg1"/>
              </a:solidFill>
            </a:rPr>
            <a:t>зовнішнього</a:t>
          </a:r>
          <a:r>
            <a:rPr lang="ru-RU" sz="1200" b="1" i="0" dirty="0">
              <a:solidFill>
                <a:schemeClr val="bg1"/>
              </a:solidFill>
            </a:rPr>
            <a:t> </a:t>
          </a:r>
          <a:r>
            <a:rPr lang="ru-RU" sz="1200" b="1" i="0" dirty="0" err="1">
              <a:solidFill>
                <a:schemeClr val="bg1"/>
              </a:solidFill>
            </a:rPr>
            <a:t>освітлення</a:t>
          </a:r>
          <a:r>
            <a:rPr lang="ru-RU" sz="1200" b="1" i="0" dirty="0">
              <a:solidFill>
                <a:schemeClr val="bg1"/>
              </a:solidFill>
            </a:rPr>
            <a:t> на </a:t>
          </a:r>
          <a:r>
            <a:rPr lang="ru-RU" sz="1200" b="1" i="0" dirty="0" err="1">
              <a:solidFill>
                <a:schemeClr val="bg1"/>
              </a:solidFill>
            </a:rPr>
            <a:t>нові</a:t>
          </a:r>
          <a:r>
            <a:rPr lang="ru-RU" sz="1200" b="1" i="0" dirty="0">
              <a:solidFill>
                <a:schemeClr val="bg1"/>
              </a:solidFill>
            </a:rPr>
            <a:t> </a:t>
          </a:r>
          <a:r>
            <a:rPr lang="ru-RU" sz="1200" b="1" i="0" dirty="0" err="1">
              <a:solidFill>
                <a:schemeClr val="bg1"/>
              </a:solidFill>
            </a:rPr>
            <a:t>шафи</a:t>
          </a:r>
          <a:r>
            <a:rPr lang="ru-RU" sz="1200" b="1" i="0" dirty="0">
              <a:solidFill>
                <a:schemeClr val="bg1"/>
              </a:solidFill>
            </a:rPr>
            <a:t> з </a:t>
          </a:r>
          <a:r>
            <a:rPr lang="ru-RU" sz="1200" b="1" i="0" dirty="0" err="1">
              <a:solidFill>
                <a:schemeClr val="bg1"/>
              </a:solidFill>
            </a:rPr>
            <a:t>інтегрованими</a:t>
          </a:r>
          <a:r>
            <a:rPr lang="ru-RU" sz="1200" b="1" i="0" dirty="0">
              <a:solidFill>
                <a:schemeClr val="bg1"/>
              </a:solidFill>
            </a:rPr>
            <a:t> </a:t>
          </a:r>
          <a:r>
            <a:rPr lang="ru-RU" sz="1200" b="1" i="0" dirty="0" err="1">
              <a:solidFill>
                <a:schemeClr val="bg1"/>
              </a:solidFill>
            </a:rPr>
            <a:t>елементами</a:t>
          </a:r>
          <a:r>
            <a:rPr lang="ru-RU" sz="1200" b="1" i="0" dirty="0">
              <a:solidFill>
                <a:schemeClr val="bg1"/>
              </a:solidFill>
            </a:rPr>
            <a:t> </a:t>
          </a:r>
          <a:r>
            <a:rPr lang="ru-RU" sz="1200" b="1" i="0" dirty="0" err="1">
              <a:solidFill>
                <a:schemeClr val="bg1"/>
              </a:solidFill>
            </a:rPr>
            <a:t>управління</a:t>
          </a:r>
          <a:r>
            <a:rPr lang="ru-RU" sz="1200" b="1" i="0" dirty="0">
              <a:solidFill>
                <a:schemeClr val="bg1"/>
              </a:solidFill>
            </a:rPr>
            <a:t> та </a:t>
          </a:r>
          <a:r>
            <a:rPr lang="ru-RU" sz="1200" b="1" i="0" dirty="0" err="1">
              <a:solidFill>
                <a:schemeClr val="bg1"/>
              </a:solidFill>
            </a:rPr>
            <a:t>обміну</a:t>
          </a:r>
          <a:r>
            <a:rPr lang="ru-RU" sz="1200" b="1" i="0" dirty="0">
              <a:solidFill>
                <a:schemeClr val="bg1"/>
              </a:solidFill>
            </a:rPr>
            <a:t> </a:t>
          </a:r>
          <a:r>
            <a:rPr lang="ru-RU" sz="1200" b="1" i="0" dirty="0" err="1">
              <a:solidFill>
                <a:schemeClr val="bg1"/>
              </a:solidFill>
            </a:rPr>
            <a:t>інформації</a:t>
          </a:r>
          <a:r>
            <a:rPr lang="ru-RU" sz="1200" b="1" i="0" dirty="0">
              <a:solidFill>
                <a:schemeClr val="bg1"/>
              </a:solidFill>
            </a:rPr>
            <a:t> з системою </a:t>
          </a:r>
          <a:r>
            <a:rPr lang="ru-RU" sz="1200" b="1" i="0" dirty="0" err="1">
              <a:solidFill>
                <a:schemeClr val="bg1"/>
              </a:solidFill>
            </a:rPr>
            <a:t>диспетчеризації</a:t>
          </a:r>
          <a:r>
            <a:rPr lang="ru-RU" sz="1200" b="1" i="0" dirty="0">
              <a:solidFill>
                <a:schemeClr val="bg1"/>
              </a:solidFill>
            </a:rPr>
            <a:t>.</a:t>
          </a:r>
        </a:p>
      </dgm:t>
    </dgm:pt>
    <dgm:pt modelId="{8BA79171-142D-4998-9EBB-DAB067FE9419}" type="parTrans" cxnId="{A659F4CB-F4A9-4956-BFF7-A3B5DD1E7F26}">
      <dgm:prSet/>
      <dgm:spPr/>
      <dgm:t>
        <a:bodyPr/>
        <a:lstStyle/>
        <a:p>
          <a:endParaRPr lang="ru-RU"/>
        </a:p>
      </dgm:t>
    </dgm:pt>
    <dgm:pt modelId="{65071D8E-9A78-4A1A-AAC8-82D00DB7C5F4}" type="sibTrans" cxnId="{A659F4CB-F4A9-4956-BFF7-A3B5DD1E7F26}">
      <dgm:prSet/>
      <dgm:spPr/>
      <dgm:t>
        <a:bodyPr/>
        <a:lstStyle/>
        <a:p>
          <a:endParaRPr lang="ru-RU"/>
        </a:p>
      </dgm:t>
    </dgm:pt>
    <dgm:pt modelId="{2286E044-3F8A-4236-9E9D-968E6A9C410F}">
      <dgm:prSet custT="1"/>
      <dgm:spPr/>
      <dgm:t>
        <a:bodyPr/>
        <a:lstStyle/>
        <a:p>
          <a:r>
            <a:rPr lang="ru-RU" sz="1200" b="1" i="0" dirty="0" err="1">
              <a:solidFill>
                <a:schemeClr val="bg1"/>
              </a:solidFill>
            </a:rPr>
            <a:t>Управління</a:t>
          </a:r>
          <a:r>
            <a:rPr lang="ru-RU" sz="1200" b="1" i="0" dirty="0">
              <a:solidFill>
                <a:schemeClr val="bg1"/>
              </a:solidFill>
            </a:rPr>
            <a:t> об</a:t>
          </a:r>
          <a:r>
            <a:rPr lang="en-US" sz="1200" b="1" i="0" dirty="0">
              <a:solidFill>
                <a:schemeClr val="bg1"/>
              </a:solidFill>
            </a:rPr>
            <a:t>’</a:t>
          </a:r>
          <a:r>
            <a:rPr lang="ru-RU" sz="1200" b="1" i="0" dirty="0" err="1">
              <a:solidFill>
                <a:schemeClr val="bg1"/>
              </a:solidFill>
            </a:rPr>
            <a:t>єктом</a:t>
          </a:r>
          <a:r>
            <a:rPr lang="en-US" sz="1200" b="1" i="0" dirty="0">
              <a:solidFill>
                <a:schemeClr val="bg1"/>
              </a:solidFill>
            </a:rPr>
            <a:t> </a:t>
          </a:r>
          <a:r>
            <a:rPr lang="uk-UA" sz="1200" b="1" i="0" dirty="0">
              <a:solidFill>
                <a:schemeClr val="bg1"/>
              </a:solidFill>
            </a:rPr>
            <a:t>освітлення за рахунок </a:t>
          </a:r>
          <a:r>
            <a:rPr lang="uk-UA" sz="1200" b="1" i="0" dirty="0" err="1">
              <a:solidFill>
                <a:schemeClr val="bg1"/>
              </a:solidFill>
            </a:rPr>
            <a:t>деміювання</a:t>
          </a:r>
          <a:r>
            <a:rPr lang="uk-UA" sz="1200" b="1" i="0" dirty="0">
              <a:solidFill>
                <a:schemeClr val="bg1"/>
              </a:solidFill>
            </a:rPr>
            <a:t> по річному графіку, </a:t>
          </a:r>
          <a:r>
            <a:rPr lang="uk-UA" sz="1200" b="1" i="0" dirty="0" err="1">
              <a:solidFill>
                <a:schemeClr val="bg1"/>
              </a:solidFill>
            </a:rPr>
            <a:t>пофазне</a:t>
          </a:r>
          <a:r>
            <a:rPr lang="uk-UA" sz="1200" b="1" i="0" dirty="0">
              <a:solidFill>
                <a:schemeClr val="bg1"/>
              </a:solidFill>
            </a:rPr>
            <a:t>, з можливістю дистанційного включення та виключення, управління потужністю кожного окремого світильника.</a:t>
          </a:r>
        </a:p>
      </dgm:t>
    </dgm:pt>
    <dgm:pt modelId="{9600CDBD-661F-4207-BD59-C7F2743452BB}" type="parTrans" cxnId="{44EB1078-A3D2-44FC-BC17-35AFA872F852}">
      <dgm:prSet/>
      <dgm:spPr/>
      <dgm:t>
        <a:bodyPr/>
        <a:lstStyle/>
        <a:p>
          <a:endParaRPr lang="ru-RU"/>
        </a:p>
      </dgm:t>
    </dgm:pt>
    <dgm:pt modelId="{4D07F5FB-5B67-4A84-B288-E14FCDCACC37}" type="sibTrans" cxnId="{44EB1078-A3D2-44FC-BC17-35AFA872F852}">
      <dgm:prSet/>
      <dgm:spPr/>
      <dgm:t>
        <a:bodyPr/>
        <a:lstStyle/>
        <a:p>
          <a:endParaRPr lang="ru-RU"/>
        </a:p>
      </dgm:t>
    </dgm:pt>
    <dgm:pt modelId="{7B960542-E802-4E3A-B08E-51A6C5AF0723}">
      <dgm:prSet custT="1"/>
      <dgm:spPr/>
      <dgm:t>
        <a:bodyPr/>
        <a:lstStyle/>
        <a:p>
          <a:r>
            <a:rPr lang="uk-UA" sz="1200" b="1" i="0" dirty="0">
              <a:solidFill>
                <a:schemeClr val="bg1"/>
              </a:solidFill>
            </a:rPr>
            <a:t>Можливість управління, як одним об'єктом (</a:t>
          </a:r>
          <a:r>
            <a:rPr lang="uk-UA" sz="1200" b="1" i="0" dirty="0" err="1">
              <a:solidFill>
                <a:schemeClr val="bg1"/>
              </a:solidFill>
            </a:rPr>
            <a:t>світлоточкою</a:t>
          </a:r>
          <a:r>
            <a:rPr lang="uk-UA" sz="1200" b="1" i="0" dirty="0">
              <a:solidFill>
                <a:schemeClr val="bg1"/>
              </a:solidFill>
            </a:rPr>
            <a:t>), так і групою об'єктів зовнішнього освітлення. </a:t>
          </a:r>
        </a:p>
      </dgm:t>
    </dgm:pt>
    <dgm:pt modelId="{95372022-2345-41EC-824A-2184AB03457F}" type="parTrans" cxnId="{61E6AC25-ED4B-45DD-8FE4-FC4957575B77}">
      <dgm:prSet/>
      <dgm:spPr/>
      <dgm:t>
        <a:bodyPr/>
        <a:lstStyle/>
        <a:p>
          <a:endParaRPr lang="ru-RU"/>
        </a:p>
      </dgm:t>
    </dgm:pt>
    <dgm:pt modelId="{46A5B50A-5CB0-42DC-A910-8E83A6FD09A7}" type="sibTrans" cxnId="{61E6AC25-ED4B-45DD-8FE4-FC4957575B77}">
      <dgm:prSet/>
      <dgm:spPr/>
      <dgm:t>
        <a:bodyPr/>
        <a:lstStyle/>
        <a:p>
          <a:endParaRPr lang="ru-RU"/>
        </a:p>
      </dgm:t>
    </dgm:pt>
    <dgm:pt modelId="{FB85AF8A-4829-4F88-83DD-09E893DAF354}">
      <dgm:prSet custT="1"/>
      <dgm:spPr/>
      <dgm:t>
        <a:bodyPr/>
        <a:lstStyle/>
        <a:p>
          <a:r>
            <a:rPr lang="ru-RU" sz="1200" b="1" i="0" dirty="0" err="1">
              <a:solidFill>
                <a:schemeClr val="bg1"/>
              </a:solidFill>
            </a:rPr>
            <a:t>Можливість</a:t>
          </a:r>
          <a:r>
            <a:rPr lang="ru-RU" sz="1200" b="1" i="0" dirty="0">
              <a:solidFill>
                <a:schemeClr val="bg1"/>
              </a:solidFill>
            </a:rPr>
            <a:t> </a:t>
          </a:r>
          <a:r>
            <a:rPr lang="ru-RU" sz="1200" b="1" i="0" dirty="0" err="1">
              <a:solidFill>
                <a:schemeClr val="bg1"/>
              </a:solidFill>
            </a:rPr>
            <a:t>робити</a:t>
          </a:r>
          <a:r>
            <a:rPr lang="ru-RU" sz="1200" b="1" i="0" dirty="0">
              <a:solidFill>
                <a:schemeClr val="bg1"/>
              </a:solidFill>
            </a:rPr>
            <a:t> </a:t>
          </a:r>
          <a:r>
            <a:rPr lang="ru-RU" sz="1200" b="1" i="0" dirty="0" err="1">
              <a:solidFill>
                <a:schemeClr val="bg1"/>
              </a:solidFill>
            </a:rPr>
            <a:t>аналітичні</a:t>
          </a:r>
          <a:r>
            <a:rPr lang="ru-RU" sz="1200" b="1" i="0" dirty="0">
              <a:solidFill>
                <a:schemeClr val="bg1"/>
              </a:solidFill>
            </a:rPr>
            <a:t> </a:t>
          </a:r>
          <a:r>
            <a:rPr lang="ru-RU" sz="1200" b="1" i="0" dirty="0" err="1">
              <a:solidFill>
                <a:schemeClr val="bg1"/>
              </a:solidFill>
            </a:rPr>
            <a:t>розрахунки</a:t>
          </a:r>
          <a:r>
            <a:rPr lang="ru-RU" sz="1200" b="1" i="0" dirty="0">
              <a:solidFill>
                <a:schemeClr val="bg1"/>
              </a:solidFill>
            </a:rPr>
            <a:t>, </a:t>
          </a:r>
          <a:r>
            <a:rPr lang="ru-RU" sz="1200" b="1" i="0" dirty="0" err="1">
              <a:solidFill>
                <a:schemeClr val="bg1"/>
              </a:solidFill>
            </a:rPr>
            <a:t>отримувати</a:t>
          </a:r>
          <a:r>
            <a:rPr lang="ru-RU" sz="1200" b="1" i="0" dirty="0">
              <a:solidFill>
                <a:schemeClr val="bg1"/>
              </a:solidFill>
            </a:rPr>
            <a:t> </a:t>
          </a:r>
          <a:r>
            <a:rPr lang="ru-RU" sz="1200" b="1" i="0" dirty="0" err="1">
              <a:solidFill>
                <a:schemeClr val="bg1"/>
              </a:solidFill>
            </a:rPr>
            <a:t>інформацію</a:t>
          </a:r>
          <a:r>
            <a:rPr lang="ru-RU" sz="1200" b="1" i="0" dirty="0">
              <a:solidFill>
                <a:schemeClr val="bg1"/>
              </a:solidFill>
            </a:rPr>
            <a:t> про </a:t>
          </a:r>
          <a:r>
            <a:rPr lang="ru-RU" sz="1200" b="1" i="0" dirty="0" err="1">
              <a:solidFill>
                <a:schemeClr val="bg1"/>
              </a:solidFill>
            </a:rPr>
            <a:t>споживання</a:t>
          </a:r>
          <a:r>
            <a:rPr lang="ru-RU" sz="1200" b="1" i="0" dirty="0">
              <a:solidFill>
                <a:schemeClr val="bg1"/>
              </a:solidFill>
            </a:rPr>
            <a:t>  </a:t>
          </a:r>
          <a:r>
            <a:rPr lang="ru-RU" sz="1200" b="1" i="0" dirty="0" err="1">
              <a:solidFill>
                <a:schemeClr val="bg1"/>
              </a:solidFill>
            </a:rPr>
            <a:t>електричної</a:t>
          </a:r>
          <a:r>
            <a:rPr lang="ru-RU" sz="1200" b="1" i="0" dirty="0">
              <a:solidFill>
                <a:schemeClr val="bg1"/>
              </a:solidFill>
            </a:rPr>
            <a:t> </a:t>
          </a:r>
          <a:r>
            <a:rPr lang="ru-RU" sz="1200" b="1" i="0" dirty="0" err="1">
              <a:solidFill>
                <a:schemeClr val="bg1"/>
              </a:solidFill>
            </a:rPr>
            <a:t>енергії</a:t>
          </a:r>
          <a:r>
            <a:rPr lang="ru-RU" sz="1200" b="1" i="0" dirty="0">
              <a:solidFill>
                <a:schemeClr val="bg1"/>
              </a:solidFill>
            </a:rPr>
            <a:t>, як одним </a:t>
          </a:r>
          <a:r>
            <a:rPr lang="ru-RU" sz="1200" b="1" i="0" dirty="0" err="1">
              <a:solidFill>
                <a:schemeClr val="bg1"/>
              </a:solidFill>
            </a:rPr>
            <a:t>світильником</a:t>
          </a:r>
          <a:r>
            <a:rPr lang="ru-RU" sz="1200" b="1" i="0" dirty="0">
              <a:solidFill>
                <a:schemeClr val="bg1"/>
              </a:solidFill>
            </a:rPr>
            <a:t> так і </a:t>
          </a:r>
          <a:r>
            <a:rPr lang="ru-RU" sz="1200" b="1" i="0" dirty="0" err="1">
              <a:solidFill>
                <a:schemeClr val="bg1"/>
              </a:solidFill>
            </a:rPr>
            <a:t>групою</a:t>
          </a:r>
          <a:r>
            <a:rPr lang="ru-RU" sz="1200" b="1" i="0" dirty="0">
              <a:solidFill>
                <a:schemeClr val="bg1"/>
              </a:solidFill>
            </a:rPr>
            <a:t>, </a:t>
          </a:r>
          <a:r>
            <a:rPr lang="ru-RU" sz="1200" b="1" i="0" dirty="0" err="1">
              <a:solidFill>
                <a:schemeClr val="bg1"/>
              </a:solidFill>
            </a:rPr>
            <a:t>управляти</a:t>
          </a:r>
          <a:r>
            <a:rPr lang="ru-RU" sz="1200" b="1" i="0" dirty="0">
              <a:solidFill>
                <a:schemeClr val="bg1"/>
              </a:solidFill>
            </a:rPr>
            <a:t> </a:t>
          </a:r>
          <a:r>
            <a:rPr lang="ru-RU" sz="1200" b="1" i="0" dirty="0" err="1">
              <a:solidFill>
                <a:schemeClr val="bg1"/>
              </a:solidFill>
            </a:rPr>
            <a:t>світильниками</a:t>
          </a:r>
          <a:r>
            <a:rPr lang="ru-RU" sz="1200" b="1" i="0" dirty="0">
              <a:solidFill>
                <a:schemeClr val="bg1"/>
              </a:solidFill>
            </a:rPr>
            <a:t> в </a:t>
          </a:r>
          <a:r>
            <a:rPr lang="ru-RU" sz="1200" b="1" i="0" dirty="0" err="1">
              <a:solidFill>
                <a:schemeClr val="bg1"/>
              </a:solidFill>
            </a:rPr>
            <a:t>режимі</a:t>
          </a:r>
          <a:r>
            <a:rPr lang="ru-RU" sz="1200" b="1" i="0" dirty="0">
              <a:solidFill>
                <a:schemeClr val="bg1"/>
              </a:solidFill>
            </a:rPr>
            <a:t> реального часу.</a:t>
          </a:r>
          <a:endParaRPr lang="en-US" sz="1200" b="1" i="0" dirty="0">
            <a:solidFill>
              <a:schemeClr val="bg1"/>
            </a:solidFill>
          </a:endParaRPr>
        </a:p>
      </dgm:t>
    </dgm:pt>
    <dgm:pt modelId="{652B324F-F270-46E1-B985-44901C2AF908}" type="parTrans" cxnId="{8BD533DE-2B86-496D-AD11-E496DA076F43}">
      <dgm:prSet/>
      <dgm:spPr/>
      <dgm:t>
        <a:bodyPr/>
        <a:lstStyle/>
        <a:p>
          <a:endParaRPr lang="ru-RU"/>
        </a:p>
      </dgm:t>
    </dgm:pt>
    <dgm:pt modelId="{7DCBDD38-8A45-4B88-A9B1-91A46E6D9F11}" type="sibTrans" cxnId="{8BD533DE-2B86-496D-AD11-E496DA076F43}">
      <dgm:prSet/>
      <dgm:spPr/>
      <dgm:t>
        <a:bodyPr/>
        <a:lstStyle/>
        <a:p>
          <a:endParaRPr lang="ru-RU"/>
        </a:p>
      </dgm:t>
    </dgm:pt>
    <dgm:pt modelId="{225F7D04-3369-4030-8795-1C10804AF6DD}">
      <dgm:prSet custT="1"/>
      <dgm:spPr/>
      <dgm:t>
        <a:bodyPr/>
        <a:lstStyle/>
        <a:p>
          <a:r>
            <a:rPr lang="ru-RU" sz="1200" b="1" i="0" dirty="0" err="1">
              <a:solidFill>
                <a:schemeClr val="bg1"/>
              </a:solidFill>
            </a:rPr>
            <a:t>Зв'язок</a:t>
          </a:r>
          <a:r>
            <a:rPr lang="ru-RU" sz="1200" b="1" i="0" dirty="0">
              <a:solidFill>
                <a:schemeClr val="bg1"/>
              </a:solidFill>
            </a:rPr>
            <a:t> </a:t>
          </a:r>
          <a:r>
            <a:rPr lang="ru-RU" sz="1200" b="1" i="0" dirty="0" err="1">
              <a:solidFill>
                <a:schemeClr val="bg1"/>
              </a:solidFill>
            </a:rPr>
            <a:t>кожної</a:t>
          </a:r>
          <a:r>
            <a:rPr lang="ru-RU" sz="1200" b="1" i="0" dirty="0">
              <a:solidFill>
                <a:schemeClr val="bg1"/>
              </a:solidFill>
            </a:rPr>
            <a:t> </a:t>
          </a:r>
          <a:r>
            <a:rPr lang="ru-RU" sz="1200" b="1" i="0" dirty="0" err="1">
              <a:solidFill>
                <a:schemeClr val="bg1"/>
              </a:solidFill>
            </a:rPr>
            <a:t>шафи</a:t>
          </a:r>
          <a:r>
            <a:rPr lang="ru-RU" sz="1200" b="1" i="0" dirty="0">
              <a:solidFill>
                <a:schemeClr val="bg1"/>
              </a:solidFill>
            </a:rPr>
            <a:t> </a:t>
          </a:r>
          <a:r>
            <a:rPr lang="ru-RU" sz="1200" b="1" i="0" dirty="0" err="1">
              <a:solidFill>
                <a:schemeClr val="bg1"/>
              </a:solidFill>
            </a:rPr>
            <a:t>управління</a:t>
          </a:r>
          <a:r>
            <a:rPr lang="ru-RU" sz="1200" b="1" i="0" dirty="0">
              <a:solidFill>
                <a:schemeClr val="bg1"/>
              </a:solidFill>
            </a:rPr>
            <a:t> </a:t>
          </a:r>
          <a:r>
            <a:rPr lang="ru-RU" sz="1200" b="1" i="0" dirty="0" err="1">
              <a:solidFill>
                <a:schemeClr val="bg1"/>
              </a:solidFill>
            </a:rPr>
            <a:t>зовнішнім</a:t>
          </a:r>
          <a:r>
            <a:rPr lang="ru-RU" sz="1200" b="1" i="0" dirty="0">
              <a:solidFill>
                <a:schemeClr val="bg1"/>
              </a:solidFill>
            </a:rPr>
            <a:t> </a:t>
          </a:r>
          <a:r>
            <a:rPr lang="ru-RU" sz="1200" b="1" i="0" dirty="0" err="1">
              <a:solidFill>
                <a:schemeClr val="bg1"/>
              </a:solidFill>
            </a:rPr>
            <a:t>освітленням</a:t>
          </a:r>
          <a:r>
            <a:rPr lang="ru-RU" sz="1200" b="1" i="0" dirty="0">
              <a:solidFill>
                <a:schemeClr val="bg1"/>
              </a:solidFill>
            </a:rPr>
            <a:t> з </a:t>
          </a:r>
          <a:r>
            <a:rPr lang="ru-RU" sz="1200" b="1" i="0" dirty="0" err="1">
              <a:solidFill>
                <a:schemeClr val="bg1"/>
              </a:solidFill>
            </a:rPr>
            <a:t>центральним</a:t>
          </a:r>
          <a:r>
            <a:rPr lang="ru-RU" sz="1200" b="1" i="0" dirty="0">
              <a:solidFill>
                <a:schemeClr val="bg1"/>
              </a:solidFill>
            </a:rPr>
            <a:t> </a:t>
          </a:r>
          <a:r>
            <a:rPr lang="ru-RU" sz="1200" b="1" i="0" dirty="0" err="1">
              <a:solidFill>
                <a:schemeClr val="bg1"/>
              </a:solidFill>
            </a:rPr>
            <a:t>диспетчерським</a:t>
          </a:r>
          <a:r>
            <a:rPr lang="ru-RU" sz="1200" b="1" i="0" dirty="0">
              <a:solidFill>
                <a:schemeClr val="bg1"/>
              </a:solidFill>
            </a:rPr>
            <a:t> пунктом по каналу GSM</a:t>
          </a:r>
          <a:r>
            <a:rPr lang="en-US" sz="1200" b="0" i="0" dirty="0">
              <a:solidFill>
                <a:schemeClr val="bg1"/>
              </a:solidFill>
            </a:rPr>
            <a:t>.</a:t>
          </a:r>
          <a:endParaRPr lang="ru-RU" sz="1200" b="0" i="0" dirty="0">
            <a:solidFill>
              <a:schemeClr val="bg1"/>
            </a:solidFill>
          </a:endParaRPr>
        </a:p>
      </dgm:t>
    </dgm:pt>
    <dgm:pt modelId="{204A5D02-895A-4E03-BACA-AAD04D2AAA1E}" type="parTrans" cxnId="{FC10D753-D6B1-41D5-9088-5EFD70A638C7}">
      <dgm:prSet/>
      <dgm:spPr/>
      <dgm:t>
        <a:bodyPr/>
        <a:lstStyle/>
        <a:p>
          <a:endParaRPr lang="ru-RU"/>
        </a:p>
      </dgm:t>
    </dgm:pt>
    <dgm:pt modelId="{899E009E-AA45-407C-BB0E-4C84EF9D5557}" type="sibTrans" cxnId="{FC10D753-D6B1-41D5-9088-5EFD70A638C7}">
      <dgm:prSet/>
      <dgm:spPr/>
      <dgm:t>
        <a:bodyPr/>
        <a:lstStyle/>
        <a:p>
          <a:endParaRPr lang="ru-RU"/>
        </a:p>
      </dgm:t>
    </dgm:pt>
    <dgm:pt modelId="{1A339AD2-118E-4D7A-8EF1-4ACDC3807463}">
      <dgm:prSet custT="1"/>
      <dgm:spPr/>
      <dgm:t>
        <a:bodyPr/>
        <a:lstStyle/>
        <a:p>
          <a:r>
            <a:rPr lang="uk-UA" sz="1200" b="1" i="0" dirty="0">
              <a:solidFill>
                <a:schemeClr val="bg1"/>
              </a:solidFill>
            </a:rPr>
            <a:t>Дистанційний облік електричної енергії по інтерфейсу </a:t>
          </a:r>
          <a:r>
            <a:rPr lang="en-US" sz="1200" b="1" i="0" dirty="0">
              <a:solidFill>
                <a:schemeClr val="bg1"/>
              </a:solidFill>
            </a:rPr>
            <a:t>RS485 </a:t>
          </a:r>
          <a:r>
            <a:rPr lang="uk-UA" sz="1200" b="1" i="0" dirty="0">
              <a:solidFill>
                <a:schemeClr val="bg1"/>
              </a:solidFill>
            </a:rPr>
            <a:t>із зовнішніх лічильників.</a:t>
          </a:r>
          <a:endParaRPr lang="ru-RU" sz="1200" b="1" i="0" dirty="0">
            <a:solidFill>
              <a:schemeClr val="bg1"/>
            </a:solidFill>
          </a:endParaRPr>
        </a:p>
      </dgm:t>
    </dgm:pt>
    <dgm:pt modelId="{63CF401A-3792-42D9-A9FF-D68708C3E22D}" type="parTrans" cxnId="{9C270E07-1774-443E-A742-A45D0D710D67}">
      <dgm:prSet/>
      <dgm:spPr/>
      <dgm:t>
        <a:bodyPr/>
        <a:lstStyle/>
        <a:p>
          <a:endParaRPr lang="ru-RU"/>
        </a:p>
      </dgm:t>
    </dgm:pt>
    <dgm:pt modelId="{A3C7D626-A37A-490B-9C28-4F9527C0D00F}" type="sibTrans" cxnId="{9C270E07-1774-443E-A742-A45D0D710D67}">
      <dgm:prSet/>
      <dgm:spPr/>
      <dgm:t>
        <a:bodyPr/>
        <a:lstStyle/>
        <a:p>
          <a:endParaRPr lang="ru-RU"/>
        </a:p>
      </dgm:t>
    </dgm:pt>
    <dgm:pt modelId="{ECD1B66D-EC85-41A6-880B-89C91E91958F}" type="pres">
      <dgm:prSet presAssocID="{456FB409-137F-426D-9C04-3EC7F08FF913}" presName="Name0" presStyleCnt="0">
        <dgm:presLayoutVars>
          <dgm:chMax val="7"/>
          <dgm:chPref val="7"/>
          <dgm:dir/>
        </dgm:presLayoutVars>
      </dgm:prSet>
      <dgm:spPr/>
      <dgm:t>
        <a:bodyPr/>
        <a:lstStyle/>
        <a:p>
          <a:endParaRPr lang="ru-RU"/>
        </a:p>
      </dgm:t>
    </dgm:pt>
    <dgm:pt modelId="{38E74E6F-7430-4B51-B844-C2BEE4ED9379}" type="pres">
      <dgm:prSet presAssocID="{456FB409-137F-426D-9C04-3EC7F08FF913}" presName="Name1" presStyleCnt="0"/>
      <dgm:spPr/>
    </dgm:pt>
    <dgm:pt modelId="{8974E4DB-9A7F-4703-9E45-35218155329F}" type="pres">
      <dgm:prSet presAssocID="{456FB409-137F-426D-9C04-3EC7F08FF913}" presName="cycle" presStyleCnt="0"/>
      <dgm:spPr/>
    </dgm:pt>
    <dgm:pt modelId="{6A8B5D8C-98EB-4E68-B0C5-539BFD60B79F}" type="pres">
      <dgm:prSet presAssocID="{456FB409-137F-426D-9C04-3EC7F08FF913}" presName="srcNode" presStyleLbl="node1" presStyleIdx="0" presStyleCnt="6"/>
      <dgm:spPr/>
    </dgm:pt>
    <dgm:pt modelId="{062308B5-DCB1-42BF-9BF0-3D2D44FB80B0}" type="pres">
      <dgm:prSet presAssocID="{456FB409-137F-426D-9C04-3EC7F08FF913}" presName="conn" presStyleLbl="parChTrans1D2" presStyleIdx="0" presStyleCnt="1"/>
      <dgm:spPr/>
      <dgm:t>
        <a:bodyPr/>
        <a:lstStyle/>
        <a:p>
          <a:endParaRPr lang="ru-RU"/>
        </a:p>
      </dgm:t>
    </dgm:pt>
    <dgm:pt modelId="{D8A703F3-F01C-485D-85C0-516CA764363E}" type="pres">
      <dgm:prSet presAssocID="{456FB409-137F-426D-9C04-3EC7F08FF913}" presName="extraNode" presStyleLbl="node1" presStyleIdx="0" presStyleCnt="6"/>
      <dgm:spPr/>
    </dgm:pt>
    <dgm:pt modelId="{CCE995CB-7C49-4470-AA6D-1927D7E18259}" type="pres">
      <dgm:prSet presAssocID="{456FB409-137F-426D-9C04-3EC7F08FF913}" presName="dstNode" presStyleLbl="node1" presStyleIdx="0" presStyleCnt="6"/>
      <dgm:spPr/>
    </dgm:pt>
    <dgm:pt modelId="{9322B223-3E34-4B57-95CB-6A240C0F97F8}" type="pres">
      <dgm:prSet presAssocID="{C30EAB08-037E-4330-B70F-B9572870BEA1}" presName="text_1" presStyleLbl="node1" presStyleIdx="0" presStyleCnt="6" custLinFactNeighborY="17809">
        <dgm:presLayoutVars>
          <dgm:bulletEnabled val="1"/>
        </dgm:presLayoutVars>
      </dgm:prSet>
      <dgm:spPr/>
      <dgm:t>
        <a:bodyPr/>
        <a:lstStyle/>
        <a:p>
          <a:endParaRPr lang="ru-RU"/>
        </a:p>
      </dgm:t>
    </dgm:pt>
    <dgm:pt modelId="{E4A9395F-E728-4951-9DC6-576491D8D7EA}" type="pres">
      <dgm:prSet presAssocID="{C30EAB08-037E-4330-B70F-B9572870BEA1}" presName="accent_1" presStyleCnt="0"/>
      <dgm:spPr/>
    </dgm:pt>
    <dgm:pt modelId="{023C8B8E-60AD-4FDA-AA0A-18997F1181F1}" type="pres">
      <dgm:prSet presAssocID="{C30EAB08-037E-4330-B70F-B9572870BEA1}" presName="accentRepeatNode" presStyleLbl="solidFgAcc1" presStyleIdx="0" presStyleCnt="6"/>
      <dgm:spPr/>
    </dgm:pt>
    <dgm:pt modelId="{BCD877DC-3027-4224-A289-1EDB70A197CA}" type="pres">
      <dgm:prSet presAssocID="{2286E044-3F8A-4236-9E9D-968E6A9C410F}" presName="text_2" presStyleLbl="node1" presStyleIdx="1" presStyleCnt="6" custLinFactNeighborY="17809">
        <dgm:presLayoutVars>
          <dgm:bulletEnabled val="1"/>
        </dgm:presLayoutVars>
      </dgm:prSet>
      <dgm:spPr/>
      <dgm:t>
        <a:bodyPr/>
        <a:lstStyle/>
        <a:p>
          <a:endParaRPr lang="ru-RU"/>
        </a:p>
      </dgm:t>
    </dgm:pt>
    <dgm:pt modelId="{12EACE4E-B214-4D07-9F31-18D7DD880376}" type="pres">
      <dgm:prSet presAssocID="{2286E044-3F8A-4236-9E9D-968E6A9C410F}" presName="accent_2" presStyleCnt="0"/>
      <dgm:spPr/>
    </dgm:pt>
    <dgm:pt modelId="{BF923C36-F1A9-4D03-9E41-558B3D44C452}" type="pres">
      <dgm:prSet presAssocID="{2286E044-3F8A-4236-9E9D-968E6A9C410F}" presName="accentRepeatNode" presStyleLbl="solidFgAcc1" presStyleIdx="1" presStyleCnt="6"/>
      <dgm:spPr/>
    </dgm:pt>
    <dgm:pt modelId="{2D33EA95-AF90-49D4-A138-72C0D35FAD4D}" type="pres">
      <dgm:prSet presAssocID="{7B960542-E802-4E3A-B08E-51A6C5AF0723}" presName="text_3" presStyleLbl="node1" presStyleIdx="2" presStyleCnt="6" custLinFactNeighborY="17809">
        <dgm:presLayoutVars>
          <dgm:bulletEnabled val="1"/>
        </dgm:presLayoutVars>
      </dgm:prSet>
      <dgm:spPr/>
      <dgm:t>
        <a:bodyPr/>
        <a:lstStyle/>
        <a:p>
          <a:endParaRPr lang="ru-RU"/>
        </a:p>
      </dgm:t>
    </dgm:pt>
    <dgm:pt modelId="{4C0F4348-FFE4-45B3-BB3D-0AB2C48C524C}" type="pres">
      <dgm:prSet presAssocID="{7B960542-E802-4E3A-B08E-51A6C5AF0723}" presName="accent_3" presStyleCnt="0"/>
      <dgm:spPr/>
    </dgm:pt>
    <dgm:pt modelId="{64106B37-2573-4A44-8885-C05EAEED11AC}" type="pres">
      <dgm:prSet presAssocID="{7B960542-E802-4E3A-B08E-51A6C5AF0723}" presName="accentRepeatNode" presStyleLbl="solidFgAcc1" presStyleIdx="2" presStyleCnt="6"/>
      <dgm:spPr/>
    </dgm:pt>
    <dgm:pt modelId="{B529A135-018F-4E14-BCD3-8A687431CA95}" type="pres">
      <dgm:prSet presAssocID="{FB85AF8A-4829-4F88-83DD-09E893DAF354}" presName="text_4" presStyleLbl="node1" presStyleIdx="3" presStyleCnt="6" custLinFactNeighborX="485" custLinFactNeighborY="10178">
        <dgm:presLayoutVars>
          <dgm:bulletEnabled val="1"/>
        </dgm:presLayoutVars>
      </dgm:prSet>
      <dgm:spPr/>
      <dgm:t>
        <a:bodyPr/>
        <a:lstStyle/>
        <a:p>
          <a:endParaRPr lang="ru-RU"/>
        </a:p>
      </dgm:t>
    </dgm:pt>
    <dgm:pt modelId="{F3BDAA34-95B9-45E3-B7D6-04FC0C9450C6}" type="pres">
      <dgm:prSet presAssocID="{FB85AF8A-4829-4F88-83DD-09E893DAF354}" presName="accent_4" presStyleCnt="0"/>
      <dgm:spPr/>
    </dgm:pt>
    <dgm:pt modelId="{5FBAD7FD-554B-496E-9B22-38665AC3887D}" type="pres">
      <dgm:prSet presAssocID="{FB85AF8A-4829-4F88-83DD-09E893DAF354}" presName="accentRepeatNode" presStyleLbl="solidFgAcc1" presStyleIdx="3" presStyleCnt="6"/>
      <dgm:spPr/>
    </dgm:pt>
    <dgm:pt modelId="{A0A25B48-7DAF-439A-9C66-15073EC2DC6A}" type="pres">
      <dgm:prSet presAssocID="{225F7D04-3369-4030-8795-1C10804AF6DD}" presName="text_5" presStyleLbl="node1" presStyleIdx="4" presStyleCnt="6" custLinFactNeighborY="12952">
        <dgm:presLayoutVars>
          <dgm:bulletEnabled val="1"/>
        </dgm:presLayoutVars>
      </dgm:prSet>
      <dgm:spPr/>
      <dgm:t>
        <a:bodyPr/>
        <a:lstStyle/>
        <a:p>
          <a:endParaRPr lang="ru-RU"/>
        </a:p>
      </dgm:t>
    </dgm:pt>
    <dgm:pt modelId="{1A05AA2F-3533-45EC-8FAC-2273F8685ABF}" type="pres">
      <dgm:prSet presAssocID="{225F7D04-3369-4030-8795-1C10804AF6DD}" presName="accent_5" presStyleCnt="0"/>
      <dgm:spPr/>
    </dgm:pt>
    <dgm:pt modelId="{ACB53BF6-9404-453D-92B2-B61256365C18}" type="pres">
      <dgm:prSet presAssocID="{225F7D04-3369-4030-8795-1C10804AF6DD}" presName="accentRepeatNode" presStyleLbl="solidFgAcc1" presStyleIdx="4" presStyleCnt="6"/>
      <dgm:spPr/>
    </dgm:pt>
    <dgm:pt modelId="{B28C1DB1-B38D-422B-9412-28B6AC06114D}" type="pres">
      <dgm:prSet presAssocID="{1A339AD2-118E-4D7A-8EF1-4ACDC3807463}" presName="text_6" presStyleLbl="node1" presStyleIdx="5" presStyleCnt="6" custLinFactNeighborY="4857">
        <dgm:presLayoutVars>
          <dgm:bulletEnabled val="1"/>
        </dgm:presLayoutVars>
      </dgm:prSet>
      <dgm:spPr/>
      <dgm:t>
        <a:bodyPr/>
        <a:lstStyle/>
        <a:p>
          <a:endParaRPr lang="ru-RU"/>
        </a:p>
      </dgm:t>
    </dgm:pt>
    <dgm:pt modelId="{A356F0A8-1A59-44E9-A6D5-CCBD7FAB138B}" type="pres">
      <dgm:prSet presAssocID="{1A339AD2-118E-4D7A-8EF1-4ACDC3807463}" presName="accent_6" presStyleCnt="0"/>
      <dgm:spPr/>
    </dgm:pt>
    <dgm:pt modelId="{8A8FDC8D-3903-4A53-A33E-1712142EEB0C}" type="pres">
      <dgm:prSet presAssocID="{1A339AD2-118E-4D7A-8EF1-4ACDC3807463}" presName="accentRepeatNode" presStyleLbl="solidFgAcc1" presStyleIdx="5" presStyleCnt="6"/>
      <dgm:spPr/>
    </dgm:pt>
  </dgm:ptLst>
  <dgm:cxnLst>
    <dgm:cxn modelId="{9C270E07-1774-443E-A742-A45D0D710D67}" srcId="{456FB409-137F-426D-9C04-3EC7F08FF913}" destId="{1A339AD2-118E-4D7A-8EF1-4ACDC3807463}" srcOrd="5" destOrd="0" parTransId="{63CF401A-3792-42D9-A9FF-D68708C3E22D}" sibTransId="{A3C7D626-A37A-490B-9C28-4F9527C0D00F}"/>
    <dgm:cxn modelId="{C50B2872-997B-4FEB-98E6-AAE779D2894E}" type="presOf" srcId="{FB85AF8A-4829-4F88-83DD-09E893DAF354}" destId="{B529A135-018F-4E14-BCD3-8A687431CA95}" srcOrd="0" destOrd="0" presId="urn:microsoft.com/office/officeart/2008/layout/VerticalCurvedList"/>
    <dgm:cxn modelId="{8632F2CA-705C-4741-B292-4B32CAD67D7B}" type="presOf" srcId="{456FB409-137F-426D-9C04-3EC7F08FF913}" destId="{ECD1B66D-EC85-41A6-880B-89C91E91958F}" srcOrd="0" destOrd="0" presId="urn:microsoft.com/office/officeart/2008/layout/VerticalCurvedList"/>
    <dgm:cxn modelId="{86A3320B-3B98-4B4A-81A7-69CA68FEDEC4}" type="presOf" srcId="{65071D8E-9A78-4A1A-AAC8-82D00DB7C5F4}" destId="{062308B5-DCB1-42BF-9BF0-3D2D44FB80B0}" srcOrd="0" destOrd="0" presId="urn:microsoft.com/office/officeart/2008/layout/VerticalCurvedList"/>
    <dgm:cxn modelId="{61E6AC25-ED4B-45DD-8FE4-FC4957575B77}" srcId="{456FB409-137F-426D-9C04-3EC7F08FF913}" destId="{7B960542-E802-4E3A-B08E-51A6C5AF0723}" srcOrd="2" destOrd="0" parTransId="{95372022-2345-41EC-824A-2184AB03457F}" sibTransId="{46A5B50A-5CB0-42DC-A910-8E83A6FD09A7}"/>
    <dgm:cxn modelId="{44EB1078-A3D2-44FC-BC17-35AFA872F852}" srcId="{456FB409-137F-426D-9C04-3EC7F08FF913}" destId="{2286E044-3F8A-4236-9E9D-968E6A9C410F}" srcOrd="1" destOrd="0" parTransId="{9600CDBD-661F-4207-BD59-C7F2743452BB}" sibTransId="{4D07F5FB-5B67-4A84-B288-E14FCDCACC37}"/>
    <dgm:cxn modelId="{328C966D-486C-437A-BBB7-DB15CD793D44}" type="presOf" srcId="{225F7D04-3369-4030-8795-1C10804AF6DD}" destId="{A0A25B48-7DAF-439A-9C66-15073EC2DC6A}" srcOrd="0" destOrd="0" presId="urn:microsoft.com/office/officeart/2008/layout/VerticalCurvedList"/>
    <dgm:cxn modelId="{CBE5F4B7-1D35-4CFB-9E0D-4ACE480C54DD}" type="presOf" srcId="{1A339AD2-118E-4D7A-8EF1-4ACDC3807463}" destId="{B28C1DB1-B38D-422B-9412-28B6AC06114D}" srcOrd="0" destOrd="0" presId="urn:microsoft.com/office/officeart/2008/layout/VerticalCurvedList"/>
    <dgm:cxn modelId="{2FF405A2-873D-4477-A960-F831151ACF8E}" type="presOf" srcId="{C30EAB08-037E-4330-B70F-B9572870BEA1}" destId="{9322B223-3E34-4B57-95CB-6A240C0F97F8}" srcOrd="0" destOrd="0" presId="urn:microsoft.com/office/officeart/2008/layout/VerticalCurvedList"/>
    <dgm:cxn modelId="{FC10D753-D6B1-41D5-9088-5EFD70A638C7}" srcId="{456FB409-137F-426D-9C04-3EC7F08FF913}" destId="{225F7D04-3369-4030-8795-1C10804AF6DD}" srcOrd="4" destOrd="0" parTransId="{204A5D02-895A-4E03-BACA-AAD04D2AAA1E}" sibTransId="{899E009E-AA45-407C-BB0E-4C84EF9D5557}"/>
    <dgm:cxn modelId="{300B3123-AE23-4E36-B700-6F2D763E749E}" type="presOf" srcId="{2286E044-3F8A-4236-9E9D-968E6A9C410F}" destId="{BCD877DC-3027-4224-A289-1EDB70A197CA}" srcOrd="0" destOrd="0" presId="urn:microsoft.com/office/officeart/2008/layout/VerticalCurvedList"/>
    <dgm:cxn modelId="{8BD533DE-2B86-496D-AD11-E496DA076F43}" srcId="{456FB409-137F-426D-9C04-3EC7F08FF913}" destId="{FB85AF8A-4829-4F88-83DD-09E893DAF354}" srcOrd="3" destOrd="0" parTransId="{652B324F-F270-46E1-B985-44901C2AF908}" sibTransId="{7DCBDD38-8A45-4B88-A9B1-91A46E6D9F11}"/>
    <dgm:cxn modelId="{A659F4CB-F4A9-4956-BFF7-A3B5DD1E7F26}" srcId="{456FB409-137F-426D-9C04-3EC7F08FF913}" destId="{C30EAB08-037E-4330-B70F-B9572870BEA1}" srcOrd="0" destOrd="0" parTransId="{8BA79171-142D-4998-9EBB-DAB067FE9419}" sibTransId="{65071D8E-9A78-4A1A-AAC8-82D00DB7C5F4}"/>
    <dgm:cxn modelId="{42F4DBC7-7086-47F8-9269-1ED7785E27ED}" type="presOf" srcId="{7B960542-E802-4E3A-B08E-51A6C5AF0723}" destId="{2D33EA95-AF90-49D4-A138-72C0D35FAD4D}" srcOrd="0" destOrd="0" presId="urn:microsoft.com/office/officeart/2008/layout/VerticalCurvedList"/>
    <dgm:cxn modelId="{F7D0BA9B-FDE2-4E97-9D44-3BE004D844A5}" type="presParOf" srcId="{ECD1B66D-EC85-41A6-880B-89C91E91958F}" destId="{38E74E6F-7430-4B51-B844-C2BEE4ED9379}" srcOrd="0" destOrd="0" presId="urn:microsoft.com/office/officeart/2008/layout/VerticalCurvedList"/>
    <dgm:cxn modelId="{AA735B03-862D-4D40-9458-ECEC72475AE6}" type="presParOf" srcId="{38E74E6F-7430-4B51-B844-C2BEE4ED9379}" destId="{8974E4DB-9A7F-4703-9E45-35218155329F}" srcOrd="0" destOrd="0" presId="urn:microsoft.com/office/officeart/2008/layout/VerticalCurvedList"/>
    <dgm:cxn modelId="{0BF8D61F-6E66-4210-B930-A65992A3D392}" type="presParOf" srcId="{8974E4DB-9A7F-4703-9E45-35218155329F}" destId="{6A8B5D8C-98EB-4E68-B0C5-539BFD60B79F}" srcOrd="0" destOrd="0" presId="urn:microsoft.com/office/officeart/2008/layout/VerticalCurvedList"/>
    <dgm:cxn modelId="{AE9EF4D4-7C06-469D-AAF4-A17A76209AD4}" type="presParOf" srcId="{8974E4DB-9A7F-4703-9E45-35218155329F}" destId="{062308B5-DCB1-42BF-9BF0-3D2D44FB80B0}" srcOrd="1" destOrd="0" presId="urn:microsoft.com/office/officeart/2008/layout/VerticalCurvedList"/>
    <dgm:cxn modelId="{1762FC20-8BF7-4FF0-A21B-9F5AA8CC34C1}" type="presParOf" srcId="{8974E4DB-9A7F-4703-9E45-35218155329F}" destId="{D8A703F3-F01C-485D-85C0-516CA764363E}" srcOrd="2" destOrd="0" presId="urn:microsoft.com/office/officeart/2008/layout/VerticalCurvedList"/>
    <dgm:cxn modelId="{EC4812AD-D590-4628-A003-D98B72232EF7}" type="presParOf" srcId="{8974E4DB-9A7F-4703-9E45-35218155329F}" destId="{CCE995CB-7C49-4470-AA6D-1927D7E18259}" srcOrd="3" destOrd="0" presId="urn:microsoft.com/office/officeart/2008/layout/VerticalCurvedList"/>
    <dgm:cxn modelId="{79903F73-C8B2-4045-8E18-6E415883886F}" type="presParOf" srcId="{38E74E6F-7430-4B51-B844-C2BEE4ED9379}" destId="{9322B223-3E34-4B57-95CB-6A240C0F97F8}" srcOrd="1" destOrd="0" presId="urn:microsoft.com/office/officeart/2008/layout/VerticalCurvedList"/>
    <dgm:cxn modelId="{F70DC858-D9F3-4DF5-87D1-468FB97063F4}" type="presParOf" srcId="{38E74E6F-7430-4B51-B844-C2BEE4ED9379}" destId="{E4A9395F-E728-4951-9DC6-576491D8D7EA}" srcOrd="2" destOrd="0" presId="urn:microsoft.com/office/officeart/2008/layout/VerticalCurvedList"/>
    <dgm:cxn modelId="{21F4B1CE-41C3-4438-A917-375C858C687A}" type="presParOf" srcId="{E4A9395F-E728-4951-9DC6-576491D8D7EA}" destId="{023C8B8E-60AD-4FDA-AA0A-18997F1181F1}" srcOrd="0" destOrd="0" presId="urn:microsoft.com/office/officeart/2008/layout/VerticalCurvedList"/>
    <dgm:cxn modelId="{685C3C5A-0165-4D8A-8B31-9FD46CF65177}" type="presParOf" srcId="{38E74E6F-7430-4B51-B844-C2BEE4ED9379}" destId="{BCD877DC-3027-4224-A289-1EDB70A197CA}" srcOrd="3" destOrd="0" presId="urn:microsoft.com/office/officeart/2008/layout/VerticalCurvedList"/>
    <dgm:cxn modelId="{02BA20DA-099F-4F62-9E32-237660952EBC}" type="presParOf" srcId="{38E74E6F-7430-4B51-B844-C2BEE4ED9379}" destId="{12EACE4E-B214-4D07-9F31-18D7DD880376}" srcOrd="4" destOrd="0" presId="urn:microsoft.com/office/officeart/2008/layout/VerticalCurvedList"/>
    <dgm:cxn modelId="{D6BB2CC4-ED25-4845-B0B5-09A70A404719}" type="presParOf" srcId="{12EACE4E-B214-4D07-9F31-18D7DD880376}" destId="{BF923C36-F1A9-4D03-9E41-558B3D44C452}" srcOrd="0" destOrd="0" presId="urn:microsoft.com/office/officeart/2008/layout/VerticalCurvedList"/>
    <dgm:cxn modelId="{B23D551A-C0AA-48ED-B255-E864D3E7A2F3}" type="presParOf" srcId="{38E74E6F-7430-4B51-B844-C2BEE4ED9379}" destId="{2D33EA95-AF90-49D4-A138-72C0D35FAD4D}" srcOrd="5" destOrd="0" presId="urn:microsoft.com/office/officeart/2008/layout/VerticalCurvedList"/>
    <dgm:cxn modelId="{6225DFAE-5BD1-4F33-A4F5-EA0B596FE314}" type="presParOf" srcId="{38E74E6F-7430-4B51-B844-C2BEE4ED9379}" destId="{4C0F4348-FFE4-45B3-BB3D-0AB2C48C524C}" srcOrd="6" destOrd="0" presId="urn:microsoft.com/office/officeart/2008/layout/VerticalCurvedList"/>
    <dgm:cxn modelId="{9989E3E9-907D-41AB-A2A9-3800B9D81B80}" type="presParOf" srcId="{4C0F4348-FFE4-45B3-BB3D-0AB2C48C524C}" destId="{64106B37-2573-4A44-8885-C05EAEED11AC}" srcOrd="0" destOrd="0" presId="urn:microsoft.com/office/officeart/2008/layout/VerticalCurvedList"/>
    <dgm:cxn modelId="{EADC9550-2DA2-40EC-AA35-5B7815C1DAE6}" type="presParOf" srcId="{38E74E6F-7430-4B51-B844-C2BEE4ED9379}" destId="{B529A135-018F-4E14-BCD3-8A687431CA95}" srcOrd="7" destOrd="0" presId="urn:microsoft.com/office/officeart/2008/layout/VerticalCurvedList"/>
    <dgm:cxn modelId="{1CE3B651-C7E3-4F23-B7F9-39036002DD69}" type="presParOf" srcId="{38E74E6F-7430-4B51-B844-C2BEE4ED9379}" destId="{F3BDAA34-95B9-45E3-B7D6-04FC0C9450C6}" srcOrd="8" destOrd="0" presId="urn:microsoft.com/office/officeart/2008/layout/VerticalCurvedList"/>
    <dgm:cxn modelId="{74C828A0-0BF9-4963-954B-ACBCCF47D80A}" type="presParOf" srcId="{F3BDAA34-95B9-45E3-B7D6-04FC0C9450C6}" destId="{5FBAD7FD-554B-496E-9B22-38665AC3887D}" srcOrd="0" destOrd="0" presId="urn:microsoft.com/office/officeart/2008/layout/VerticalCurvedList"/>
    <dgm:cxn modelId="{C7E1CF79-7343-4B77-AA25-A621508F2C00}" type="presParOf" srcId="{38E74E6F-7430-4B51-B844-C2BEE4ED9379}" destId="{A0A25B48-7DAF-439A-9C66-15073EC2DC6A}" srcOrd="9" destOrd="0" presId="urn:microsoft.com/office/officeart/2008/layout/VerticalCurvedList"/>
    <dgm:cxn modelId="{E06EA094-AA1A-4D5E-9C2E-A92BB37FA0A7}" type="presParOf" srcId="{38E74E6F-7430-4B51-B844-C2BEE4ED9379}" destId="{1A05AA2F-3533-45EC-8FAC-2273F8685ABF}" srcOrd="10" destOrd="0" presId="urn:microsoft.com/office/officeart/2008/layout/VerticalCurvedList"/>
    <dgm:cxn modelId="{876B7607-C148-4720-B552-CDACD1849405}" type="presParOf" srcId="{1A05AA2F-3533-45EC-8FAC-2273F8685ABF}" destId="{ACB53BF6-9404-453D-92B2-B61256365C18}" srcOrd="0" destOrd="0" presId="urn:microsoft.com/office/officeart/2008/layout/VerticalCurvedList"/>
    <dgm:cxn modelId="{C95B542E-C33F-41BA-81B7-8E78B353B246}" type="presParOf" srcId="{38E74E6F-7430-4B51-B844-C2BEE4ED9379}" destId="{B28C1DB1-B38D-422B-9412-28B6AC06114D}" srcOrd="11" destOrd="0" presId="urn:microsoft.com/office/officeart/2008/layout/VerticalCurvedList"/>
    <dgm:cxn modelId="{F8A00F51-6D27-40F4-8FCA-570594F9172C}" type="presParOf" srcId="{38E74E6F-7430-4B51-B844-C2BEE4ED9379}" destId="{A356F0A8-1A59-44E9-A6D5-CCBD7FAB138B}" srcOrd="12" destOrd="0" presId="urn:microsoft.com/office/officeart/2008/layout/VerticalCurvedList"/>
    <dgm:cxn modelId="{4ACBB350-CF0F-47C4-AD35-830F9B15FCBE}" type="presParOf" srcId="{A356F0A8-1A59-44E9-A6D5-CCBD7FAB138B}" destId="{8A8FDC8D-3903-4A53-A33E-1712142EEB0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25C5EC-DFBB-4CC7-B97A-C7B94CB1697D}"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ru-RU"/>
        </a:p>
      </dgm:t>
    </dgm:pt>
    <dgm:pt modelId="{BDD91567-7B74-46A5-B39E-147A823C2466}">
      <dgm:prSet phldrT="[Текст]"/>
      <dgm:spPr/>
      <dgm:t>
        <a:bodyPr/>
        <a:lstStyle/>
        <a:p>
          <a:r>
            <a:rPr lang="uk-UA" b="1" dirty="0"/>
            <a:t>1. Раціонально</a:t>
          </a:r>
          <a:r>
            <a:rPr lang="ru-RU" b="1" dirty="0"/>
            <a:t> </a:t>
          </a:r>
          <a:r>
            <a:rPr lang="ru-RU" dirty="0" err="1"/>
            <a:t>використовувати</a:t>
          </a:r>
          <a:r>
            <a:rPr lang="ru-RU" dirty="0"/>
            <a:t> </a:t>
          </a:r>
          <a:r>
            <a:rPr lang="ru-RU" dirty="0" err="1"/>
            <a:t>енергетичні</a:t>
          </a:r>
          <a:r>
            <a:rPr lang="ru-RU" dirty="0"/>
            <a:t> </a:t>
          </a:r>
          <a:r>
            <a:rPr lang="ru-RU" dirty="0" err="1"/>
            <a:t>ресурси</a:t>
          </a:r>
          <a:r>
            <a:rPr lang="ru-RU" dirty="0"/>
            <a:t> з </a:t>
          </a:r>
          <a:r>
            <a:rPr lang="ru-RU" dirty="0" err="1"/>
            <a:t>відповідним</a:t>
          </a:r>
          <a:r>
            <a:rPr lang="ru-RU" dirty="0"/>
            <a:t> </a:t>
          </a:r>
          <a:r>
            <a:rPr lang="ru-RU" dirty="0" err="1"/>
            <a:t>забезпеченням</a:t>
          </a:r>
          <a:r>
            <a:rPr lang="ru-RU" dirty="0"/>
            <a:t> </a:t>
          </a:r>
          <a:r>
            <a:rPr lang="ru-RU" dirty="0" err="1"/>
            <a:t>сталого</a:t>
          </a:r>
          <a:r>
            <a:rPr lang="ru-RU" dirty="0"/>
            <a:t> </a:t>
          </a:r>
          <a:r>
            <a:rPr lang="ru-RU" dirty="0" err="1"/>
            <a:t>рівня</a:t>
          </a:r>
          <a:r>
            <a:rPr lang="ru-RU" dirty="0"/>
            <a:t> </a:t>
          </a:r>
          <a:r>
            <a:rPr lang="ru-RU" dirty="0" err="1"/>
            <a:t>якості</a:t>
          </a:r>
          <a:r>
            <a:rPr lang="ru-RU" dirty="0"/>
            <a:t> </a:t>
          </a:r>
          <a:r>
            <a:rPr lang="ru-RU" dirty="0" err="1"/>
            <a:t>послуг</a:t>
          </a:r>
          <a:endParaRPr lang="ru-RU" dirty="0"/>
        </a:p>
      </dgm:t>
    </dgm:pt>
    <dgm:pt modelId="{6D66C597-6D2C-44E3-BA86-E5D4AD8587E0}" type="parTrans" cxnId="{1B5C5A8E-4F5C-44CD-A537-0BF857A957D4}">
      <dgm:prSet/>
      <dgm:spPr/>
      <dgm:t>
        <a:bodyPr/>
        <a:lstStyle/>
        <a:p>
          <a:endParaRPr lang="ru-RU"/>
        </a:p>
      </dgm:t>
    </dgm:pt>
    <dgm:pt modelId="{6DBE29B7-2B64-4AB2-961D-A2990EE41DF7}" type="sibTrans" cxnId="{1B5C5A8E-4F5C-44CD-A537-0BF857A957D4}">
      <dgm:prSet/>
      <dgm:spPr/>
      <dgm:t>
        <a:bodyPr/>
        <a:lstStyle/>
        <a:p>
          <a:endParaRPr lang="ru-RU"/>
        </a:p>
      </dgm:t>
    </dgm:pt>
    <dgm:pt modelId="{717F8CA4-7BF6-4A6D-BB40-E8C956887789}">
      <dgm:prSet/>
      <dgm:spPr/>
      <dgm:t>
        <a:bodyPr/>
        <a:lstStyle/>
        <a:p>
          <a:r>
            <a:rPr lang="ru-RU" b="1"/>
            <a:t>2. Зменшити</a:t>
          </a:r>
          <a:r>
            <a:rPr lang="ru-RU"/>
            <a:t> витрати, пов'язаних із обслуговуванням мереж зовнішнього освітлення</a:t>
          </a:r>
          <a:endParaRPr lang="ru-RU" dirty="0"/>
        </a:p>
      </dgm:t>
    </dgm:pt>
    <dgm:pt modelId="{0A484A31-DF49-45DC-9BAB-517F94D171A0}" type="parTrans" cxnId="{B8A10E0F-8FCE-4E6F-8F9D-EEA3E6447816}">
      <dgm:prSet/>
      <dgm:spPr/>
      <dgm:t>
        <a:bodyPr/>
        <a:lstStyle/>
        <a:p>
          <a:endParaRPr lang="ru-RU"/>
        </a:p>
      </dgm:t>
    </dgm:pt>
    <dgm:pt modelId="{63671265-7495-46F8-B062-2AC656289B95}" type="sibTrans" cxnId="{B8A10E0F-8FCE-4E6F-8F9D-EEA3E6447816}">
      <dgm:prSet/>
      <dgm:spPr/>
      <dgm:t>
        <a:bodyPr/>
        <a:lstStyle/>
        <a:p>
          <a:endParaRPr lang="ru-RU"/>
        </a:p>
      </dgm:t>
    </dgm:pt>
    <dgm:pt modelId="{C58011AF-DF5C-4153-B7D7-B199544A719A}">
      <dgm:prSet/>
      <dgm:spPr/>
      <dgm:t>
        <a:bodyPr/>
        <a:lstStyle/>
        <a:p>
          <a:r>
            <a:rPr lang="ru-RU" b="1" dirty="0"/>
            <a:t>3. Оперативно</a:t>
          </a:r>
          <a:r>
            <a:rPr lang="ru-RU" dirty="0"/>
            <a:t> </a:t>
          </a:r>
          <a:r>
            <a:rPr lang="ru-RU" dirty="0" err="1"/>
            <a:t>регулювати</a:t>
          </a:r>
          <a:r>
            <a:rPr lang="ru-RU" dirty="0"/>
            <a:t> </a:t>
          </a:r>
          <a:r>
            <a:rPr lang="ru-RU" dirty="0" err="1"/>
            <a:t>електроспоживання</a:t>
          </a:r>
          <a:r>
            <a:rPr lang="uk-UA" dirty="0"/>
            <a:t> та виявляти несанкціоновані підключення</a:t>
          </a:r>
          <a:endParaRPr lang="ru-RU" dirty="0"/>
        </a:p>
      </dgm:t>
    </dgm:pt>
    <dgm:pt modelId="{ADC4D727-627C-422D-862C-55ADC5E64B07}" type="parTrans" cxnId="{D50FAAC5-AEFF-487C-AE5D-986C931B88FA}">
      <dgm:prSet/>
      <dgm:spPr/>
      <dgm:t>
        <a:bodyPr/>
        <a:lstStyle/>
        <a:p>
          <a:endParaRPr lang="ru-RU"/>
        </a:p>
      </dgm:t>
    </dgm:pt>
    <dgm:pt modelId="{BFC16BC5-B36C-436F-8F52-DC019A38DF23}" type="sibTrans" cxnId="{D50FAAC5-AEFF-487C-AE5D-986C931B88FA}">
      <dgm:prSet/>
      <dgm:spPr/>
      <dgm:t>
        <a:bodyPr/>
        <a:lstStyle/>
        <a:p>
          <a:endParaRPr lang="ru-RU"/>
        </a:p>
      </dgm:t>
    </dgm:pt>
    <dgm:pt modelId="{DF7325DD-59DE-4EEE-AB10-843E28854747}">
      <dgm:prSet/>
      <dgm:spPr/>
      <dgm:t>
        <a:bodyPr/>
        <a:lstStyle/>
        <a:p>
          <a:r>
            <a:rPr lang="ru-RU" b="1" dirty="0"/>
            <a:t>4. </a:t>
          </a:r>
          <a:r>
            <a:rPr lang="ru-RU" b="1" dirty="0" err="1"/>
            <a:t>Мінімізувати</a:t>
          </a:r>
          <a:r>
            <a:rPr lang="ru-RU" b="1" dirty="0"/>
            <a:t> </a:t>
          </a:r>
          <a:r>
            <a:rPr lang="ru-RU" dirty="0" err="1"/>
            <a:t>людський</a:t>
          </a:r>
          <a:r>
            <a:rPr lang="ru-RU" dirty="0"/>
            <a:t> фактор</a:t>
          </a:r>
        </a:p>
      </dgm:t>
    </dgm:pt>
    <dgm:pt modelId="{27C35A37-8C72-4205-98F8-632C79802F48}" type="parTrans" cxnId="{7DD795E1-9A51-4C1D-B39B-C2E43D736197}">
      <dgm:prSet/>
      <dgm:spPr/>
      <dgm:t>
        <a:bodyPr/>
        <a:lstStyle/>
        <a:p>
          <a:endParaRPr lang="ru-RU"/>
        </a:p>
      </dgm:t>
    </dgm:pt>
    <dgm:pt modelId="{4D11AAA3-1534-473E-86FC-5F927FF2477A}" type="sibTrans" cxnId="{7DD795E1-9A51-4C1D-B39B-C2E43D736197}">
      <dgm:prSet/>
      <dgm:spPr/>
      <dgm:t>
        <a:bodyPr/>
        <a:lstStyle/>
        <a:p>
          <a:endParaRPr lang="ru-RU"/>
        </a:p>
      </dgm:t>
    </dgm:pt>
    <dgm:pt modelId="{28613A6A-F8B2-4D78-A77B-74C2B470D232}">
      <dgm:prSet/>
      <dgm:spPr/>
      <dgm:t>
        <a:bodyPr/>
        <a:lstStyle/>
        <a:p>
          <a:r>
            <a:rPr lang="ru-RU" b="1" dirty="0"/>
            <a:t>5. </a:t>
          </a:r>
          <a:r>
            <a:rPr lang="ru-RU" b="1" dirty="0" err="1"/>
            <a:t>Отримувати</a:t>
          </a:r>
          <a:r>
            <a:rPr lang="ru-RU" dirty="0"/>
            <a:t> </a:t>
          </a:r>
          <a:r>
            <a:rPr lang="ru-RU" dirty="0" err="1"/>
            <a:t>стабільне</a:t>
          </a:r>
          <a:r>
            <a:rPr lang="ru-RU" dirty="0"/>
            <a:t>, </a:t>
          </a:r>
          <a:r>
            <a:rPr lang="ru-RU" dirty="0" err="1"/>
            <a:t>чітко</a:t>
          </a:r>
          <a:r>
            <a:rPr lang="ru-RU" dirty="0"/>
            <a:t> </a:t>
          </a:r>
          <a:r>
            <a:rPr lang="ru-RU" dirty="0" err="1"/>
            <a:t>окреслене</a:t>
          </a:r>
          <a:r>
            <a:rPr lang="ru-RU" dirty="0"/>
            <a:t> </a:t>
          </a:r>
          <a:r>
            <a:rPr lang="ru-RU" dirty="0" err="1"/>
            <a:t>функціонування</a:t>
          </a:r>
          <a:r>
            <a:rPr lang="ru-RU" dirty="0"/>
            <a:t> систем </a:t>
          </a:r>
          <a:r>
            <a:rPr lang="ru-RU" dirty="0" err="1"/>
            <a:t>зовнішнього</a:t>
          </a:r>
          <a:r>
            <a:rPr lang="ru-RU" dirty="0"/>
            <a:t> </a:t>
          </a:r>
          <a:r>
            <a:rPr lang="ru-RU" dirty="0" err="1"/>
            <a:t>освітлення</a:t>
          </a:r>
          <a:endParaRPr lang="ru-RU" dirty="0"/>
        </a:p>
      </dgm:t>
    </dgm:pt>
    <dgm:pt modelId="{B8E5DEC3-8667-4C73-A39B-B080B5966B65}" type="parTrans" cxnId="{9FB1F90E-E460-4EDC-BBA0-3177A192B565}">
      <dgm:prSet/>
      <dgm:spPr/>
      <dgm:t>
        <a:bodyPr/>
        <a:lstStyle/>
        <a:p>
          <a:endParaRPr lang="ru-RU"/>
        </a:p>
      </dgm:t>
    </dgm:pt>
    <dgm:pt modelId="{A1DAC1E5-BDF5-49CA-AECA-7E0DA01D214B}" type="sibTrans" cxnId="{9FB1F90E-E460-4EDC-BBA0-3177A192B565}">
      <dgm:prSet/>
      <dgm:spPr/>
      <dgm:t>
        <a:bodyPr/>
        <a:lstStyle/>
        <a:p>
          <a:endParaRPr lang="ru-RU"/>
        </a:p>
      </dgm:t>
    </dgm:pt>
    <dgm:pt modelId="{B2AD1421-8A51-427D-934E-91E5B2EE8518}">
      <dgm:prSet/>
      <dgm:spPr/>
      <dgm:t>
        <a:bodyPr/>
        <a:lstStyle/>
        <a:p>
          <a:r>
            <a:rPr lang="ru-RU" b="1"/>
            <a:t>6. Швидко </a:t>
          </a:r>
          <a:r>
            <a:rPr lang="ru-RU"/>
            <a:t>виявляти та усувати дефекти, аварії та їхні наслідки</a:t>
          </a:r>
          <a:endParaRPr lang="ru-RU" dirty="0"/>
        </a:p>
      </dgm:t>
    </dgm:pt>
    <dgm:pt modelId="{E4A6DD2F-0828-4297-80EB-0E48F5A232F8}" type="parTrans" cxnId="{3FF4EB8B-A0CE-44B9-BC1F-5902332876FA}">
      <dgm:prSet/>
      <dgm:spPr/>
      <dgm:t>
        <a:bodyPr/>
        <a:lstStyle/>
        <a:p>
          <a:endParaRPr lang="ru-RU"/>
        </a:p>
      </dgm:t>
    </dgm:pt>
    <dgm:pt modelId="{25E57217-830B-4E5D-8B38-DAB12316ABCA}" type="sibTrans" cxnId="{3FF4EB8B-A0CE-44B9-BC1F-5902332876FA}">
      <dgm:prSet/>
      <dgm:spPr/>
      <dgm:t>
        <a:bodyPr/>
        <a:lstStyle/>
        <a:p>
          <a:endParaRPr lang="ru-RU"/>
        </a:p>
      </dgm:t>
    </dgm:pt>
    <dgm:pt modelId="{CDA0AC91-1DFC-47CB-8577-2B7781021092}" type="pres">
      <dgm:prSet presAssocID="{E225C5EC-DFBB-4CC7-B97A-C7B94CB1697D}" presName="Name0" presStyleCnt="0">
        <dgm:presLayoutVars>
          <dgm:chPref val="3"/>
          <dgm:dir/>
          <dgm:animLvl val="lvl"/>
          <dgm:resizeHandles/>
        </dgm:presLayoutVars>
      </dgm:prSet>
      <dgm:spPr/>
      <dgm:t>
        <a:bodyPr/>
        <a:lstStyle/>
        <a:p>
          <a:endParaRPr lang="ru-RU"/>
        </a:p>
      </dgm:t>
    </dgm:pt>
    <dgm:pt modelId="{6E816450-DE95-4981-9864-7E2CAABDF25A}" type="pres">
      <dgm:prSet presAssocID="{BDD91567-7B74-46A5-B39E-147A823C2466}" presName="horFlow" presStyleCnt="0"/>
      <dgm:spPr/>
    </dgm:pt>
    <dgm:pt modelId="{79FDE334-251D-4E45-A602-6FE5EFEFBA1C}" type="pres">
      <dgm:prSet presAssocID="{BDD91567-7B74-46A5-B39E-147A823C2466}" presName="bigChev" presStyleLbl="node1" presStyleIdx="0" presStyleCnt="6" custScaleX="235013"/>
      <dgm:spPr/>
      <dgm:t>
        <a:bodyPr/>
        <a:lstStyle/>
        <a:p>
          <a:endParaRPr lang="ru-RU"/>
        </a:p>
      </dgm:t>
    </dgm:pt>
    <dgm:pt modelId="{87A11EC8-1252-4034-8D79-0005EF32710E}" type="pres">
      <dgm:prSet presAssocID="{BDD91567-7B74-46A5-B39E-147A823C2466}" presName="vSp" presStyleCnt="0"/>
      <dgm:spPr/>
    </dgm:pt>
    <dgm:pt modelId="{3DA3659B-A295-43A5-AC60-291AF96754FC}" type="pres">
      <dgm:prSet presAssocID="{717F8CA4-7BF6-4A6D-BB40-E8C956887789}" presName="horFlow" presStyleCnt="0"/>
      <dgm:spPr/>
    </dgm:pt>
    <dgm:pt modelId="{443EC795-6C88-4B87-A370-B735E186C697}" type="pres">
      <dgm:prSet presAssocID="{717F8CA4-7BF6-4A6D-BB40-E8C956887789}" presName="bigChev" presStyleLbl="node1" presStyleIdx="1" presStyleCnt="6" custScaleX="235013"/>
      <dgm:spPr/>
      <dgm:t>
        <a:bodyPr/>
        <a:lstStyle/>
        <a:p>
          <a:endParaRPr lang="ru-RU"/>
        </a:p>
      </dgm:t>
    </dgm:pt>
    <dgm:pt modelId="{CAE1D9BC-65A2-40D5-906D-A229460A33E6}" type="pres">
      <dgm:prSet presAssocID="{717F8CA4-7BF6-4A6D-BB40-E8C956887789}" presName="vSp" presStyleCnt="0"/>
      <dgm:spPr/>
    </dgm:pt>
    <dgm:pt modelId="{BEC41AC5-3F85-4487-BEE6-9392F8A08ED5}" type="pres">
      <dgm:prSet presAssocID="{C58011AF-DF5C-4153-B7D7-B199544A719A}" presName="horFlow" presStyleCnt="0"/>
      <dgm:spPr/>
    </dgm:pt>
    <dgm:pt modelId="{16FEF022-91CD-4F46-8E5A-8E92DC2944EC}" type="pres">
      <dgm:prSet presAssocID="{C58011AF-DF5C-4153-B7D7-B199544A719A}" presName="bigChev" presStyleLbl="node1" presStyleIdx="2" presStyleCnt="6" custScaleX="235013"/>
      <dgm:spPr/>
      <dgm:t>
        <a:bodyPr/>
        <a:lstStyle/>
        <a:p>
          <a:endParaRPr lang="ru-RU"/>
        </a:p>
      </dgm:t>
    </dgm:pt>
    <dgm:pt modelId="{2F84B2C1-D4BC-422F-9801-A4C07F86F5B9}" type="pres">
      <dgm:prSet presAssocID="{C58011AF-DF5C-4153-B7D7-B199544A719A}" presName="vSp" presStyleCnt="0"/>
      <dgm:spPr/>
    </dgm:pt>
    <dgm:pt modelId="{3603D2A2-7A09-49DF-A606-909E7EB68965}" type="pres">
      <dgm:prSet presAssocID="{DF7325DD-59DE-4EEE-AB10-843E28854747}" presName="horFlow" presStyleCnt="0"/>
      <dgm:spPr/>
    </dgm:pt>
    <dgm:pt modelId="{A6BF7DFD-DC39-4584-911B-A75EBC30BB8C}" type="pres">
      <dgm:prSet presAssocID="{DF7325DD-59DE-4EEE-AB10-843E28854747}" presName="bigChev" presStyleLbl="node1" presStyleIdx="3" presStyleCnt="6" custScaleX="235013"/>
      <dgm:spPr/>
      <dgm:t>
        <a:bodyPr/>
        <a:lstStyle/>
        <a:p>
          <a:endParaRPr lang="ru-RU"/>
        </a:p>
      </dgm:t>
    </dgm:pt>
    <dgm:pt modelId="{90631342-5709-4438-9F2F-A6210775A234}" type="pres">
      <dgm:prSet presAssocID="{DF7325DD-59DE-4EEE-AB10-843E28854747}" presName="vSp" presStyleCnt="0"/>
      <dgm:spPr/>
    </dgm:pt>
    <dgm:pt modelId="{B058D4F7-33D8-4276-81CD-48F2213ACC80}" type="pres">
      <dgm:prSet presAssocID="{28613A6A-F8B2-4D78-A77B-74C2B470D232}" presName="horFlow" presStyleCnt="0"/>
      <dgm:spPr/>
    </dgm:pt>
    <dgm:pt modelId="{0AC0FD43-FFE5-4B58-8193-D2BB6586A26C}" type="pres">
      <dgm:prSet presAssocID="{28613A6A-F8B2-4D78-A77B-74C2B470D232}" presName="bigChev" presStyleLbl="node1" presStyleIdx="4" presStyleCnt="6" custScaleX="235013"/>
      <dgm:spPr/>
      <dgm:t>
        <a:bodyPr/>
        <a:lstStyle/>
        <a:p>
          <a:endParaRPr lang="ru-RU"/>
        </a:p>
      </dgm:t>
    </dgm:pt>
    <dgm:pt modelId="{5ECD4897-2BDF-417F-8061-63BC379BAC29}" type="pres">
      <dgm:prSet presAssocID="{28613A6A-F8B2-4D78-A77B-74C2B470D232}" presName="vSp" presStyleCnt="0"/>
      <dgm:spPr/>
    </dgm:pt>
    <dgm:pt modelId="{77D99C5D-4620-4A7A-8D80-85ED60C205D7}" type="pres">
      <dgm:prSet presAssocID="{B2AD1421-8A51-427D-934E-91E5B2EE8518}" presName="horFlow" presStyleCnt="0"/>
      <dgm:spPr/>
    </dgm:pt>
    <dgm:pt modelId="{755BE458-0440-4860-B63C-82421EBCC04A}" type="pres">
      <dgm:prSet presAssocID="{B2AD1421-8A51-427D-934E-91E5B2EE8518}" presName="bigChev" presStyleLbl="node1" presStyleIdx="5" presStyleCnt="6" custScaleX="235013"/>
      <dgm:spPr/>
      <dgm:t>
        <a:bodyPr/>
        <a:lstStyle/>
        <a:p>
          <a:endParaRPr lang="ru-RU"/>
        </a:p>
      </dgm:t>
    </dgm:pt>
  </dgm:ptLst>
  <dgm:cxnLst>
    <dgm:cxn modelId="{7D213388-F3CE-4935-AD64-1A3841C37D23}" type="presOf" srcId="{717F8CA4-7BF6-4A6D-BB40-E8C956887789}" destId="{443EC795-6C88-4B87-A370-B735E186C697}" srcOrd="0" destOrd="0" presId="urn:microsoft.com/office/officeart/2005/8/layout/lProcess3"/>
    <dgm:cxn modelId="{D50FAAC5-AEFF-487C-AE5D-986C931B88FA}" srcId="{E225C5EC-DFBB-4CC7-B97A-C7B94CB1697D}" destId="{C58011AF-DF5C-4153-B7D7-B199544A719A}" srcOrd="2" destOrd="0" parTransId="{ADC4D727-627C-422D-862C-55ADC5E64B07}" sibTransId="{BFC16BC5-B36C-436F-8F52-DC019A38DF23}"/>
    <dgm:cxn modelId="{DCF63719-81C5-4787-920E-4AF4DE821A34}" type="presOf" srcId="{C58011AF-DF5C-4153-B7D7-B199544A719A}" destId="{16FEF022-91CD-4F46-8E5A-8E92DC2944EC}" srcOrd="0" destOrd="0" presId="urn:microsoft.com/office/officeart/2005/8/layout/lProcess3"/>
    <dgm:cxn modelId="{3FF4EB8B-A0CE-44B9-BC1F-5902332876FA}" srcId="{E225C5EC-DFBB-4CC7-B97A-C7B94CB1697D}" destId="{B2AD1421-8A51-427D-934E-91E5B2EE8518}" srcOrd="5" destOrd="0" parTransId="{E4A6DD2F-0828-4297-80EB-0E48F5A232F8}" sibTransId="{25E57217-830B-4E5D-8B38-DAB12316ABCA}"/>
    <dgm:cxn modelId="{B8A10E0F-8FCE-4E6F-8F9D-EEA3E6447816}" srcId="{E225C5EC-DFBB-4CC7-B97A-C7B94CB1697D}" destId="{717F8CA4-7BF6-4A6D-BB40-E8C956887789}" srcOrd="1" destOrd="0" parTransId="{0A484A31-DF49-45DC-9BAB-517F94D171A0}" sibTransId="{63671265-7495-46F8-B062-2AC656289B95}"/>
    <dgm:cxn modelId="{7DD795E1-9A51-4C1D-B39B-C2E43D736197}" srcId="{E225C5EC-DFBB-4CC7-B97A-C7B94CB1697D}" destId="{DF7325DD-59DE-4EEE-AB10-843E28854747}" srcOrd="3" destOrd="0" parTransId="{27C35A37-8C72-4205-98F8-632C79802F48}" sibTransId="{4D11AAA3-1534-473E-86FC-5F927FF2477A}"/>
    <dgm:cxn modelId="{13D53467-3817-40B2-B716-6E325FA1C402}" type="presOf" srcId="{DF7325DD-59DE-4EEE-AB10-843E28854747}" destId="{A6BF7DFD-DC39-4584-911B-A75EBC30BB8C}" srcOrd="0" destOrd="0" presId="urn:microsoft.com/office/officeart/2005/8/layout/lProcess3"/>
    <dgm:cxn modelId="{9FE5F49C-B898-41E0-A20C-E63FF136EAF2}" type="presOf" srcId="{BDD91567-7B74-46A5-B39E-147A823C2466}" destId="{79FDE334-251D-4E45-A602-6FE5EFEFBA1C}" srcOrd="0" destOrd="0" presId="urn:microsoft.com/office/officeart/2005/8/layout/lProcess3"/>
    <dgm:cxn modelId="{9FB1F90E-E460-4EDC-BBA0-3177A192B565}" srcId="{E225C5EC-DFBB-4CC7-B97A-C7B94CB1697D}" destId="{28613A6A-F8B2-4D78-A77B-74C2B470D232}" srcOrd="4" destOrd="0" parTransId="{B8E5DEC3-8667-4C73-A39B-B080B5966B65}" sibTransId="{A1DAC1E5-BDF5-49CA-AECA-7E0DA01D214B}"/>
    <dgm:cxn modelId="{1B5C5A8E-4F5C-44CD-A537-0BF857A957D4}" srcId="{E225C5EC-DFBB-4CC7-B97A-C7B94CB1697D}" destId="{BDD91567-7B74-46A5-B39E-147A823C2466}" srcOrd="0" destOrd="0" parTransId="{6D66C597-6D2C-44E3-BA86-E5D4AD8587E0}" sibTransId="{6DBE29B7-2B64-4AB2-961D-A2990EE41DF7}"/>
    <dgm:cxn modelId="{CF25D764-7A67-4748-80C4-59B822DE55D3}" type="presOf" srcId="{28613A6A-F8B2-4D78-A77B-74C2B470D232}" destId="{0AC0FD43-FFE5-4B58-8193-D2BB6586A26C}" srcOrd="0" destOrd="0" presId="urn:microsoft.com/office/officeart/2005/8/layout/lProcess3"/>
    <dgm:cxn modelId="{2F5F3642-0DD2-4DE9-A70C-386AF684D1C3}" type="presOf" srcId="{B2AD1421-8A51-427D-934E-91E5B2EE8518}" destId="{755BE458-0440-4860-B63C-82421EBCC04A}" srcOrd="0" destOrd="0" presId="urn:microsoft.com/office/officeart/2005/8/layout/lProcess3"/>
    <dgm:cxn modelId="{53861C4C-8A0A-43F3-B95E-94F8D89848ED}" type="presOf" srcId="{E225C5EC-DFBB-4CC7-B97A-C7B94CB1697D}" destId="{CDA0AC91-1DFC-47CB-8577-2B7781021092}" srcOrd="0" destOrd="0" presId="urn:microsoft.com/office/officeart/2005/8/layout/lProcess3"/>
    <dgm:cxn modelId="{6616217A-A214-4C13-A182-21BE37545A64}" type="presParOf" srcId="{CDA0AC91-1DFC-47CB-8577-2B7781021092}" destId="{6E816450-DE95-4981-9864-7E2CAABDF25A}" srcOrd="0" destOrd="0" presId="urn:microsoft.com/office/officeart/2005/8/layout/lProcess3"/>
    <dgm:cxn modelId="{57AF8168-BE21-44EF-A508-E55369542675}" type="presParOf" srcId="{6E816450-DE95-4981-9864-7E2CAABDF25A}" destId="{79FDE334-251D-4E45-A602-6FE5EFEFBA1C}" srcOrd="0" destOrd="0" presId="urn:microsoft.com/office/officeart/2005/8/layout/lProcess3"/>
    <dgm:cxn modelId="{D6B50A27-F0A6-4D17-9364-497DEF2E34FC}" type="presParOf" srcId="{CDA0AC91-1DFC-47CB-8577-2B7781021092}" destId="{87A11EC8-1252-4034-8D79-0005EF32710E}" srcOrd="1" destOrd="0" presId="urn:microsoft.com/office/officeart/2005/8/layout/lProcess3"/>
    <dgm:cxn modelId="{ED2D80A2-E55C-45EA-BAA2-EFC04749B5EB}" type="presParOf" srcId="{CDA0AC91-1DFC-47CB-8577-2B7781021092}" destId="{3DA3659B-A295-43A5-AC60-291AF96754FC}" srcOrd="2" destOrd="0" presId="urn:microsoft.com/office/officeart/2005/8/layout/lProcess3"/>
    <dgm:cxn modelId="{179BA084-DD7B-4A85-921A-27193C425A25}" type="presParOf" srcId="{3DA3659B-A295-43A5-AC60-291AF96754FC}" destId="{443EC795-6C88-4B87-A370-B735E186C697}" srcOrd="0" destOrd="0" presId="urn:microsoft.com/office/officeart/2005/8/layout/lProcess3"/>
    <dgm:cxn modelId="{C435C642-31E7-4609-915D-BE0D0B5191E3}" type="presParOf" srcId="{CDA0AC91-1DFC-47CB-8577-2B7781021092}" destId="{CAE1D9BC-65A2-40D5-906D-A229460A33E6}" srcOrd="3" destOrd="0" presId="urn:microsoft.com/office/officeart/2005/8/layout/lProcess3"/>
    <dgm:cxn modelId="{0EDA6F20-105D-4355-9E25-6049482CFB54}" type="presParOf" srcId="{CDA0AC91-1DFC-47CB-8577-2B7781021092}" destId="{BEC41AC5-3F85-4487-BEE6-9392F8A08ED5}" srcOrd="4" destOrd="0" presId="urn:microsoft.com/office/officeart/2005/8/layout/lProcess3"/>
    <dgm:cxn modelId="{B4AF33EF-FFC8-479A-8A65-32FD5671F9A3}" type="presParOf" srcId="{BEC41AC5-3F85-4487-BEE6-9392F8A08ED5}" destId="{16FEF022-91CD-4F46-8E5A-8E92DC2944EC}" srcOrd="0" destOrd="0" presId="urn:microsoft.com/office/officeart/2005/8/layout/lProcess3"/>
    <dgm:cxn modelId="{CAC92E91-C2B7-401D-8B86-15539F3E5930}" type="presParOf" srcId="{CDA0AC91-1DFC-47CB-8577-2B7781021092}" destId="{2F84B2C1-D4BC-422F-9801-A4C07F86F5B9}" srcOrd="5" destOrd="0" presId="urn:microsoft.com/office/officeart/2005/8/layout/lProcess3"/>
    <dgm:cxn modelId="{20561053-02AD-45CC-B4F0-D0F95458C98F}" type="presParOf" srcId="{CDA0AC91-1DFC-47CB-8577-2B7781021092}" destId="{3603D2A2-7A09-49DF-A606-909E7EB68965}" srcOrd="6" destOrd="0" presId="urn:microsoft.com/office/officeart/2005/8/layout/lProcess3"/>
    <dgm:cxn modelId="{A9573644-3F3E-4D7F-A2C6-8B88356A53D2}" type="presParOf" srcId="{3603D2A2-7A09-49DF-A606-909E7EB68965}" destId="{A6BF7DFD-DC39-4584-911B-A75EBC30BB8C}" srcOrd="0" destOrd="0" presId="urn:microsoft.com/office/officeart/2005/8/layout/lProcess3"/>
    <dgm:cxn modelId="{1040899A-192A-4992-95AA-446E76080635}" type="presParOf" srcId="{CDA0AC91-1DFC-47CB-8577-2B7781021092}" destId="{90631342-5709-4438-9F2F-A6210775A234}" srcOrd="7" destOrd="0" presId="urn:microsoft.com/office/officeart/2005/8/layout/lProcess3"/>
    <dgm:cxn modelId="{F8774238-A152-4F8A-85A8-74BA7F8823F4}" type="presParOf" srcId="{CDA0AC91-1DFC-47CB-8577-2B7781021092}" destId="{B058D4F7-33D8-4276-81CD-48F2213ACC80}" srcOrd="8" destOrd="0" presId="urn:microsoft.com/office/officeart/2005/8/layout/lProcess3"/>
    <dgm:cxn modelId="{399305C1-65CC-45F2-B436-5F13CA2AB3D6}" type="presParOf" srcId="{B058D4F7-33D8-4276-81CD-48F2213ACC80}" destId="{0AC0FD43-FFE5-4B58-8193-D2BB6586A26C}" srcOrd="0" destOrd="0" presId="urn:microsoft.com/office/officeart/2005/8/layout/lProcess3"/>
    <dgm:cxn modelId="{B97669B5-E02A-48B6-9BD5-2465D95AD9F9}" type="presParOf" srcId="{CDA0AC91-1DFC-47CB-8577-2B7781021092}" destId="{5ECD4897-2BDF-417F-8061-63BC379BAC29}" srcOrd="9" destOrd="0" presId="urn:microsoft.com/office/officeart/2005/8/layout/lProcess3"/>
    <dgm:cxn modelId="{D399CFD1-B269-41BF-A316-2C5E0583ADFE}" type="presParOf" srcId="{CDA0AC91-1DFC-47CB-8577-2B7781021092}" destId="{77D99C5D-4620-4A7A-8D80-85ED60C205D7}" srcOrd="10" destOrd="0" presId="urn:microsoft.com/office/officeart/2005/8/layout/lProcess3"/>
    <dgm:cxn modelId="{E7CAC5C4-A6CB-44EB-A893-F6B616853B58}" type="presParOf" srcId="{77D99C5D-4620-4A7A-8D80-85ED60C205D7}" destId="{755BE458-0440-4860-B63C-82421EBCC0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CC58F-73F1-4975-80E0-D9823C4EF99A}">
      <dsp:nvSpPr>
        <dsp:cNvPr id="0" name=""/>
        <dsp:cNvSpPr/>
      </dsp:nvSpPr>
      <dsp:spPr>
        <a:xfrm>
          <a:off x="-3993466" y="-613060"/>
          <a:ext cx="4759027" cy="4759027"/>
        </a:xfrm>
        <a:prstGeom prst="blockArc">
          <a:avLst>
            <a:gd name="adj1" fmla="val 18900000"/>
            <a:gd name="adj2" fmla="val 2700000"/>
            <a:gd name="adj3" fmla="val 454"/>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16CA31-007A-495E-9BED-F468E1FCDDD7}">
      <dsp:nvSpPr>
        <dsp:cNvPr id="0" name=""/>
        <dsp:cNvSpPr/>
      </dsp:nvSpPr>
      <dsp:spPr>
        <a:xfrm>
          <a:off x="319442" y="220736"/>
          <a:ext cx="3474846" cy="44175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643" tIns="35560" rIns="35560" bIns="35560" numCol="1" spcCol="1270" anchor="ctr" anchorCtr="0">
          <a:noAutofit/>
        </a:bodyPr>
        <a:lstStyle/>
        <a:p>
          <a:pPr lvl="0" algn="l" defTabSz="622300">
            <a:lnSpc>
              <a:spcPct val="90000"/>
            </a:lnSpc>
            <a:spcBef>
              <a:spcPct val="0"/>
            </a:spcBef>
            <a:spcAft>
              <a:spcPct val="35000"/>
            </a:spcAft>
          </a:pPr>
          <a:r>
            <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rPr>
            <a:t>4 170,97 км мереж </a:t>
          </a:r>
          <a:r>
            <a:rPr lang="ru-RU" sz="1400" b="0" kern="120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зовнішнього</a:t>
          </a:r>
          <a:r>
            <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rPr>
            <a:t> </a:t>
          </a:r>
          <a:r>
            <a:rPr lang="ru-RU" sz="1400" b="0" kern="120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освітлення</a:t>
          </a:r>
          <a:endParaRPr lang="ru-RU" sz="1400" b="0" kern="1200" cap="none" spc="0" dirty="0">
            <a:ln w="0"/>
            <a:effectLst>
              <a:outerShdw blurRad="38100" dist="19050" dir="2700000" algn="tl" rotWithShape="0">
                <a:schemeClr val="dk1">
                  <a:alpha val="40000"/>
                </a:schemeClr>
              </a:outerShdw>
            </a:effectLst>
            <a:latin typeface="+mn-lt"/>
          </a:endParaRPr>
        </a:p>
      </dsp:txBody>
      <dsp:txXfrm>
        <a:off x="319442" y="220736"/>
        <a:ext cx="3474846" cy="441754"/>
      </dsp:txXfrm>
    </dsp:sp>
    <dsp:sp modelId="{07F44E77-8054-4DD6-8E4F-B8F067D3C67E}">
      <dsp:nvSpPr>
        <dsp:cNvPr id="0" name=""/>
        <dsp:cNvSpPr/>
      </dsp:nvSpPr>
      <dsp:spPr>
        <a:xfrm>
          <a:off x="59365" y="165516"/>
          <a:ext cx="552193" cy="552193"/>
        </a:xfrm>
        <a:prstGeom prst="ellipse">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A85A03D-5CC3-4CEB-A427-F3D28330F863}">
      <dsp:nvSpPr>
        <dsp:cNvPr id="0" name=""/>
        <dsp:cNvSpPr/>
      </dsp:nvSpPr>
      <dsp:spPr>
        <a:xfrm>
          <a:off x="624817" y="890255"/>
          <a:ext cx="3158297" cy="441754"/>
        </a:xfrm>
        <a:prstGeom prst="rect">
          <a:avLst/>
        </a:prstGeom>
        <a:gradFill rotWithShape="0">
          <a:gsLst>
            <a:gs pos="0">
              <a:schemeClr val="accent1">
                <a:shade val="80000"/>
                <a:hueOff val="67816"/>
                <a:satOff val="1294"/>
                <a:lumOff val="5714"/>
                <a:alphaOff val="0"/>
                <a:satMod val="103000"/>
                <a:lumMod val="102000"/>
                <a:tint val="94000"/>
              </a:schemeClr>
            </a:gs>
            <a:gs pos="50000">
              <a:schemeClr val="accent1">
                <a:shade val="80000"/>
                <a:hueOff val="67816"/>
                <a:satOff val="1294"/>
                <a:lumOff val="5714"/>
                <a:alphaOff val="0"/>
                <a:satMod val="110000"/>
                <a:lumMod val="100000"/>
                <a:shade val="100000"/>
              </a:schemeClr>
            </a:gs>
            <a:gs pos="100000">
              <a:schemeClr val="accent1">
                <a:shade val="80000"/>
                <a:hueOff val="67816"/>
                <a:satOff val="1294"/>
                <a:lumOff val="57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643" tIns="35560" rIns="35560" bIns="35560" numCol="1" spcCol="1270" anchor="ctr" anchorCtr="0">
          <a:noAutofit/>
        </a:bodyPr>
        <a:lstStyle/>
        <a:p>
          <a:pPr lvl="0" algn="l" defTabSz="622300">
            <a:lnSpc>
              <a:spcPct val="90000"/>
            </a:lnSpc>
            <a:spcBef>
              <a:spcPct val="0"/>
            </a:spcBef>
            <a:spcAft>
              <a:spcPct val="35000"/>
            </a:spcAft>
          </a:pPr>
          <a:r>
            <a:rPr lang="ru-RU" sz="1400" b="0" kern="1200" cap="none" spc="0"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183,336 тис. </a:t>
          </a:r>
          <a:r>
            <a:rPr lang="en-US" sz="1400" b="0" kern="1200" cap="none" spc="0"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c</a:t>
          </a:r>
          <a:r>
            <a:rPr lang="ru-RU" sz="1400" b="0" kern="1200" cap="none" spc="0" dirty="0" err="1">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вітлоточок</a:t>
          </a:r>
          <a:endParaRPr lang="ru-RU" sz="1400" b="0" kern="1200" cap="none" spc="0"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endParaRPr>
        </a:p>
      </dsp:txBody>
      <dsp:txXfrm>
        <a:off x="624817" y="890255"/>
        <a:ext cx="3158297" cy="441754"/>
      </dsp:txXfrm>
    </dsp:sp>
    <dsp:sp modelId="{5F505A2D-9188-4D48-A903-1C5769A19923}">
      <dsp:nvSpPr>
        <dsp:cNvPr id="0" name=""/>
        <dsp:cNvSpPr/>
      </dsp:nvSpPr>
      <dsp:spPr>
        <a:xfrm>
          <a:off x="375913" y="827936"/>
          <a:ext cx="552193" cy="552193"/>
        </a:xfrm>
        <a:prstGeom prst="ellipse">
          <a:avLst/>
        </a:prstGeom>
        <a:solidFill>
          <a:schemeClr val="lt1">
            <a:hueOff val="0"/>
            <a:satOff val="0"/>
            <a:lumOff val="0"/>
            <a:alphaOff val="0"/>
          </a:schemeClr>
        </a:solidFill>
        <a:ln w="6350" cap="flat" cmpd="sng" algn="ctr">
          <a:solidFill>
            <a:schemeClr val="accent1">
              <a:shade val="80000"/>
              <a:hueOff val="67816"/>
              <a:satOff val="1294"/>
              <a:lumOff val="5714"/>
              <a:alphaOff val="0"/>
            </a:schemeClr>
          </a:solidFill>
          <a:prstDash val="solid"/>
          <a:miter lim="800000"/>
        </a:ln>
        <a:effectLst/>
      </dsp:spPr>
      <dsp:style>
        <a:lnRef idx="1">
          <a:scrgbClr r="0" g="0" b="0"/>
        </a:lnRef>
        <a:fillRef idx="1">
          <a:scrgbClr r="0" g="0" b="0"/>
        </a:fillRef>
        <a:effectRef idx="2">
          <a:scrgbClr r="0" g="0" b="0"/>
        </a:effectRef>
        <a:fontRef idx="minor"/>
      </dsp:style>
    </dsp:sp>
    <dsp:sp modelId="{871BA5FA-6E40-45B5-A864-4F65C2C6B1CF}">
      <dsp:nvSpPr>
        <dsp:cNvPr id="0" name=""/>
        <dsp:cNvSpPr/>
      </dsp:nvSpPr>
      <dsp:spPr>
        <a:xfrm>
          <a:off x="749165" y="1545576"/>
          <a:ext cx="3061143" cy="441754"/>
        </a:xfrm>
        <a:prstGeom prst="rect">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643" tIns="35560" rIns="35560" bIns="35560" numCol="1" spcCol="1270" anchor="ctr" anchorCtr="0">
          <a:noAutofit/>
        </a:bodyPr>
        <a:lstStyle/>
        <a:p>
          <a:pPr lvl="0" algn="l" defTabSz="622300">
            <a:lnSpc>
              <a:spcPct val="90000"/>
            </a:lnSpc>
            <a:spcBef>
              <a:spcPct val="0"/>
            </a:spcBef>
            <a:spcAft>
              <a:spcPct val="35000"/>
            </a:spcAft>
          </a:pPr>
          <a:r>
            <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rPr>
            <a:t>74 416 од. опор </a:t>
          </a:r>
          <a:r>
            <a:rPr lang="ru-RU" sz="1400" b="0" kern="120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різного</a:t>
          </a:r>
          <a:r>
            <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rPr>
            <a:t> типу</a:t>
          </a:r>
        </a:p>
      </dsp:txBody>
      <dsp:txXfrm>
        <a:off x="749165" y="1545576"/>
        <a:ext cx="3061143" cy="441754"/>
      </dsp:txXfrm>
    </dsp:sp>
    <dsp:sp modelId="{9FDF8110-2BA3-4F3A-9158-53191B9ED52A}">
      <dsp:nvSpPr>
        <dsp:cNvPr id="0" name=""/>
        <dsp:cNvSpPr/>
      </dsp:nvSpPr>
      <dsp:spPr>
        <a:xfrm>
          <a:off x="473068" y="1490356"/>
          <a:ext cx="552193" cy="552193"/>
        </a:xfrm>
        <a:prstGeom prst="ellipse">
          <a:avLst/>
        </a:prstGeom>
        <a:solidFill>
          <a:schemeClr val="lt1">
            <a:hueOff val="0"/>
            <a:satOff val="0"/>
            <a:lumOff val="0"/>
            <a:alphaOff val="0"/>
          </a:schemeClr>
        </a:solidFill>
        <a:ln w="6350" cap="flat" cmpd="sng" algn="ctr">
          <a:solidFill>
            <a:schemeClr val="accent1">
              <a:shade val="80000"/>
              <a:hueOff val="135632"/>
              <a:satOff val="2588"/>
              <a:lumOff val="11428"/>
              <a:alphaOff val="0"/>
            </a:schemeClr>
          </a:solidFill>
          <a:prstDash val="solid"/>
          <a:miter lim="800000"/>
        </a:ln>
        <a:effectLst/>
      </dsp:spPr>
      <dsp:style>
        <a:lnRef idx="1">
          <a:scrgbClr r="0" g="0" b="0"/>
        </a:lnRef>
        <a:fillRef idx="1">
          <a:scrgbClr r="0" g="0" b="0"/>
        </a:fillRef>
        <a:effectRef idx="2">
          <a:scrgbClr r="0" g="0" b="0"/>
        </a:effectRef>
        <a:fontRef idx="minor"/>
      </dsp:style>
    </dsp:sp>
    <dsp:sp modelId="{B1968D53-3209-4E46-8CE6-0B6259FF58EE}">
      <dsp:nvSpPr>
        <dsp:cNvPr id="0" name=""/>
        <dsp:cNvSpPr/>
      </dsp:nvSpPr>
      <dsp:spPr>
        <a:xfrm>
          <a:off x="652010" y="2241680"/>
          <a:ext cx="3158297" cy="441754"/>
        </a:xfrm>
        <a:prstGeom prst="rect">
          <a:avLst/>
        </a:prstGeom>
        <a:gradFill rotWithShape="0">
          <a:gsLst>
            <a:gs pos="0">
              <a:schemeClr val="accent1">
                <a:shade val="80000"/>
                <a:hueOff val="203448"/>
                <a:satOff val="3881"/>
                <a:lumOff val="17141"/>
                <a:alphaOff val="0"/>
                <a:satMod val="103000"/>
                <a:lumMod val="102000"/>
                <a:tint val="94000"/>
              </a:schemeClr>
            </a:gs>
            <a:gs pos="50000">
              <a:schemeClr val="accent1">
                <a:shade val="80000"/>
                <a:hueOff val="203448"/>
                <a:satOff val="3881"/>
                <a:lumOff val="17141"/>
                <a:alphaOff val="0"/>
                <a:satMod val="110000"/>
                <a:lumMod val="100000"/>
                <a:shade val="100000"/>
              </a:schemeClr>
            </a:gs>
            <a:gs pos="100000">
              <a:schemeClr val="accent1">
                <a:shade val="80000"/>
                <a:hueOff val="203448"/>
                <a:satOff val="3881"/>
                <a:lumOff val="171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643" tIns="35560" rIns="35560" bIns="35560" numCol="1" spcCol="1270" anchor="ctr" anchorCtr="0">
          <a:noAutofit/>
        </a:bodyPr>
        <a:lstStyle/>
        <a:p>
          <a:pPr lvl="0" algn="l" defTabSz="622300">
            <a:lnSpc>
              <a:spcPct val="90000"/>
            </a:lnSpc>
            <a:spcBef>
              <a:spcPct val="0"/>
            </a:spcBef>
            <a:spcAft>
              <a:spcPct val="35000"/>
            </a:spcAft>
          </a:pPr>
          <a:r>
            <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rPr>
            <a:t>1 511 </a:t>
          </a:r>
          <a:r>
            <a:rPr lang="ru-RU" sz="1400" b="0" kern="120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пунктів</a:t>
          </a:r>
          <a:r>
            <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rPr>
            <a:t> </a:t>
          </a:r>
          <a:r>
            <a:rPr lang="ru-RU" sz="1400" b="0" kern="120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живлення</a:t>
          </a:r>
          <a:endPar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endParaRPr>
        </a:p>
      </dsp:txBody>
      <dsp:txXfrm>
        <a:off x="652010" y="2241680"/>
        <a:ext cx="3158297" cy="441754"/>
      </dsp:txXfrm>
    </dsp:sp>
    <dsp:sp modelId="{893B360B-17E2-4DD1-919C-20142F5DAFA5}">
      <dsp:nvSpPr>
        <dsp:cNvPr id="0" name=""/>
        <dsp:cNvSpPr/>
      </dsp:nvSpPr>
      <dsp:spPr>
        <a:xfrm>
          <a:off x="375913" y="2152776"/>
          <a:ext cx="552193" cy="552193"/>
        </a:xfrm>
        <a:prstGeom prst="ellipse">
          <a:avLst/>
        </a:prstGeom>
        <a:solidFill>
          <a:schemeClr val="lt1">
            <a:hueOff val="0"/>
            <a:satOff val="0"/>
            <a:lumOff val="0"/>
            <a:alphaOff val="0"/>
          </a:schemeClr>
        </a:solidFill>
        <a:ln w="6350" cap="flat" cmpd="sng" algn="ctr">
          <a:solidFill>
            <a:schemeClr val="accent1">
              <a:shade val="80000"/>
              <a:hueOff val="203448"/>
              <a:satOff val="3881"/>
              <a:lumOff val="171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07EB44E-C15A-460E-A5FA-05B6CACCE51D}">
      <dsp:nvSpPr>
        <dsp:cNvPr id="0" name=""/>
        <dsp:cNvSpPr/>
      </dsp:nvSpPr>
      <dsp:spPr>
        <a:xfrm>
          <a:off x="335462" y="2870416"/>
          <a:ext cx="3474846" cy="441754"/>
        </a:xfrm>
        <a:prstGeom prst="rect">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643" tIns="35560" rIns="35560" bIns="35560" numCol="1" spcCol="1270" anchor="ctr" anchorCtr="0">
          <a:noAutofit/>
        </a:bodyPr>
        <a:lstStyle/>
        <a:p>
          <a:pPr lvl="0" algn="l" defTabSz="622300">
            <a:lnSpc>
              <a:spcPct val="90000"/>
            </a:lnSpc>
            <a:spcBef>
              <a:spcPct val="0"/>
            </a:spcBef>
            <a:spcAft>
              <a:spcPct val="35000"/>
            </a:spcAft>
          </a:pPr>
          <a:r>
            <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rPr>
            <a:t>4 </a:t>
          </a:r>
          <a:r>
            <a:rPr lang="ru-RU" sz="1400" b="0" kern="120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автоматизованих</a:t>
          </a:r>
          <a:r>
            <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rPr>
            <a:t> систем </a:t>
          </a:r>
          <a:r>
            <a:rPr lang="ru-RU" sz="1400" b="0" kern="120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дистанційного</a:t>
          </a:r>
          <a:r>
            <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rPr>
            <a:t> </a:t>
          </a:r>
          <a:r>
            <a:rPr lang="ru-RU" sz="1400" b="0" kern="1200" cap="none" spc="0" dirty="0" err="1">
              <a:ln w="0"/>
              <a:effectLst>
                <a:outerShdw blurRad="38100" dist="19050" dir="2700000" algn="tl" rotWithShape="0">
                  <a:schemeClr val="dk1">
                    <a:alpha val="40000"/>
                  </a:schemeClr>
                </a:outerShdw>
              </a:effectLst>
              <a:latin typeface="+mn-lt"/>
              <a:cs typeface="Times New Roman" panose="02020603050405020304" pitchFamily="18" charset="0"/>
            </a:rPr>
            <a:t>управління</a:t>
          </a:r>
          <a:endParaRPr lang="ru-RU" sz="1400" b="0" kern="1200" cap="none" spc="0" dirty="0">
            <a:ln w="0"/>
            <a:effectLst>
              <a:outerShdw blurRad="38100" dist="19050" dir="2700000" algn="tl" rotWithShape="0">
                <a:schemeClr val="dk1">
                  <a:alpha val="40000"/>
                </a:schemeClr>
              </a:outerShdw>
            </a:effectLst>
            <a:latin typeface="+mn-lt"/>
            <a:cs typeface="Times New Roman" panose="02020603050405020304" pitchFamily="18" charset="0"/>
          </a:endParaRPr>
        </a:p>
      </dsp:txBody>
      <dsp:txXfrm>
        <a:off x="335462" y="2870416"/>
        <a:ext cx="3474846" cy="441754"/>
      </dsp:txXfrm>
    </dsp:sp>
    <dsp:sp modelId="{4F89520B-C387-4D99-912A-A244DF925CC8}">
      <dsp:nvSpPr>
        <dsp:cNvPr id="0" name=""/>
        <dsp:cNvSpPr/>
      </dsp:nvSpPr>
      <dsp:spPr>
        <a:xfrm>
          <a:off x="59365" y="2815196"/>
          <a:ext cx="552193" cy="552193"/>
        </a:xfrm>
        <a:prstGeom prst="ellipse">
          <a:avLst/>
        </a:prstGeom>
        <a:solidFill>
          <a:schemeClr val="lt1">
            <a:hueOff val="0"/>
            <a:satOff val="0"/>
            <a:lumOff val="0"/>
            <a:alphaOff val="0"/>
          </a:schemeClr>
        </a:solidFill>
        <a:ln w="6350" cap="flat" cmpd="sng" algn="ctr">
          <a:solidFill>
            <a:schemeClr val="accent1">
              <a:shade val="80000"/>
              <a:hueOff val="271263"/>
              <a:satOff val="5175"/>
              <a:lumOff val="22855"/>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40DC4-3D72-4552-B399-A5B3F7E389E1}">
      <dsp:nvSpPr>
        <dsp:cNvPr id="0" name=""/>
        <dsp:cNvSpPr/>
      </dsp:nvSpPr>
      <dsp:spPr>
        <a:xfrm>
          <a:off x="0" y="216190"/>
          <a:ext cx="4753154" cy="297072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563B2-9A54-44FD-9C1F-16BBFBE83228}">
      <dsp:nvSpPr>
        <dsp:cNvPr id="0" name=""/>
        <dsp:cNvSpPr/>
      </dsp:nvSpPr>
      <dsp:spPr>
        <a:xfrm>
          <a:off x="1105108" y="2265482"/>
          <a:ext cx="166360" cy="16636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67EAB-F0F2-4279-BDFB-CEBED258A893}">
      <dsp:nvSpPr>
        <dsp:cNvPr id="0" name=""/>
        <dsp:cNvSpPr/>
      </dsp:nvSpPr>
      <dsp:spPr>
        <a:xfrm>
          <a:off x="956271" y="2473343"/>
          <a:ext cx="1742799" cy="126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51" tIns="0" rIns="0" bIns="0" numCol="1" spcCol="1270" anchor="t" anchorCtr="0">
          <a:noAutofit/>
        </a:bodyPr>
        <a:lstStyle/>
        <a:p>
          <a:pPr lvl="0" algn="l" defTabSz="533400">
            <a:lnSpc>
              <a:spcPct val="90000"/>
            </a:lnSpc>
            <a:spcBef>
              <a:spcPct val="0"/>
            </a:spcBef>
            <a:spcAft>
              <a:spcPct val="35000"/>
            </a:spcAft>
          </a:pPr>
          <a:r>
            <a:rPr lang="uk-UA" sz="1200" kern="1200" dirty="0">
              <a:latin typeface="+mn-lt"/>
              <a:cs typeface="Times New Roman" panose="02020603050405020304" pitchFamily="18" charset="0"/>
            </a:rPr>
            <a:t>отримано позитивний висновок </a:t>
          </a:r>
          <a:r>
            <a:rPr lang="uk-UA" sz="1200" kern="1200" dirty="0" err="1">
              <a:latin typeface="+mn-lt"/>
              <a:cs typeface="Times New Roman" panose="02020603050405020304" pitchFamily="18" charset="0"/>
            </a:rPr>
            <a:t>держекспертизи</a:t>
          </a:r>
          <a:r>
            <a:rPr lang="uk-UA" sz="1200" kern="1200" dirty="0">
              <a:latin typeface="+mn-lt"/>
              <a:cs typeface="Times New Roman" panose="02020603050405020304" pitchFamily="18" charset="0"/>
            </a:rPr>
            <a:t> по </a:t>
          </a:r>
          <a:r>
            <a:rPr lang="uk-UA" sz="1200" b="1" kern="1200" dirty="0">
              <a:latin typeface="+mn-lt"/>
              <a:cs typeface="Times New Roman" panose="02020603050405020304" pitchFamily="18" charset="0"/>
            </a:rPr>
            <a:t>9 об’єктах </a:t>
          </a:r>
          <a:r>
            <a:rPr lang="uk-UA" sz="1200" kern="1200" dirty="0">
              <a:latin typeface="+mn-lt"/>
              <a:cs typeface="Times New Roman" panose="02020603050405020304" pitchFamily="18" charset="0"/>
            </a:rPr>
            <a:t>на суму </a:t>
          </a:r>
          <a:r>
            <a:rPr lang="uk-UA" sz="1200" b="1" kern="1200" dirty="0">
              <a:latin typeface="+mn-lt"/>
              <a:cs typeface="Times New Roman" panose="02020603050405020304" pitchFamily="18" charset="0"/>
            </a:rPr>
            <a:t>40 </a:t>
          </a:r>
          <a:r>
            <a:rPr lang="uk-UA" sz="1200" b="1" kern="1200" dirty="0" err="1">
              <a:latin typeface="+mn-lt"/>
              <a:cs typeface="Times New Roman" panose="02020603050405020304" pitchFamily="18" charset="0"/>
            </a:rPr>
            <a:t>тис.грн</a:t>
          </a:r>
          <a:r>
            <a:rPr lang="uk-UA" sz="1200" kern="1200" dirty="0">
              <a:latin typeface="+mn-lt"/>
              <a:cs typeface="Times New Roman" panose="02020603050405020304" pitchFamily="18" charset="0"/>
            </a:rPr>
            <a:t>., роботи на яких планується виконувати у 2020 році</a:t>
          </a:r>
          <a:endParaRPr lang="ru-RU" sz="1200" b="1" kern="1200" dirty="0">
            <a:solidFill>
              <a:schemeClr val="accent1">
                <a:lumMod val="50000"/>
              </a:schemeClr>
            </a:solidFill>
            <a:latin typeface="+mn-lt"/>
            <a:cs typeface="Times New Roman" panose="02020603050405020304" pitchFamily="18" charset="0"/>
          </a:endParaRPr>
        </a:p>
      </dsp:txBody>
      <dsp:txXfrm>
        <a:off x="956271" y="2473343"/>
        <a:ext cx="1742799" cy="1268497"/>
      </dsp:txXfrm>
    </dsp:sp>
    <dsp:sp modelId="{89C76142-F658-43F4-B272-1DE1FAC84736}">
      <dsp:nvSpPr>
        <dsp:cNvPr id="0" name=""/>
        <dsp:cNvSpPr/>
      </dsp:nvSpPr>
      <dsp:spPr>
        <a:xfrm>
          <a:off x="2638000" y="1507949"/>
          <a:ext cx="285189" cy="2851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60598-8006-4175-8943-40916B0B5693}">
      <dsp:nvSpPr>
        <dsp:cNvPr id="0" name=""/>
        <dsp:cNvSpPr/>
      </dsp:nvSpPr>
      <dsp:spPr>
        <a:xfrm>
          <a:off x="2780595" y="1650543"/>
          <a:ext cx="1544775" cy="1966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16" tIns="0" rIns="0" bIns="0" numCol="1" spcCol="1270" anchor="t" anchorCtr="0">
          <a:noAutofit/>
        </a:bodyPr>
        <a:lstStyle/>
        <a:p>
          <a:pPr lvl="0" algn="l" defTabSz="533400">
            <a:lnSpc>
              <a:spcPct val="90000"/>
            </a:lnSpc>
            <a:spcBef>
              <a:spcPct val="0"/>
            </a:spcBef>
            <a:spcAft>
              <a:spcPct val="35000"/>
            </a:spcAft>
          </a:pPr>
          <a:r>
            <a:rPr lang="uk-UA" sz="1200" b="1" kern="1200" dirty="0">
              <a:latin typeface="+mn-lt"/>
            </a:rPr>
            <a:t>завершені роботи </a:t>
          </a:r>
          <a:r>
            <a:rPr lang="uk-UA" sz="1200" kern="1200" dirty="0">
              <a:latin typeface="+mn-lt"/>
            </a:rPr>
            <a:t>з </a:t>
          </a:r>
          <a:r>
            <a:rPr lang="uk-UA" sz="1200" kern="1200" dirty="0">
              <a:latin typeface="+mn-lt"/>
              <a:cs typeface="Times New Roman" panose="02020603050405020304" pitchFamily="18" charset="0"/>
            </a:rPr>
            <a:t>капітального</a:t>
          </a:r>
          <a:r>
            <a:rPr lang="uk-UA" sz="1200" kern="1200" dirty="0">
              <a:latin typeface="+mn-lt"/>
            </a:rPr>
            <a:t> ремонту мереж зовнішнього освітлення на </a:t>
          </a:r>
          <a:r>
            <a:rPr lang="uk-UA" sz="1200" b="1" kern="1200" dirty="0">
              <a:latin typeface="+mn-lt"/>
            </a:rPr>
            <a:t>141 </a:t>
          </a:r>
          <a:r>
            <a:rPr lang="uk-UA" sz="1200" b="1" kern="1200" dirty="0">
              <a:latin typeface="+mn-lt"/>
              <a:cs typeface="Times New Roman" panose="02020603050405020304" pitchFamily="18" charset="0"/>
            </a:rPr>
            <a:t>об’єкті</a:t>
          </a:r>
          <a:endParaRPr lang="ru-RU" sz="1200" b="1" kern="1200" dirty="0">
            <a:solidFill>
              <a:schemeClr val="accent1">
                <a:lumMod val="50000"/>
              </a:schemeClr>
            </a:solidFill>
            <a:latin typeface="+mn-lt"/>
          </a:endParaRPr>
        </a:p>
      </dsp:txBody>
      <dsp:txXfrm>
        <a:off x="2780595" y="1650543"/>
        <a:ext cx="1544775" cy="1966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69330-6FFB-435E-BF59-A2E043938FF1}">
      <dsp:nvSpPr>
        <dsp:cNvPr id="0" name=""/>
        <dsp:cNvSpPr/>
      </dsp:nvSpPr>
      <dsp:spPr>
        <a:xfrm>
          <a:off x="126287" y="0"/>
          <a:ext cx="4058154" cy="4959813"/>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ru-RU" sz="1600" b="1" kern="1200" dirty="0" err="1">
              <a:solidFill>
                <a:schemeClr val="tx1"/>
              </a:solidFill>
              <a:latin typeface="+mn-lt"/>
              <a:cs typeface="Times New Roman" panose="02020603050405020304" pitchFamily="18" charset="0"/>
            </a:rPr>
            <a:t>Перспективне</a:t>
          </a:r>
          <a:r>
            <a:rPr lang="ru-RU" sz="1600" b="1" kern="1200" dirty="0">
              <a:solidFill>
                <a:schemeClr val="tx1"/>
              </a:solidFill>
              <a:latin typeface="+mn-lt"/>
              <a:cs typeface="Times New Roman" panose="02020603050405020304" pitchFamily="18" charset="0"/>
            </a:rPr>
            <a:t> </a:t>
          </a:r>
          <a:r>
            <a:rPr lang="ru-RU" sz="1600" b="1" kern="1200" dirty="0" err="1">
              <a:solidFill>
                <a:schemeClr val="tx1"/>
              </a:solidFill>
              <a:latin typeface="+mn-lt"/>
              <a:cs typeface="Times New Roman" panose="02020603050405020304" pitchFamily="18" charset="0"/>
            </a:rPr>
            <a:t>проектування</a:t>
          </a:r>
          <a:r>
            <a:rPr lang="ru-RU" sz="1600" b="1" kern="1200" dirty="0">
              <a:solidFill>
                <a:schemeClr val="tx1"/>
              </a:solidFill>
              <a:latin typeface="+mn-lt"/>
              <a:cs typeface="Times New Roman" panose="02020603050405020304" pitchFamily="18" charset="0"/>
            </a:rPr>
            <a:t> </a:t>
          </a:r>
        </a:p>
        <a:p>
          <a:pPr lvl="0" algn="ctr" defTabSz="711200">
            <a:lnSpc>
              <a:spcPct val="100000"/>
            </a:lnSpc>
            <a:spcBef>
              <a:spcPct val="0"/>
            </a:spcBef>
            <a:spcAft>
              <a:spcPts val="0"/>
            </a:spcAft>
          </a:pPr>
          <a:r>
            <a:rPr lang="uk-UA" sz="1600" b="1" kern="1200" dirty="0">
              <a:solidFill>
                <a:schemeClr val="tx1"/>
              </a:solidFill>
              <a:latin typeface="+mn-lt"/>
              <a:cs typeface="Times New Roman" panose="02020603050405020304" pitchFamily="18" charset="0"/>
            </a:rPr>
            <a:t>на суму:</a:t>
          </a:r>
          <a:endParaRPr lang="ru-RU" sz="1600" b="1" kern="1200" dirty="0">
            <a:solidFill>
              <a:schemeClr val="tx1"/>
            </a:solidFill>
            <a:latin typeface="+mn-lt"/>
            <a:cs typeface="Times New Roman" panose="02020603050405020304" pitchFamily="18" charset="0"/>
          </a:endParaRPr>
        </a:p>
        <a:p>
          <a:pPr lvl="0" algn="ctr" defTabSz="711200">
            <a:lnSpc>
              <a:spcPct val="100000"/>
            </a:lnSpc>
            <a:spcBef>
              <a:spcPct val="0"/>
            </a:spcBef>
            <a:spcAft>
              <a:spcPts val="0"/>
            </a:spcAft>
          </a:pPr>
          <a:r>
            <a:rPr lang="ru-RU" sz="1600" b="1" kern="1200" dirty="0">
              <a:solidFill>
                <a:schemeClr val="tx1"/>
              </a:solidFill>
              <a:latin typeface="+mn-lt"/>
              <a:cs typeface="Times New Roman" panose="02020603050405020304" pitchFamily="18" charset="0"/>
            </a:rPr>
            <a:t>0,9млн.грн</a:t>
          </a:r>
        </a:p>
      </dsp:txBody>
      <dsp:txXfrm>
        <a:off x="126287" y="0"/>
        <a:ext cx="4058154" cy="1487943"/>
      </dsp:txXfrm>
    </dsp:sp>
    <dsp:sp modelId="{CEB6B347-621E-464D-A8E6-7E3DDA4BFB69}">
      <dsp:nvSpPr>
        <dsp:cNvPr id="0" name=""/>
        <dsp:cNvSpPr/>
      </dsp:nvSpPr>
      <dsp:spPr>
        <a:xfrm>
          <a:off x="410034" y="1487943"/>
          <a:ext cx="3246523" cy="322387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uk-UA" sz="1400" b="1" kern="1200" dirty="0">
              <a:solidFill>
                <a:schemeClr val="tx1"/>
              </a:solidFill>
              <a:latin typeface="Times New Roman" panose="02020603050405020304" pitchFamily="18" charset="0"/>
              <a:cs typeface="Times New Roman" panose="02020603050405020304" pitchFamily="18" charset="0"/>
            </a:rPr>
            <a:t>Нове будівництво мережі зовнішнього освітлення по </a:t>
          </a:r>
          <a:r>
            <a:rPr lang="uk-UA" sz="1400" b="1" kern="1200" dirty="0" err="1">
              <a:solidFill>
                <a:schemeClr val="tx1"/>
              </a:solidFill>
              <a:latin typeface="Times New Roman" panose="02020603050405020304" pitchFamily="18" charset="0"/>
              <a:cs typeface="Times New Roman" panose="02020603050405020304" pitchFamily="18" charset="0"/>
            </a:rPr>
            <a:t>Гостомельському</a:t>
          </a:r>
          <a:r>
            <a:rPr lang="uk-UA" sz="1400" b="1" kern="1200" dirty="0">
              <a:solidFill>
                <a:schemeClr val="tx1"/>
              </a:solidFill>
              <a:latin typeface="Times New Roman" panose="02020603050405020304" pitchFamily="18" charset="0"/>
              <a:cs typeface="Times New Roman" panose="02020603050405020304" pitchFamily="18" charset="0"/>
            </a:rPr>
            <a:t> шосе у Святошинському районі </a:t>
          </a:r>
          <a:r>
            <a:rPr lang="uk-UA" sz="1400" b="1" kern="1200" dirty="0" err="1">
              <a:solidFill>
                <a:schemeClr val="tx1"/>
              </a:solidFill>
              <a:latin typeface="Times New Roman" panose="02020603050405020304" pitchFamily="18" charset="0"/>
              <a:cs typeface="Times New Roman" panose="02020603050405020304" pitchFamily="18" charset="0"/>
            </a:rPr>
            <a:t>м.Києва</a:t>
          </a:r>
          <a:r>
            <a:rPr lang="uk-UA" sz="1400" b="1" kern="1200" dirty="0">
              <a:solidFill>
                <a:schemeClr val="tx1"/>
              </a:solidFill>
              <a:latin typeface="Times New Roman" panose="02020603050405020304" pitchFamily="18" charset="0"/>
              <a:cs typeface="Times New Roman" panose="02020603050405020304" pitchFamily="18" charset="0"/>
            </a:rPr>
            <a:t> від стаціонарного посту дорожньої поліції «Гостомель» </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a:off x="504458" y="1582367"/>
        <a:ext cx="3057675" cy="3035030"/>
      </dsp:txXfrm>
    </dsp:sp>
    <dsp:sp modelId="{8A707034-606C-4411-80A0-6376A43AB86B}">
      <dsp:nvSpPr>
        <dsp:cNvPr id="0" name=""/>
        <dsp:cNvSpPr/>
      </dsp:nvSpPr>
      <dsp:spPr>
        <a:xfrm>
          <a:off x="4370952" y="0"/>
          <a:ext cx="4058154" cy="4959813"/>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ru-RU" sz="1600" b="1" kern="1200" dirty="0" err="1">
              <a:solidFill>
                <a:schemeClr val="tx1"/>
              </a:solidFill>
              <a:latin typeface="+mn-lt"/>
              <a:cs typeface="Times New Roman" panose="02020603050405020304" pitchFamily="18" charset="0"/>
            </a:rPr>
            <a:t>Будівництво</a:t>
          </a:r>
          <a:r>
            <a:rPr lang="ru-RU" sz="1600" b="1" kern="1200" dirty="0">
              <a:solidFill>
                <a:schemeClr val="tx1"/>
              </a:solidFill>
              <a:latin typeface="+mn-lt"/>
              <a:cs typeface="Times New Roman" panose="02020603050405020304" pitchFamily="18" charset="0"/>
            </a:rPr>
            <a:t> мереж </a:t>
          </a:r>
          <a:r>
            <a:rPr lang="ru-RU" sz="1600" b="1" kern="1200" dirty="0" err="1">
              <a:solidFill>
                <a:schemeClr val="tx1"/>
              </a:solidFill>
              <a:latin typeface="+mn-lt"/>
              <a:cs typeface="Times New Roman" panose="02020603050405020304" pitchFamily="18" charset="0"/>
            </a:rPr>
            <a:t>зовнішнього</a:t>
          </a:r>
          <a:r>
            <a:rPr lang="ru-RU" sz="1600" b="1" kern="1200" dirty="0">
              <a:solidFill>
                <a:schemeClr val="tx1"/>
              </a:solidFill>
              <a:latin typeface="+mn-lt"/>
              <a:cs typeface="Times New Roman" panose="02020603050405020304" pitchFamily="18" charset="0"/>
            </a:rPr>
            <a:t> </a:t>
          </a:r>
          <a:r>
            <a:rPr lang="ru-RU" sz="1600" b="1" kern="1200" dirty="0" err="1">
              <a:solidFill>
                <a:schemeClr val="tx1"/>
              </a:solidFill>
              <a:latin typeface="+mn-lt"/>
              <a:cs typeface="Times New Roman" panose="02020603050405020304" pitchFamily="18" charset="0"/>
            </a:rPr>
            <a:t>освітлення</a:t>
          </a:r>
          <a:endParaRPr lang="ru-RU" sz="1600" b="1" kern="1200" dirty="0">
            <a:solidFill>
              <a:schemeClr val="tx1"/>
            </a:solidFill>
            <a:latin typeface="+mn-lt"/>
            <a:cs typeface="Times New Roman" panose="02020603050405020304" pitchFamily="18" charset="0"/>
          </a:endParaRPr>
        </a:p>
        <a:p>
          <a:pPr lvl="0" algn="ctr" defTabSz="711200">
            <a:lnSpc>
              <a:spcPct val="100000"/>
            </a:lnSpc>
            <a:spcBef>
              <a:spcPct val="0"/>
            </a:spcBef>
            <a:spcAft>
              <a:spcPts val="0"/>
            </a:spcAft>
          </a:pPr>
          <a:r>
            <a:rPr lang="ru-RU" sz="1600" b="1" kern="1200" dirty="0">
              <a:solidFill>
                <a:schemeClr val="tx1"/>
              </a:solidFill>
              <a:latin typeface="+mn-lt"/>
              <a:cs typeface="Times New Roman" panose="02020603050405020304" pitchFamily="18" charset="0"/>
            </a:rPr>
            <a:t>на суму: </a:t>
          </a:r>
        </a:p>
        <a:p>
          <a:pPr lvl="0" algn="ctr" defTabSz="711200">
            <a:lnSpc>
              <a:spcPct val="100000"/>
            </a:lnSpc>
            <a:spcBef>
              <a:spcPct val="0"/>
            </a:spcBef>
            <a:spcAft>
              <a:spcPts val="0"/>
            </a:spcAft>
          </a:pPr>
          <a:r>
            <a:rPr lang="ru-RU" sz="1600" b="1" kern="1200" dirty="0">
              <a:solidFill>
                <a:schemeClr val="tx1"/>
              </a:solidFill>
              <a:latin typeface="+mn-lt"/>
              <a:cs typeface="Times New Roman" panose="02020603050405020304" pitchFamily="18" charset="0"/>
            </a:rPr>
            <a:t>35 </a:t>
          </a:r>
          <a:r>
            <a:rPr lang="ru-RU" sz="1600" b="1" kern="1200" dirty="0" err="1">
              <a:solidFill>
                <a:schemeClr val="tx1"/>
              </a:solidFill>
              <a:latin typeface="+mn-lt"/>
              <a:cs typeface="Times New Roman" panose="02020603050405020304" pitchFamily="18" charset="0"/>
            </a:rPr>
            <a:t>млн.грн</a:t>
          </a:r>
          <a:r>
            <a:rPr lang="ru-RU" sz="1600" kern="1200" dirty="0">
              <a:solidFill>
                <a:schemeClr val="tx1"/>
              </a:solidFill>
              <a:latin typeface="+mn-lt"/>
              <a:cs typeface="Times New Roman" panose="02020603050405020304" pitchFamily="18" charset="0"/>
            </a:rPr>
            <a:t>.</a:t>
          </a:r>
        </a:p>
      </dsp:txBody>
      <dsp:txXfrm>
        <a:off x="4370952" y="0"/>
        <a:ext cx="4058154" cy="1487943"/>
      </dsp:txXfrm>
    </dsp:sp>
    <dsp:sp modelId="{8E08C4E9-F916-4926-81D6-4B115D0A00C3}">
      <dsp:nvSpPr>
        <dsp:cNvPr id="0" name=""/>
        <dsp:cNvSpPr/>
      </dsp:nvSpPr>
      <dsp:spPr>
        <a:xfrm>
          <a:off x="4738363" y="1476280"/>
          <a:ext cx="3246523" cy="149545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a:solidFill>
                <a:schemeClr val="tx1"/>
              </a:solidFill>
              <a:latin typeface="Times New Roman" panose="02020603050405020304" pitchFamily="18" charset="0"/>
              <a:cs typeface="Times New Roman" panose="02020603050405020304" pitchFamily="18" charset="0"/>
            </a:rPr>
            <a:t>«</a:t>
          </a:r>
          <a:r>
            <a:rPr lang="ru-RU" sz="1400" b="1" kern="1200" dirty="0" err="1">
              <a:solidFill>
                <a:schemeClr val="tx1"/>
              </a:solidFill>
              <a:latin typeface="Times New Roman" panose="02020603050405020304" pitchFamily="18" charset="0"/>
              <a:cs typeface="Times New Roman" panose="02020603050405020304" pitchFamily="18" charset="0"/>
            </a:rPr>
            <a:t>Реконструкція</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мережі</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зовнішнього</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освітлення</a:t>
          </a:r>
          <a:r>
            <a:rPr lang="ru-RU" sz="1400" b="1" kern="1200" dirty="0">
              <a:solidFill>
                <a:schemeClr val="tx1"/>
              </a:solidFill>
              <a:latin typeface="Times New Roman" panose="02020603050405020304" pitchFamily="18" charset="0"/>
              <a:cs typeface="Times New Roman" panose="02020603050405020304" pitchFamily="18" charset="0"/>
            </a:rPr>
            <a:t> бульвару Тараса </a:t>
          </a:r>
          <a:r>
            <a:rPr lang="ru-RU" sz="1400" b="1" kern="1200" dirty="0" err="1">
              <a:solidFill>
                <a:schemeClr val="tx1"/>
              </a:solidFill>
              <a:latin typeface="Times New Roman" panose="02020603050405020304" pitchFamily="18" charset="0"/>
              <a:cs typeface="Times New Roman" panose="02020603050405020304" pitchFamily="18" charset="0"/>
            </a:rPr>
            <a:t>Шевченка</a:t>
          </a:r>
          <a:r>
            <a:rPr lang="ru-RU" sz="1400" b="1" kern="1200" dirty="0">
              <a:solidFill>
                <a:schemeClr val="tx1"/>
              </a:solidFill>
              <a:latin typeface="Times New Roman" panose="02020603050405020304" pitchFamily="18" charset="0"/>
              <a:cs typeface="Times New Roman" panose="02020603050405020304" pitchFamily="18" charset="0"/>
            </a:rPr>
            <a:t> у </a:t>
          </a:r>
          <a:r>
            <a:rPr lang="ru-RU" sz="1400" b="1" kern="1200" dirty="0" err="1">
              <a:solidFill>
                <a:schemeClr val="tx1"/>
              </a:solidFill>
              <a:latin typeface="Times New Roman" panose="02020603050405020304" pitchFamily="18" charset="0"/>
              <a:cs typeface="Times New Roman" panose="02020603050405020304" pitchFamily="18" charset="0"/>
            </a:rPr>
            <a:t>Шевченківському</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районі</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міста</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Києва</a:t>
          </a:r>
          <a:r>
            <a:rPr lang="ru-RU" sz="1400" b="1" kern="1200" dirty="0">
              <a:solidFill>
                <a:schemeClr val="tx1"/>
              </a:solidFill>
              <a:latin typeface="Times New Roman" panose="02020603050405020304" pitchFamily="18" charset="0"/>
              <a:cs typeface="Times New Roman" panose="02020603050405020304" pitchFamily="18" charset="0"/>
            </a:rPr>
            <a:t>»</a:t>
          </a:r>
        </a:p>
      </dsp:txBody>
      <dsp:txXfrm>
        <a:off x="4782163" y="1520080"/>
        <a:ext cx="3158923" cy="1407851"/>
      </dsp:txXfrm>
    </dsp:sp>
    <dsp:sp modelId="{04C0E4C6-0CD6-405D-A7C6-3FE5017A7CD8}">
      <dsp:nvSpPr>
        <dsp:cNvPr id="0" name=""/>
        <dsp:cNvSpPr/>
      </dsp:nvSpPr>
      <dsp:spPr>
        <a:xfrm>
          <a:off x="4745278" y="3223023"/>
          <a:ext cx="3246523" cy="149545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a:solidFill>
                <a:schemeClr val="tx1"/>
              </a:solidFill>
              <a:latin typeface="Times New Roman" panose="02020603050405020304" pitchFamily="18" charset="0"/>
              <a:cs typeface="Times New Roman" panose="02020603050405020304" pitchFamily="18" charset="0"/>
            </a:rPr>
            <a:t>«</a:t>
          </a:r>
          <a:r>
            <a:rPr lang="ru-RU" sz="1400" b="1" kern="1200" dirty="0" err="1">
              <a:solidFill>
                <a:schemeClr val="tx1"/>
              </a:solidFill>
              <a:latin typeface="Times New Roman" panose="02020603050405020304" pitchFamily="18" charset="0"/>
              <a:cs typeface="Times New Roman" panose="02020603050405020304" pitchFamily="18" charset="0"/>
            </a:rPr>
            <a:t>Будівництво</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мережі</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зовнішнього</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освітлення</a:t>
          </a:r>
          <a:r>
            <a:rPr lang="ru-RU" sz="1400" b="1" kern="1200" dirty="0">
              <a:solidFill>
                <a:schemeClr val="tx1"/>
              </a:solidFill>
              <a:latin typeface="Times New Roman" panose="02020603050405020304" pitchFamily="18" charset="0"/>
              <a:cs typeface="Times New Roman" panose="02020603050405020304" pitchFamily="18" charset="0"/>
            </a:rPr>
            <a:t> скверу на </a:t>
          </a:r>
          <a:r>
            <a:rPr lang="ru-RU" sz="1400" b="1" kern="1200" dirty="0" err="1">
              <a:solidFill>
                <a:schemeClr val="tx1"/>
              </a:solidFill>
              <a:latin typeface="Times New Roman" panose="02020603050405020304" pitchFamily="18" charset="0"/>
              <a:cs typeface="Times New Roman" panose="02020603050405020304" pitchFamily="18" charset="0"/>
            </a:rPr>
            <a:t>Харківському</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шосе</a:t>
          </a:r>
          <a:r>
            <a:rPr lang="ru-RU" sz="1400" b="1" kern="1200" dirty="0">
              <a:solidFill>
                <a:schemeClr val="tx1"/>
              </a:solidFill>
              <a:latin typeface="Times New Roman" panose="02020603050405020304" pitchFamily="18" charset="0"/>
              <a:cs typeface="Times New Roman" panose="02020603050405020304" pitchFamily="18" charset="0"/>
            </a:rPr>
            <a:t>, 180/21 у </a:t>
          </a:r>
          <a:r>
            <a:rPr lang="ru-RU" sz="1400" b="1" kern="1200" dirty="0" err="1">
              <a:solidFill>
                <a:schemeClr val="tx1"/>
              </a:solidFill>
              <a:latin typeface="Times New Roman" panose="02020603050405020304" pitchFamily="18" charset="0"/>
              <a:cs typeface="Times New Roman" panose="02020603050405020304" pitchFamily="18" charset="0"/>
            </a:rPr>
            <a:t>Дарницькому</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районі</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міста</a:t>
          </a:r>
          <a:r>
            <a:rPr lang="ru-RU" sz="1400" b="1" kern="1200" dirty="0">
              <a:solidFill>
                <a:schemeClr val="tx1"/>
              </a:solidFill>
              <a:latin typeface="Times New Roman" panose="02020603050405020304" pitchFamily="18" charset="0"/>
              <a:cs typeface="Times New Roman" panose="02020603050405020304" pitchFamily="18" charset="0"/>
            </a:rPr>
            <a:t> </a:t>
          </a:r>
          <a:r>
            <a:rPr lang="ru-RU" sz="1400" b="1" kern="1200" dirty="0" err="1">
              <a:solidFill>
                <a:schemeClr val="tx1"/>
              </a:solidFill>
              <a:latin typeface="Times New Roman" panose="02020603050405020304" pitchFamily="18" charset="0"/>
              <a:cs typeface="Times New Roman" panose="02020603050405020304" pitchFamily="18" charset="0"/>
            </a:rPr>
            <a:t>Києва</a:t>
          </a:r>
          <a:r>
            <a:rPr lang="ru-RU" sz="1400" b="1" kern="1200" dirty="0">
              <a:solidFill>
                <a:schemeClr val="tx1"/>
              </a:solidFill>
              <a:latin typeface="Times New Roman" panose="02020603050405020304" pitchFamily="18" charset="0"/>
              <a:cs typeface="Times New Roman" panose="02020603050405020304" pitchFamily="18" charset="0"/>
            </a:rPr>
            <a:t>»</a:t>
          </a:r>
        </a:p>
      </dsp:txBody>
      <dsp:txXfrm>
        <a:off x="4789078" y="3266823"/>
        <a:ext cx="3158923" cy="1407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B46E9-8DCD-4D3E-8F2C-21B1C09C918A}">
      <dsp:nvSpPr>
        <dsp:cNvPr id="0" name=""/>
        <dsp:cNvSpPr/>
      </dsp:nvSpPr>
      <dsp:spPr>
        <a:xfrm>
          <a:off x="1403826" y="435374"/>
          <a:ext cx="4002137" cy="4002587"/>
        </a:xfrm>
        <a:prstGeom prst="ellipse">
          <a:avLst/>
        </a:prstGeom>
        <a:gradFill rotWithShape="0">
          <a:gsLst>
            <a:gs pos="0">
              <a:schemeClr val="accent1">
                <a:alpha val="80000"/>
                <a:hueOff val="0"/>
                <a:satOff val="0"/>
                <a:lumOff val="0"/>
                <a:alphaOff val="0"/>
                <a:lumMod val="110000"/>
                <a:satMod val="105000"/>
                <a:tint val="67000"/>
              </a:schemeClr>
            </a:gs>
            <a:gs pos="50000">
              <a:schemeClr val="accent1">
                <a:alpha val="80000"/>
                <a:hueOff val="0"/>
                <a:satOff val="0"/>
                <a:lumOff val="0"/>
                <a:alphaOff val="0"/>
                <a:lumMod val="105000"/>
                <a:satMod val="103000"/>
                <a:tint val="73000"/>
              </a:schemeClr>
            </a:gs>
            <a:gs pos="100000">
              <a:schemeClr val="accent1">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b="1" kern="1200" dirty="0"/>
            <a:t>ЗАМІНА РТУТНИХ ТА НАТРІЄВИХ СВІТИЛЬНИКІВ НА СВІТЛОДІОДНІ СВІТИЛЬНИКИ </a:t>
          </a:r>
          <a:endParaRPr lang="ru-RU" sz="2400" b="1" kern="1200" dirty="0"/>
        </a:p>
      </dsp:txBody>
      <dsp:txXfrm>
        <a:off x="1989925" y="1021539"/>
        <a:ext cx="2829939" cy="2830257"/>
      </dsp:txXfrm>
    </dsp:sp>
    <dsp:sp modelId="{7F2AD424-4A2C-4BE9-AF37-1AB97F5003FD}">
      <dsp:nvSpPr>
        <dsp:cNvPr id="0" name=""/>
        <dsp:cNvSpPr/>
      </dsp:nvSpPr>
      <dsp:spPr>
        <a:xfrm>
          <a:off x="3687713" y="253013"/>
          <a:ext cx="444955" cy="445147"/>
        </a:xfrm>
        <a:prstGeom prst="ellipse">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E1F536-30D3-45C1-A9E8-03A736BBB72C}">
      <dsp:nvSpPr>
        <dsp:cNvPr id="0" name=""/>
        <dsp:cNvSpPr/>
      </dsp:nvSpPr>
      <dsp:spPr>
        <a:xfrm>
          <a:off x="2634432" y="4140573"/>
          <a:ext cx="322633" cy="322638"/>
        </a:xfrm>
        <a:prstGeom prst="ellipse">
          <a:avLst/>
        </a:prstGeom>
        <a:gradFill rotWithShape="0">
          <a:gsLst>
            <a:gs pos="0">
              <a:schemeClr val="accent1">
                <a:alpha val="90000"/>
                <a:hueOff val="0"/>
                <a:satOff val="0"/>
                <a:lumOff val="0"/>
                <a:alphaOff val="-2857"/>
                <a:lumMod val="110000"/>
                <a:satMod val="105000"/>
                <a:tint val="67000"/>
              </a:schemeClr>
            </a:gs>
            <a:gs pos="50000">
              <a:schemeClr val="accent1">
                <a:alpha val="90000"/>
                <a:hueOff val="0"/>
                <a:satOff val="0"/>
                <a:lumOff val="0"/>
                <a:alphaOff val="-2857"/>
                <a:lumMod val="105000"/>
                <a:satMod val="103000"/>
                <a:tint val="73000"/>
              </a:schemeClr>
            </a:gs>
            <a:gs pos="100000">
              <a:schemeClr val="accent1">
                <a:alpha val="90000"/>
                <a:hueOff val="0"/>
                <a:satOff val="0"/>
                <a:lumOff val="0"/>
                <a:alphaOff val="-285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0040B5-A5DA-46D5-AF5A-C9F9C22DEDDC}">
      <dsp:nvSpPr>
        <dsp:cNvPr id="0" name=""/>
        <dsp:cNvSpPr/>
      </dsp:nvSpPr>
      <dsp:spPr>
        <a:xfrm>
          <a:off x="5663743" y="2059788"/>
          <a:ext cx="322633" cy="322638"/>
        </a:xfrm>
        <a:prstGeom prst="ellipse">
          <a:avLst/>
        </a:prstGeom>
        <a:gradFill rotWithShape="0">
          <a:gsLst>
            <a:gs pos="0">
              <a:schemeClr val="accent1">
                <a:alpha val="90000"/>
                <a:hueOff val="0"/>
                <a:satOff val="0"/>
                <a:lumOff val="0"/>
                <a:alphaOff val="-5714"/>
                <a:lumMod val="110000"/>
                <a:satMod val="105000"/>
                <a:tint val="67000"/>
              </a:schemeClr>
            </a:gs>
            <a:gs pos="50000">
              <a:schemeClr val="accent1">
                <a:alpha val="90000"/>
                <a:hueOff val="0"/>
                <a:satOff val="0"/>
                <a:lumOff val="0"/>
                <a:alphaOff val="-5714"/>
                <a:lumMod val="105000"/>
                <a:satMod val="103000"/>
                <a:tint val="73000"/>
              </a:schemeClr>
            </a:gs>
            <a:gs pos="100000">
              <a:schemeClr val="accent1">
                <a:alpha val="90000"/>
                <a:hueOff val="0"/>
                <a:satOff val="0"/>
                <a:lumOff val="0"/>
                <a:alphaOff val="-571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01DEB8F-B0A3-45DE-A585-BF8F9CFE16BF}">
      <dsp:nvSpPr>
        <dsp:cNvPr id="0" name=""/>
        <dsp:cNvSpPr/>
      </dsp:nvSpPr>
      <dsp:spPr>
        <a:xfrm>
          <a:off x="4121996" y="4483785"/>
          <a:ext cx="444955" cy="445147"/>
        </a:xfrm>
        <a:prstGeom prst="ellipse">
          <a:avLst/>
        </a:prstGeom>
        <a:gradFill rotWithShape="0">
          <a:gsLst>
            <a:gs pos="0">
              <a:schemeClr val="accent1">
                <a:alpha val="90000"/>
                <a:hueOff val="0"/>
                <a:satOff val="0"/>
                <a:lumOff val="0"/>
                <a:alphaOff val="-8571"/>
                <a:lumMod val="110000"/>
                <a:satMod val="105000"/>
                <a:tint val="67000"/>
              </a:schemeClr>
            </a:gs>
            <a:gs pos="50000">
              <a:schemeClr val="accent1">
                <a:alpha val="90000"/>
                <a:hueOff val="0"/>
                <a:satOff val="0"/>
                <a:lumOff val="0"/>
                <a:alphaOff val="-8571"/>
                <a:lumMod val="105000"/>
                <a:satMod val="103000"/>
                <a:tint val="73000"/>
              </a:schemeClr>
            </a:gs>
            <a:gs pos="100000">
              <a:schemeClr val="accent1">
                <a:alpha val="90000"/>
                <a:hueOff val="0"/>
                <a:satOff val="0"/>
                <a:lumOff val="0"/>
                <a:alphaOff val="-857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41A711A-EB4F-48B8-B4A9-F833F7F3DF44}">
      <dsp:nvSpPr>
        <dsp:cNvPr id="0" name=""/>
        <dsp:cNvSpPr/>
      </dsp:nvSpPr>
      <dsp:spPr>
        <a:xfrm>
          <a:off x="2724737" y="885665"/>
          <a:ext cx="322633" cy="322638"/>
        </a:xfrm>
        <a:prstGeom prst="ellipse">
          <a:avLst/>
        </a:prstGeom>
        <a:gradFill rotWithShape="0">
          <a:gsLst>
            <a:gs pos="0">
              <a:schemeClr val="accent1">
                <a:alpha val="90000"/>
                <a:hueOff val="0"/>
                <a:satOff val="0"/>
                <a:lumOff val="0"/>
                <a:alphaOff val="-11429"/>
                <a:lumMod val="110000"/>
                <a:satMod val="105000"/>
                <a:tint val="67000"/>
              </a:schemeClr>
            </a:gs>
            <a:gs pos="50000">
              <a:schemeClr val="accent1">
                <a:alpha val="90000"/>
                <a:hueOff val="0"/>
                <a:satOff val="0"/>
                <a:lumOff val="0"/>
                <a:alphaOff val="-11429"/>
                <a:lumMod val="105000"/>
                <a:satMod val="103000"/>
                <a:tint val="73000"/>
              </a:schemeClr>
            </a:gs>
            <a:gs pos="100000">
              <a:schemeClr val="accent1">
                <a:alpha val="90000"/>
                <a:hueOff val="0"/>
                <a:satOff val="0"/>
                <a:lumOff val="0"/>
                <a:alphaOff val="-1142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D5FA59D-EEA1-476E-ABBB-D26729964029}">
      <dsp:nvSpPr>
        <dsp:cNvPr id="0" name=""/>
        <dsp:cNvSpPr/>
      </dsp:nvSpPr>
      <dsp:spPr>
        <a:xfrm>
          <a:off x="1709220" y="2731251"/>
          <a:ext cx="322633" cy="322638"/>
        </a:xfrm>
        <a:prstGeom prst="ellipse">
          <a:avLst/>
        </a:prstGeom>
        <a:gradFill rotWithShape="0">
          <a:gsLst>
            <a:gs pos="0">
              <a:schemeClr val="accent1">
                <a:alpha val="90000"/>
                <a:hueOff val="0"/>
                <a:satOff val="0"/>
                <a:lumOff val="0"/>
                <a:alphaOff val="-14286"/>
                <a:lumMod val="110000"/>
                <a:satMod val="105000"/>
                <a:tint val="67000"/>
              </a:schemeClr>
            </a:gs>
            <a:gs pos="50000">
              <a:schemeClr val="accent1">
                <a:alpha val="90000"/>
                <a:hueOff val="0"/>
                <a:satOff val="0"/>
                <a:lumOff val="0"/>
                <a:alphaOff val="-14286"/>
                <a:lumMod val="105000"/>
                <a:satMod val="103000"/>
                <a:tint val="73000"/>
              </a:schemeClr>
            </a:gs>
            <a:gs pos="100000">
              <a:schemeClr val="accent1">
                <a:alpha val="90000"/>
                <a:hueOff val="0"/>
                <a:satOff val="0"/>
                <a:lumOff val="0"/>
                <a:alphaOff val="-1428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3FDD83-1029-443A-B645-F2AF25CC08D4}">
      <dsp:nvSpPr>
        <dsp:cNvPr id="0" name=""/>
        <dsp:cNvSpPr/>
      </dsp:nvSpPr>
      <dsp:spPr>
        <a:xfrm>
          <a:off x="91956" y="1102551"/>
          <a:ext cx="1748606" cy="1737257"/>
        </a:xfrm>
        <a:prstGeom prst="ellipse">
          <a:avLst/>
        </a:prstGeom>
        <a:gradFill rotWithShape="0">
          <a:gsLst>
            <a:gs pos="0">
              <a:schemeClr val="accent1">
                <a:alpha val="90000"/>
                <a:hueOff val="0"/>
                <a:satOff val="0"/>
                <a:lumOff val="0"/>
                <a:alphaOff val="-17143"/>
                <a:lumMod val="110000"/>
                <a:satMod val="105000"/>
                <a:tint val="67000"/>
              </a:schemeClr>
            </a:gs>
            <a:gs pos="50000">
              <a:schemeClr val="accent1">
                <a:alpha val="90000"/>
                <a:hueOff val="0"/>
                <a:satOff val="0"/>
                <a:lumOff val="0"/>
                <a:alphaOff val="-17143"/>
                <a:lumMod val="105000"/>
                <a:satMod val="103000"/>
                <a:tint val="73000"/>
              </a:schemeClr>
            </a:gs>
            <a:gs pos="100000">
              <a:schemeClr val="accent1">
                <a:alpha val="90000"/>
                <a:hueOff val="0"/>
                <a:satOff val="0"/>
                <a:lumOff val="0"/>
                <a:alphaOff val="-1714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uk-UA" sz="1200" kern="1200" dirty="0">
              <a:latin typeface="Arial" panose="020B0604020202020204" pitchFamily="34" charset="0"/>
              <a:ea typeface="Arial" panose="020B0604020202020204" pitchFamily="34" charset="0"/>
            </a:rPr>
            <a:t>Скорочення обсягів споживання енергетичних ресурсів (електроенергії) </a:t>
          </a:r>
          <a:endParaRPr lang="ru-RU" sz="1200" kern="1200" dirty="0">
            <a:latin typeface="Arial" panose="020B0604020202020204" pitchFamily="34" charset="0"/>
            <a:ea typeface="Arial" panose="020B0604020202020204" pitchFamily="34" charset="0"/>
          </a:endParaRPr>
        </a:p>
      </dsp:txBody>
      <dsp:txXfrm>
        <a:off x="348033" y="1356966"/>
        <a:ext cx="1236452" cy="1228427"/>
      </dsp:txXfrm>
    </dsp:sp>
    <dsp:sp modelId="{9D3B4668-3F43-4C0A-BCB9-901C3486E68D}">
      <dsp:nvSpPr>
        <dsp:cNvPr id="0" name=""/>
        <dsp:cNvSpPr/>
      </dsp:nvSpPr>
      <dsp:spPr>
        <a:xfrm>
          <a:off x="3237831" y="899693"/>
          <a:ext cx="444955" cy="445147"/>
        </a:xfrm>
        <a:prstGeom prst="ellipse">
          <a:avLst/>
        </a:prstGeom>
        <a:gradFill rotWithShape="0">
          <a:gsLst>
            <a:gs pos="0">
              <a:schemeClr val="accent1">
                <a:alpha val="90000"/>
                <a:hueOff val="0"/>
                <a:satOff val="0"/>
                <a:lumOff val="0"/>
                <a:alphaOff val="-20000"/>
                <a:lumMod val="110000"/>
                <a:satMod val="105000"/>
                <a:tint val="67000"/>
              </a:schemeClr>
            </a:gs>
            <a:gs pos="50000">
              <a:schemeClr val="accent1">
                <a:alpha val="90000"/>
                <a:hueOff val="0"/>
                <a:satOff val="0"/>
                <a:lumOff val="0"/>
                <a:alphaOff val="-20000"/>
                <a:lumMod val="105000"/>
                <a:satMod val="103000"/>
                <a:tint val="73000"/>
              </a:schemeClr>
            </a:gs>
            <a:gs pos="100000">
              <a:schemeClr val="accent1">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1589E19-E800-46C7-A86A-893290F46ED6}">
      <dsp:nvSpPr>
        <dsp:cNvPr id="0" name=""/>
        <dsp:cNvSpPr/>
      </dsp:nvSpPr>
      <dsp:spPr>
        <a:xfrm>
          <a:off x="306214" y="3261500"/>
          <a:ext cx="804532" cy="804725"/>
        </a:xfrm>
        <a:prstGeom prst="ellipse">
          <a:avLst/>
        </a:prstGeom>
        <a:gradFill rotWithShape="0">
          <a:gsLst>
            <a:gs pos="0">
              <a:schemeClr val="accent1">
                <a:alpha val="90000"/>
                <a:hueOff val="0"/>
                <a:satOff val="0"/>
                <a:lumOff val="0"/>
                <a:alphaOff val="-22857"/>
                <a:lumMod val="110000"/>
                <a:satMod val="105000"/>
                <a:tint val="67000"/>
              </a:schemeClr>
            </a:gs>
            <a:gs pos="50000">
              <a:schemeClr val="accent1">
                <a:alpha val="90000"/>
                <a:hueOff val="0"/>
                <a:satOff val="0"/>
                <a:lumOff val="0"/>
                <a:alphaOff val="-22857"/>
                <a:lumMod val="105000"/>
                <a:satMod val="103000"/>
                <a:tint val="73000"/>
              </a:schemeClr>
            </a:gs>
            <a:gs pos="100000">
              <a:schemeClr val="accent1">
                <a:alpha val="90000"/>
                <a:hueOff val="0"/>
                <a:satOff val="0"/>
                <a:lumOff val="0"/>
                <a:alphaOff val="-2285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9C7E46E-7DD7-428A-9C93-0A05C9763E17}">
      <dsp:nvSpPr>
        <dsp:cNvPr id="0" name=""/>
        <dsp:cNvSpPr/>
      </dsp:nvSpPr>
      <dsp:spPr>
        <a:xfrm>
          <a:off x="5685301" y="262963"/>
          <a:ext cx="1891045" cy="1885536"/>
        </a:xfrm>
        <a:prstGeom prst="ellipse">
          <a:avLst/>
        </a:prstGeom>
        <a:gradFill rotWithShape="0">
          <a:gsLst>
            <a:gs pos="0">
              <a:schemeClr val="accent1">
                <a:alpha val="90000"/>
                <a:hueOff val="0"/>
                <a:satOff val="0"/>
                <a:lumOff val="0"/>
                <a:alphaOff val="-25714"/>
                <a:lumMod val="110000"/>
                <a:satMod val="105000"/>
                <a:tint val="67000"/>
              </a:schemeClr>
            </a:gs>
            <a:gs pos="50000">
              <a:schemeClr val="accent1">
                <a:alpha val="90000"/>
                <a:hueOff val="0"/>
                <a:satOff val="0"/>
                <a:lumOff val="0"/>
                <a:alphaOff val="-25714"/>
                <a:lumMod val="105000"/>
                <a:satMod val="103000"/>
                <a:tint val="73000"/>
              </a:schemeClr>
            </a:gs>
            <a:gs pos="100000">
              <a:schemeClr val="accent1">
                <a:alpha val="90000"/>
                <a:hueOff val="0"/>
                <a:satOff val="0"/>
                <a:lumOff val="0"/>
                <a:alphaOff val="-2571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uk-UA" sz="1200" kern="1200" dirty="0">
              <a:latin typeface="Arial" panose="020B0604020202020204" pitchFamily="34" charset="0"/>
              <a:ea typeface="Arial" panose="020B0604020202020204" pitchFamily="34" charset="0"/>
            </a:rPr>
            <a:t>Світлодіодні світильники не вимагають спеціальної утилізації, тому що не містять ртуті, її похідних і інших отруйних або шкідливих складових</a:t>
          </a:r>
          <a:endParaRPr lang="ru-RU" sz="1200" kern="1200" dirty="0">
            <a:latin typeface="Arial" panose="020B0604020202020204" pitchFamily="34" charset="0"/>
            <a:ea typeface="Arial" panose="020B0604020202020204" pitchFamily="34" charset="0"/>
          </a:endParaRPr>
        </a:p>
      </dsp:txBody>
      <dsp:txXfrm>
        <a:off x="5962238" y="539093"/>
        <a:ext cx="1337171" cy="1333276"/>
      </dsp:txXfrm>
    </dsp:sp>
    <dsp:sp modelId="{B6073D22-5C1D-4164-9AB7-5E2E89F52D85}">
      <dsp:nvSpPr>
        <dsp:cNvPr id="0" name=""/>
        <dsp:cNvSpPr/>
      </dsp:nvSpPr>
      <dsp:spPr>
        <a:xfrm>
          <a:off x="5090719" y="1515511"/>
          <a:ext cx="444955" cy="445147"/>
        </a:xfrm>
        <a:prstGeom prst="ellipse">
          <a:avLst/>
        </a:prstGeom>
        <a:gradFill rotWithShape="0">
          <a:gsLst>
            <a:gs pos="0">
              <a:schemeClr val="accent1">
                <a:alpha val="90000"/>
                <a:hueOff val="0"/>
                <a:satOff val="0"/>
                <a:lumOff val="0"/>
                <a:alphaOff val="-28571"/>
                <a:lumMod val="110000"/>
                <a:satMod val="105000"/>
                <a:tint val="67000"/>
              </a:schemeClr>
            </a:gs>
            <a:gs pos="50000">
              <a:schemeClr val="accent1">
                <a:alpha val="90000"/>
                <a:hueOff val="0"/>
                <a:satOff val="0"/>
                <a:lumOff val="0"/>
                <a:alphaOff val="-28571"/>
                <a:lumMod val="105000"/>
                <a:satMod val="103000"/>
                <a:tint val="73000"/>
              </a:schemeClr>
            </a:gs>
            <a:gs pos="100000">
              <a:schemeClr val="accent1">
                <a:alpha val="90000"/>
                <a:hueOff val="0"/>
                <a:satOff val="0"/>
                <a:lumOff val="0"/>
                <a:alphaOff val="-2857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FC6799-1F4A-43C4-BDB6-9CAE512EF561}">
      <dsp:nvSpPr>
        <dsp:cNvPr id="0" name=""/>
        <dsp:cNvSpPr/>
      </dsp:nvSpPr>
      <dsp:spPr>
        <a:xfrm>
          <a:off x="0" y="4219128"/>
          <a:ext cx="322633" cy="322638"/>
        </a:xfrm>
        <a:prstGeom prst="ellipse">
          <a:avLst/>
        </a:prstGeom>
        <a:gradFill rotWithShape="0">
          <a:gsLst>
            <a:gs pos="0">
              <a:schemeClr val="accent1">
                <a:alpha val="90000"/>
                <a:hueOff val="0"/>
                <a:satOff val="0"/>
                <a:lumOff val="0"/>
                <a:alphaOff val="-31429"/>
                <a:lumMod val="110000"/>
                <a:satMod val="105000"/>
                <a:tint val="67000"/>
              </a:schemeClr>
            </a:gs>
            <a:gs pos="50000">
              <a:schemeClr val="accent1">
                <a:alpha val="90000"/>
                <a:hueOff val="0"/>
                <a:satOff val="0"/>
                <a:lumOff val="0"/>
                <a:alphaOff val="-31429"/>
                <a:lumMod val="105000"/>
                <a:satMod val="103000"/>
                <a:tint val="73000"/>
              </a:schemeClr>
            </a:gs>
            <a:gs pos="100000">
              <a:schemeClr val="accent1">
                <a:alpha val="90000"/>
                <a:hueOff val="0"/>
                <a:satOff val="0"/>
                <a:lumOff val="0"/>
                <a:alphaOff val="-3142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5F906B3-66F0-451B-8E08-B480318E8C0A}">
      <dsp:nvSpPr>
        <dsp:cNvPr id="0" name=""/>
        <dsp:cNvSpPr/>
      </dsp:nvSpPr>
      <dsp:spPr>
        <a:xfrm>
          <a:off x="3214845" y="3759953"/>
          <a:ext cx="322633" cy="322638"/>
        </a:xfrm>
        <a:prstGeom prst="ellipse">
          <a:avLst/>
        </a:prstGeom>
        <a:gradFill rotWithShape="0">
          <a:gsLst>
            <a:gs pos="0">
              <a:schemeClr val="accent1">
                <a:alpha val="90000"/>
                <a:hueOff val="0"/>
                <a:satOff val="0"/>
                <a:lumOff val="0"/>
                <a:alphaOff val="-34286"/>
                <a:lumMod val="110000"/>
                <a:satMod val="105000"/>
                <a:tint val="67000"/>
              </a:schemeClr>
            </a:gs>
            <a:gs pos="50000">
              <a:schemeClr val="accent1">
                <a:alpha val="90000"/>
                <a:hueOff val="0"/>
                <a:satOff val="0"/>
                <a:lumOff val="0"/>
                <a:alphaOff val="-34286"/>
                <a:lumMod val="105000"/>
                <a:satMod val="103000"/>
                <a:tint val="73000"/>
              </a:schemeClr>
            </a:gs>
            <a:gs pos="100000">
              <a:schemeClr val="accent1">
                <a:alpha val="90000"/>
                <a:hueOff val="0"/>
                <a:satOff val="0"/>
                <a:lumOff val="0"/>
                <a:alphaOff val="-3428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C0ED00-0E66-421F-82C9-452FDC8BE4CA}">
      <dsp:nvSpPr>
        <dsp:cNvPr id="0" name=""/>
        <dsp:cNvSpPr/>
      </dsp:nvSpPr>
      <dsp:spPr>
        <a:xfrm>
          <a:off x="6582387" y="3204454"/>
          <a:ext cx="1627125" cy="1626752"/>
        </a:xfrm>
        <a:prstGeom prst="ellipse">
          <a:avLst/>
        </a:prstGeom>
        <a:gradFill rotWithShape="0">
          <a:gsLst>
            <a:gs pos="0">
              <a:schemeClr val="accent1">
                <a:alpha val="90000"/>
                <a:hueOff val="0"/>
                <a:satOff val="0"/>
                <a:lumOff val="0"/>
                <a:alphaOff val="-37143"/>
                <a:lumMod val="110000"/>
                <a:satMod val="105000"/>
                <a:tint val="67000"/>
              </a:schemeClr>
            </a:gs>
            <a:gs pos="50000">
              <a:schemeClr val="accent1">
                <a:alpha val="90000"/>
                <a:hueOff val="0"/>
                <a:satOff val="0"/>
                <a:lumOff val="0"/>
                <a:alphaOff val="-37143"/>
                <a:lumMod val="105000"/>
                <a:satMod val="103000"/>
                <a:tint val="73000"/>
              </a:schemeClr>
            </a:gs>
            <a:gs pos="100000">
              <a:schemeClr val="accent1">
                <a:alpha val="90000"/>
                <a:hueOff val="0"/>
                <a:satOff val="0"/>
                <a:lumOff val="0"/>
                <a:alphaOff val="-3714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uk-UA" sz="1200" kern="1200" dirty="0">
              <a:latin typeface="Arial" panose="020B0604020202020204" pitchFamily="34" charset="0"/>
              <a:ea typeface="Arial" panose="020B0604020202020204" pitchFamily="34" charset="0"/>
            </a:rPr>
            <a:t>Зменшення рівня забруднення викидами СО</a:t>
          </a:r>
          <a:r>
            <a:rPr lang="uk-UA" sz="1200" kern="1200" baseline="-25000" dirty="0">
              <a:latin typeface="Arial" panose="020B0604020202020204" pitchFamily="34" charset="0"/>
              <a:ea typeface="Arial" panose="020B0604020202020204" pitchFamily="34" charset="0"/>
            </a:rPr>
            <a:t>2</a:t>
          </a:r>
          <a:r>
            <a:rPr lang="uk-UA" sz="1200" kern="1200" dirty="0">
              <a:latin typeface="Arial" panose="020B0604020202020204" pitchFamily="34" charset="0"/>
              <a:ea typeface="Arial" panose="020B0604020202020204" pitchFamily="34" charset="0"/>
            </a:rPr>
            <a:t>. </a:t>
          </a:r>
          <a:endParaRPr lang="ru-RU" sz="1200" kern="1200" dirty="0"/>
        </a:p>
      </dsp:txBody>
      <dsp:txXfrm>
        <a:off x="6820674" y="3442686"/>
        <a:ext cx="1150551" cy="1150288"/>
      </dsp:txXfrm>
    </dsp:sp>
    <dsp:sp modelId="{9DA290C2-689A-41A7-ACCD-23499F88B808}">
      <dsp:nvSpPr>
        <dsp:cNvPr id="0" name=""/>
        <dsp:cNvSpPr/>
      </dsp:nvSpPr>
      <dsp:spPr>
        <a:xfrm>
          <a:off x="6123475" y="3147407"/>
          <a:ext cx="322633" cy="322638"/>
        </a:xfrm>
        <a:prstGeom prst="ellipse">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B8E54-2231-4D0A-A449-15EA1CBA2959}">
      <dsp:nvSpPr>
        <dsp:cNvPr id="0" name=""/>
        <dsp:cNvSpPr/>
      </dsp:nvSpPr>
      <dsp:spPr>
        <a:xfrm>
          <a:off x="267794" y="0"/>
          <a:ext cx="4635628" cy="4635628"/>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489EE9-37A9-489D-B28A-612C90F04F6A}">
      <dsp:nvSpPr>
        <dsp:cNvPr id="0" name=""/>
        <dsp:cNvSpPr/>
      </dsp:nvSpPr>
      <dsp:spPr>
        <a:xfrm>
          <a:off x="-1" y="162427"/>
          <a:ext cx="8164815" cy="44799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0" kern="1200" dirty="0">
              <a:latin typeface="+mn-lt"/>
            </a:rPr>
            <a:t>1. </a:t>
          </a:r>
          <a:r>
            <a:rPr lang="ru-RU" sz="1400" b="0" kern="1200" dirty="0" err="1">
              <a:latin typeface="+mn-lt"/>
            </a:rPr>
            <a:t>Заміна</a:t>
          </a:r>
          <a:r>
            <a:rPr lang="ru-RU" sz="1400" b="0" kern="1200" dirty="0">
              <a:latin typeface="+mn-lt"/>
            </a:rPr>
            <a:t> </a:t>
          </a:r>
          <a:r>
            <a:rPr lang="ru-RU" sz="1400" b="0" kern="1200" dirty="0" err="1">
              <a:latin typeface="+mn-lt"/>
            </a:rPr>
            <a:t>світильників</a:t>
          </a:r>
          <a:r>
            <a:rPr lang="ru-RU" sz="1400" b="0" kern="1200" dirty="0">
              <a:latin typeface="+mn-lt"/>
            </a:rPr>
            <a:t> з лампами ДРЛ (</a:t>
          </a:r>
          <a:r>
            <a:rPr lang="ru-RU" sz="1400" b="0" kern="1200" dirty="0" err="1">
              <a:latin typeface="+mn-lt"/>
            </a:rPr>
            <a:t>дугові</a:t>
          </a:r>
          <a:r>
            <a:rPr lang="ru-RU" sz="1400" b="0" kern="1200" dirty="0">
              <a:latin typeface="+mn-lt"/>
            </a:rPr>
            <a:t> </a:t>
          </a:r>
          <a:r>
            <a:rPr lang="ru-RU" sz="1400" b="0" kern="1200" dirty="0" err="1">
              <a:latin typeface="+mn-lt"/>
            </a:rPr>
            <a:t>ртутні</a:t>
          </a:r>
          <a:r>
            <a:rPr lang="ru-RU" sz="1400" b="0" kern="1200" dirty="0">
              <a:latin typeface="+mn-lt"/>
            </a:rPr>
            <a:t>), лампами </a:t>
          </a:r>
          <a:r>
            <a:rPr lang="ru-RU" sz="1400" b="0" kern="1200" dirty="0" err="1">
              <a:latin typeface="+mn-lt"/>
            </a:rPr>
            <a:t>ДНаТ</a:t>
          </a:r>
          <a:r>
            <a:rPr lang="ru-RU" sz="1400" b="0" kern="1200" dirty="0">
              <a:latin typeface="+mn-lt"/>
            </a:rPr>
            <a:t> (</a:t>
          </a:r>
          <a:r>
            <a:rPr lang="ru-RU" sz="1400" b="0" kern="1200" dirty="0" err="1">
              <a:latin typeface="+mn-lt"/>
            </a:rPr>
            <a:t>натрієві</a:t>
          </a:r>
          <a:r>
            <a:rPr lang="ru-RU" sz="1400" b="0" kern="1200" dirty="0">
              <a:latin typeface="+mn-lt"/>
            </a:rPr>
            <a:t>) на </a:t>
          </a:r>
          <a:r>
            <a:rPr lang="ru-RU" sz="1400" b="0" kern="1200" dirty="0" err="1">
              <a:latin typeface="+mn-lt"/>
            </a:rPr>
            <a:t>світлодіодні</a:t>
          </a:r>
          <a:r>
            <a:rPr lang="ru-RU" sz="1400" b="0" kern="1200" dirty="0">
              <a:latin typeface="+mn-lt"/>
            </a:rPr>
            <a:t> </a:t>
          </a:r>
          <a:r>
            <a:rPr lang="ru-RU" sz="1400" b="0" kern="1200" dirty="0" err="1">
              <a:latin typeface="+mn-lt"/>
            </a:rPr>
            <a:t>джерела</a:t>
          </a:r>
          <a:r>
            <a:rPr lang="ru-RU" sz="1400" b="0" kern="1200" dirty="0">
              <a:latin typeface="+mn-lt"/>
            </a:rPr>
            <a:t> </a:t>
          </a:r>
          <a:r>
            <a:rPr lang="ru-RU" sz="1400" b="0" kern="1200" dirty="0" err="1">
              <a:latin typeface="+mn-lt"/>
            </a:rPr>
            <a:t>світла</a:t>
          </a:r>
          <a:r>
            <a:rPr lang="ru-RU" sz="1400" b="0" kern="1200" dirty="0">
              <a:latin typeface="+mn-lt"/>
            </a:rPr>
            <a:t> (</a:t>
          </a:r>
          <a:r>
            <a:rPr lang="en-US" sz="1400" b="0" kern="1200" dirty="0">
              <a:latin typeface="+mn-lt"/>
            </a:rPr>
            <a:t>LED</a:t>
          </a:r>
          <a:r>
            <a:rPr lang="ru-RU" sz="1400" b="0" kern="1200" dirty="0">
              <a:latin typeface="+mn-lt"/>
            </a:rPr>
            <a:t>) </a:t>
          </a:r>
        </a:p>
      </dsp:txBody>
      <dsp:txXfrm>
        <a:off x="21868" y="184296"/>
        <a:ext cx="8121077" cy="404252"/>
      </dsp:txXfrm>
    </dsp:sp>
    <dsp:sp modelId="{26DEABAB-2F6A-44E6-8D81-1FC22BF52A2A}">
      <dsp:nvSpPr>
        <dsp:cNvPr id="0" name=""/>
        <dsp:cNvSpPr/>
      </dsp:nvSpPr>
      <dsp:spPr>
        <a:xfrm>
          <a:off x="-1" y="809367"/>
          <a:ext cx="8164815" cy="90319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b="0" kern="1200" dirty="0">
              <a:latin typeface="+mn-lt"/>
            </a:rPr>
            <a:t>2. Технічне переоснащення системи управління та контролю зовнішнім освітленням м. Києва з застосуванням </a:t>
          </a:r>
          <a:r>
            <a:rPr lang="ru-RU" sz="1400" b="0" kern="1200" dirty="0" err="1">
              <a:latin typeface="+mn-lt"/>
            </a:rPr>
            <a:t>сучасних</a:t>
          </a:r>
          <a:r>
            <a:rPr lang="ru-RU" sz="1400" b="0" kern="1200" dirty="0">
              <a:latin typeface="+mn-lt"/>
            </a:rPr>
            <a:t> </a:t>
          </a:r>
          <a:r>
            <a:rPr lang="ru-RU" sz="1400" b="0" kern="1200" dirty="0" err="1">
              <a:latin typeface="+mn-lt"/>
            </a:rPr>
            <a:t>енергозберігаючих</a:t>
          </a:r>
          <a:r>
            <a:rPr lang="ru-RU" sz="1400" b="0" kern="1200" dirty="0">
              <a:latin typeface="+mn-lt"/>
            </a:rPr>
            <a:t> </a:t>
          </a:r>
          <a:r>
            <a:rPr lang="ru-RU" sz="1400" b="0" kern="1200" dirty="0" err="1">
              <a:latin typeface="+mn-lt"/>
            </a:rPr>
            <a:t>світлодіодних</a:t>
          </a:r>
          <a:r>
            <a:rPr lang="ru-RU" sz="1400" b="0" kern="1200" dirty="0">
              <a:latin typeface="+mn-lt"/>
            </a:rPr>
            <a:t> </a:t>
          </a:r>
          <a:r>
            <a:rPr lang="ru-RU" sz="1400" b="0" kern="1200" dirty="0" err="1">
              <a:latin typeface="+mn-lt"/>
            </a:rPr>
            <a:t>світильників</a:t>
          </a:r>
          <a:r>
            <a:rPr lang="ru-RU" sz="1400" b="0" kern="1200" dirty="0">
              <a:latin typeface="+mn-lt"/>
            </a:rPr>
            <a:t>,</a:t>
          </a:r>
          <a:r>
            <a:rPr lang="uk-UA" sz="1400" b="0" kern="1200" dirty="0">
              <a:latin typeface="+mn-lt"/>
            </a:rPr>
            <a:t> </a:t>
          </a:r>
          <a:r>
            <a:rPr lang="ru-RU" sz="1400" b="0" kern="1200" dirty="0" err="1">
              <a:latin typeface="+mn-lt"/>
            </a:rPr>
            <a:t>що</a:t>
          </a:r>
          <a:r>
            <a:rPr lang="ru-RU" sz="1400" b="0" kern="1200" dirty="0">
              <a:latin typeface="+mn-lt"/>
            </a:rPr>
            <a:t> </a:t>
          </a:r>
          <a:r>
            <a:rPr lang="ru-RU" sz="1400" b="0" kern="1200" dirty="0" err="1">
              <a:latin typeface="+mn-lt"/>
            </a:rPr>
            <a:t>мають</a:t>
          </a:r>
          <a:r>
            <a:rPr lang="ru-RU" sz="1400" b="0" kern="1200" dirty="0">
              <a:latin typeface="+mn-lt"/>
            </a:rPr>
            <a:t> </a:t>
          </a:r>
          <a:r>
            <a:rPr lang="ru-RU" sz="1400" b="0" kern="1200" dirty="0" err="1">
              <a:latin typeface="+mn-lt"/>
            </a:rPr>
            <a:t>можливість</a:t>
          </a:r>
          <a:r>
            <a:rPr lang="ru-RU" sz="1400" b="0" kern="1200" dirty="0">
              <a:latin typeface="+mn-lt"/>
            </a:rPr>
            <a:t> </a:t>
          </a:r>
          <a:r>
            <a:rPr lang="ru-RU" sz="1400" b="0" kern="1200" dirty="0" err="1">
              <a:latin typeface="+mn-lt"/>
            </a:rPr>
            <a:t>дистанційного</a:t>
          </a:r>
          <a:r>
            <a:rPr lang="ru-RU" sz="1400" b="0" kern="1200" dirty="0">
              <a:latin typeface="+mn-lt"/>
            </a:rPr>
            <a:t> </a:t>
          </a:r>
          <a:r>
            <a:rPr lang="ru-RU" sz="1400" b="0" kern="1200" dirty="0" err="1">
              <a:latin typeface="+mn-lt"/>
            </a:rPr>
            <a:t>регулювання</a:t>
          </a:r>
          <a:r>
            <a:rPr lang="ru-RU" sz="1400" b="0" kern="1200" dirty="0">
              <a:latin typeface="+mn-lt"/>
            </a:rPr>
            <a:t> </a:t>
          </a:r>
          <a:r>
            <a:rPr lang="ru-RU" sz="1400" b="0" kern="1200" dirty="0" err="1">
              <a:latin typeface="+mn-lt"/>
            </a:rPr>
            <a:t>світлового</a:t>
          </a:r>
          <a:r>
            <a:rPr lang="ru-RU" sz="1400" b="0" kern="1200" dirty="0">
              <a:latin typeface="+mn-lt"/>
            </a:rPr>
            <a:t> потоку і, </a:t>
          </a:r>
          <a:r>
            <a:rPr lang="ru-RU" sz="1400" b="0" kern="1200" dirty="0" err="1">
              <a:latin typeface="+mn-lt"/>
            </a:rPr>
            <a:t>відповідно</a:t>
          </a:r>
          <a:r>
            <a:rPr lang="ru-RU" sz="1400" b="0" kern="1200" dirty="0">
              <a:latin typeface="+mn-lt"/>
            </a:rPr>
            <a:t>, </a:t>
          </a:r>
          <a:r>
            <a:rPr lang="ru-RU" sz="1400" b="0" kern="1200" dirty="0" err="1">
              <a:latin typeface="+mn-lt"/>
            </a:rPr>
            <a:t>споживаної</a:t>
          </a:r>
          <a:r>
            <a:rPr lang="ru-RU" sz="1400" b="0" kern="1200" dirty="0">
              <a:latin typeface="+mn-lt"/>
            </a:rPr>
            <a:t> </a:t>
          </a:r>
          <a:r>
            <a:rPr lang="ru-RU" sz="1400" b="0" kern="1200" dirty="0" err="1">
              <a:latin typeface="+mn-lt"/>
            </a:rPr>
            <a:t>потужності</a:t>
          </a:r>
          <a:r>
            <a:rPr lang="ru-RU" sz="1400" b="0" kern="1200" dirty="0">
              <a:latin typeface="+mn-lt"/>
            </a:rPr>
            <a:t> в </a:t>
          </a:r>
          <a:r>
            <a:rPr lang="ru-RU" sz="1400" b="0" kern="1200" dirty="0" err="1">
              <a:latin typeface="+mn-lt"/>
            </a:rPr>
            <a:t>залежності</a:t>
          </a:r>
          <a:r>
            <a:rPr lang="ru-RU" sz="1400" b="0" kern="1200" dirty="0">
              <a:latin typeface="+mn-lt"/>
            </a:rPr>
            <a:t> </a:t>
          </a:r>
          <a:r>
            <a:rPr lang="ru-RU" sz="1400" b="0" kern="1200" dirty="0" err="1">
              <a:latin typeface="+mn-lt"/>
            </a:rPr>
            <a:t>від</a:t>
          </a:r>
          <a:r>
            <a:rPr lang="ru-RU" sz="1400" b="0" kern="1200" dirty="0">
              <a:latin typeface="+mn-lt"/>
            </a:rPr>
            <a:t> часу </a:t>
          </a:r>
          <a:r>
            <a:rPr lang="ru-RU" sz="1400" b="0" kern="1200" dirty="0" err="1">
              <a:latin typeface="+mn-lt"/>
            </a:rPr>
            <a:t>доби</a:t>
          </a:r>
          <a:r>
            <a:rPr lang="ru-RU" sz="1400" b="0" kern="1200" dirty="0">
              <a:latin typeface="+mn-lt"/>
            </a:rPr>
            <a:t> ( </a:t>
          </a:r>
          <a:r>
            <a:rPr lang="ru-RU" sz="1400" b="0" kern="1200" dirty="0" err="1">
              <a:latin typeface="+mn-lt"/>
            </a:rPr>
            <a:t>інтенсивності</a:t>
          </a:r>
          <a:r>
            <a:rPr lang="ru-RU" sz="1400" b="0" kern="1200" dirty="0">
              <a:latin typeface="+mn-lt"/>
            </a:rPr>
            <a:t> </a:t>
          </a:r>
          <a:r>
            <a:rPr lang="ru-RU" sz="1400" b="0" kern="1200" dirty="0" err="1">
              <a:latin typeface="+mn-lt"/>
            </a:rPr>
            <a:t>руху</a:t>
          </a:r>
          <a:r>
            <a:rPr lang="ru-RU" sz="1400" b="0" kern="1200" dirty="0">
              <a:latin typeface="+mn-lt"/>
            </a:rPr>
            <a:t> </a:t>
          </a:r>
          <a:r>
            <a:rPr lang="ru-RU" sz="1400" b="0" kern="1200" dirty="0" err="1">
              <a:latin typeface="+mn-lt"/>
            </a:rPr>
            <a:t>пішоходів</a:t>
          </a:r>
          <a:r>
            <a:rPr lang="ru-RU" sz="1400" b="0" kern="1200" dirty="0">
              <a:latin typeface="+mn-lt"/>
            </a:rPr>
            <a:t> і автотранспорту).</a:t>
          </a:r>
        </a:p>
      </dsp:txBody>
      <dsp:txXfrm>
        <a:off x="44089" y="853457"/>
        <a:ext cx="8076635" cy="815010"/>
      </dsp:txXfrm>
    </dsp:sp>
    <dsp:sp modelId="{0F4FABFB-FF32-4BE0-9782-A219AD02C9DF}">
      <dsp:nvSpPr>
        <dsp:cNvPr id="0" name=""/>
        <dsp:cNvSpPr/>
      </dsp:nvSpPr>
      <dsp:spPr>
        <a:xfrm>
          <a:off x="-1" y="1860440"/>
          <a:ext cx="8164815" cy="44799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0" kern="1200" dirty="0">
              <a:latin typeface="+mn-lt"/>
            </a:rPr>
            <a:t>3. </a:t>
          </a:r>
          <a:r>
            <a:rPr lang="ru-RU" sz="1400" b="0" kern="1200" dirty="0" err="1">
              <a:latin typeface="+mn-lt"/>
            </a:rPr>
            <a:t>Реконструкція</a:t>
          </a:r>
          <a:r>
            <a:rPr lang="ru-RU" sz="1400" b="0" kern="1200" dirty="0">
              <a:latin typeface="+mn-lt"/>
            </a:rPr>
            <a:t> та </a:t>
          </a:r>
          <a:r>
            <a:rPr lang="ru-RU" sz="1400" b="0" kern="1200" dirty="0" err="1">
              <a:latin typeface="+mn-lt"/>
            </a:rPr>
            <a:t>розвиток</a:t>
          </a:r>
          <a:r>
            <a:rPr lang="ru-RU" sz="1400" b="0" kern="1200" dirty="0">
              <a:latin typeface="+mn-lt"/>
            </a:rPr>
            <a:t> мереж </a:t>
          </a:r>
          <a:r>
            <a:rPr lang="ru-RU" sz="1400" b="0" kern="1200" dirty="0" err="1">
              <a:latin typeface="+mn-lt"/>
            </a:rPr>
            <a:t>зовнішнього</a:t>
          </a:r>
          <a:r>
            <a:rPr lang="ru-RU" sz="1400" b="0" kern="1200" dirty="0">
              <a:latin typeface="+mn-lt"/>
            </a:rPr>
            <a:t> </a:t>
          </a:r>
          <a:r>
            <a:rPr lang="ru-RU" sz="1400" b="0" kern="1200" dirty="0" err="1">
              <a:latin typeface="+mn-lt"/>
            </a:rPr>
            <a:t>освітлення</a:t>
          </a:r>
          <a:r>
            <a:rPr lang="ru-RU" sz="1400" b="0" kern="1200" dirty="0">
              <a:latin typeface="+mn-lt"/>
            </a:rPr>
            <a:t> </a:t>
          </a:r>
          <a:r>
            <a:rPr lang="ru-RU" sz="1400" b="0" kern="1200" dirty="0" err="1">
              <a:latin typeface="+mn-lt"/>
            </a:rPr>
            <a:t>м.Києва</a:t>
          </a:r>
          <a:r>
            <a:rPr lang="ru-RU" sz="1400" b="0" kern="1200" dirty="0">
              <a:latin typeface="+mn-lt"/>
            </a:rPr>
            <a:t>.</a:t>
          </a:r>
        </a:p>
      </dsp:txBody>
      <dsp:txXfrm>
        <a:off x="21868" y="1882309"/>
        <a:ext cx="8121077" cy="404252"/>
      </dsp:txXfrm>
    </dsp:sp>
    <dsp:sp modelId="{3C964DAC-C458-423F-BF65-9EC0982808CB}">
      <dsp:nvSpPr>
        <dsp:cNvPr id="0" name=""/>
        <dsp:cNvSpPr/>
      </dsp:nvSpPr>
      <dsp:spPr>
        <a:xfrm>
          <a:off x="-1" y="2409667"/>
          <a:ext cx="8164815" cy="44799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b="0" kern="1200" dirty="0">
              <a:latin typeface="+mn-lt"/>
            </a:rPr>
            <a:t>4. Розвиток госпрозрахункової діяльності, зокрема за рахунок виконання підрядних робіт з капітального ремонту та будівництва мереж зовнішнього освітлення</a:t>
          </a:r>
          <a:endParaRPr lang="ru-RU" sz="1400" b="0" kern="1200" dirty="0">
            <a:latin typeface="+mn-lt"/>
          </a:endParaRPr>
        </a:p>
      </dsp:txBody>
      <dsp:txXfrm>
        <a:off x="21868" y="2431536"/>
        <a:ext cx="8121077" cy="404252"/>
      </dsp:txXfrm>
    </dsp:sp>
    <dsp:sp modelId="{09DA84B7-B6CF-4BB6-A496-EE5A43CEC8B5}">
      <dsp:nvSpPr>
        <dsp:cNvPr id="0" name=""/>
        <dsp:cNvSpPr/>
      </dsp:nvSpPr>
      <dsp:spPr>
        <a:xfrm>
          <a:off x="43657" y="2950326"/>
          <a:ext cx="8121154" cy="44799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b="0" kern="1200" dirty="0">
              <a:latin typeface="+mn-lt"/>
            </a:rPr>
            <a:t>5. Проектування і будівництво нових мереж архітектурного та святкового освітлення </a:t>
          </a:r>
          <a:endParaRPr lang="ru-RU" sz="1400" b="0" kern="1200" dirty="0">
            <a:latin typeface="+mn-lt"/>
          </a:endParaRPr>
        </a:p>
      </dsp:txBody>
      <dsp:txXfrm>
        <a:off x="65526" y="2972195"/>
        <a:ext cx="8077416" cy="404252"/>
      </dsp:txXfrm>
    </dsp:sp>
    <dsp:sp modelId="{EED72E16-9D74-45B5-8436-2B4C37756339}">
      <dsp:nvSpPr>
        <dsp:cNvPr id="0" name=""/>
        <dsp:cNvSpPr/>
      </dsp:nvSpPr>
      <dsp:spPr>
        <a:xfrm>
          <a:off x="9458" y="3508123"/>
          <a:ext cx="8155353" cy="44799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b="0" kern="1200" dirty="0">
              <a:latin typeface="+mn-lt"/>
            </a:rPr>
            <a:t>6. Оновлення автопарку підприємства за рахунок придбання нової техніки, машин та механізмів для утримання та ремонту мереж зовнішнього освітлення </a:t>
          </a:r>
          <a:endParaRPr lang="ru-RU" sz="1400" b="0" kern="1200" dirty="0">
            <a:latin typeface="+mn-lt"/>
          </a:endParaRPr>
        </a:p>
      </dsp:txBody>
      <dsp:txXfrm>
        <a:off x="31327" y="3529992"/>
        <a:ext cx="8111615" cy="404252"/>
      </dsp:txXfrm>
    </dsp:sp>
    <dsp:sp modelId="{EDB69DD1-4564-4E90-9686-C84361E16563}">
      <dsp:nvSpPr>
        <dsp:cNvPr id="0" name=""/>
        <dsp:cNvSpPr/>
      </dsp:nvSpPr>
      <dsp:spPr>
        <a:xfrm>
          <a:off x="-1" y="4074489"/>
          <a:ext cx="8164815" cy="44799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b="0" kern="1200" dirty="0">
              <a:latin typeface="+mn-lt"/>
            </a:rPr>
            <a:t>7. Підвищення зацікавленості працівників в кінцевих результатах праці та сприяння росту соціальних стандартів </a:t>
          </a:r>
          <a:endParaRPr lang="ru-RU" sz="1400" b="0" kern="1200" dirty="0">
            <a:latin typeface="+mn-lt"/>
          </a:endParaRPr>
        </a:p>
      </dsp:txBody>
      <dsp:txXfrm>
        <a:off x="21868" y="4096358"/>
        <a:ext cx="8121077" cy="404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D2782-7ED7-4C79-A46B-C564E614F9AC}">
      <dsp:nvSpPr>
        <dsp:cNvPr id="0" name=""/>
        <dsp:cNvSpPr/>
      </dsp:nvSpPr>
      <dsp:spPr>
        <a:xfrm>
          <a:off x="1689626" y="71856"/>
          <a:ext cx="4957596" cy="138038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uk-UA" sz="1400" b="1" kern="1200" dirty="0">
              <a:solidFill>
                <a:prstClr val="black"/>
              </a:solidFill>
            </a:rPr>
            <a:t>Створення безпечних та комфортних умов для киян та гостей міста на дорогах та магістралях міста, а також на територіях загального користування у темний час доби </a:t>
          </a:r>
          <a:endParaRPr lang="ru-RU" sz="1400" kern="1200" dirty="0"/>
        </a:p>
      </dsp:txBody>
      <dsp:txXfrm>
        <a:off x="1689626" y="244404"/>
        <a:ext cx="4439953" cy="1035286"/>
      </dsp:txXfrm>
    </dsp:sp>
    <dsp:sp modelId="{AE55C7ED-BA56-414E-8155-1945B4FF4C2D}">
      <dsp:nvSpPr>
        <dsp:cNvPr id="0" name=""/>
        <dsp:cNvSpPr/>
      </dsp:nvSpPr>
      <dsp:spPr>
        <a:xfrm>
          <a:off x="0" y="135007"/>
          <a:ext cx="1714418" cy="1208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kern="1200" dirty="0">
              <a:solidFill>
                <a:schemeClr val="tx1"/>
              </a:solidFill>
            </a:rPr>
            <a:t>Соціальний</a:t>
          </a:r>
          <a:endParaRPr lang="ru-RU" sz="2000" kern="1200" dirty="0">
            <a:solidFill>
              <a:schemeClr val="tx1"/>
            </a:solidFill>
          </a:endParaRPr>
        </a:p>
      </dsp:txBody>
      <dsp:txXfrm>
        <a:off x="58984" y="193991"/>
        <a:ext cx="1596450" cy="1090318"/>
      </dsp:txXfrm>
    </dsp:sp>
    <dsp:sp modelId="{ABAA4B0F-6391-416D-8B8C-F69630915F14}">
      <dsp:nvSpPr>
        <dsp:cNvPr id="0" name=""/>
        <dsp:cNvSpPr/>
      </dsp:nvSpPr>
      <dsp:spPr>
        <a:xfrm>
          <a:off x="1700220" y="1385577"/>
          <a:ext cx="4974900" cy="161039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uk-UA" sz="1400" b="1" kern="1200" dirty="0">
              <a:solidFill>
                <a:prstClr val="black"/>
              </a:solidFill>
            </a:rPr>
            <a:t>Зменшення обсягів споживання електроенергії та збільшення терміну експлуатації світильників</a:t>
          </a:r>
          <a:r>
            <a:rPr lang="uk-UA" sz="1400" b="1" kern="1200">
              <a:solidFill>
                <a:prstClr val="black"/>
              </a:solidFill>
            </a:rPr>
            <a:t>, </a:t>
          </a:r>
          <a:endParaRPr lang="ru-RU" sz="1400" b="1"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uk-UA" sz="1400" b="1" kern="1200" dirty="0">
              <a:solidFill>
                <a:prstClr val="black"/>
              </a:solidFill>
            </a:rPr>
            <a:t>Економія бюджетних коштів на електроенергію та поточне обслуговування</a:t>
          </a:r>
          <a:endParaRPr lang="ru-RU" sz="1400" b="1" kern="1200" dirty="0"/>
        </a:p>
      </dsp:txBody>
      <dsp:txXfrm>
        <a:off x="1700220" y="1586876"/>
        <a:ext cx="4371003" cy="1207794"/>
      </dsp:txXfrm>
    </dsp:sp>
    <dsp:sp modelId="{E8DD6F1F-1888-4CED-945D-CCC2CAC342A1}">
      <dsp:nvSpPr>
        <dsp:cNvPr id="0" name=""/>
        <dsp:cNvSpPr/>
      </dsp:nvSpPr>
      <dsp:spPr>
        <a:xfrm>
          <a:off x="0" y="1639432"/>
          <a:ext cx="1694764" cy="1208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000" kern="1200" dirty="0">
              <a:solidFill>
                <a:schemeClr val="tx1">
                  <a:lumMod val="95000"/>
                  <a:lumOff val="5000"/>
                </a:schemeClr>
              </a:solidFill>
            </a:rPr>
            <a:t>Економічний</a:t>
          </a:r>
          <a:endParaRPr lang="ru-RU" sz="2000" kern="1200" dirty="0">
            <a:solidFill>
              <a:schemeClr val="tx1">
                <a:lumMod val="95000"/>
                <a:lumOff val="5000"/>
              </a:schemeClr>
            </a:solidFill>
          </a:endParaRPr>
        </a:p>
      </dsp:txBody>
      <dsp:txXfrm>
        <a:off x="58984" y="1698416"/>
        <a:ext cx="1576796" cy="1090318"/>
      </dsp:txXfrm>
    </dsp:sp>
    <dsp:sp modelId="{59AC15BA-4C8F-4671-91AC-D5CF000507B0}">
      <dsp:nvSpPr>
        <dsp:cNvPr id="0" name=""/>
        <dsp:cNvSpPr/>
      </dsp:nvSpPr>
      <dsp:spPr>
        <a:xfrm>
          <a:off x="1718182" y="3029161"/>
          <a:ext cx="4955503" cy="18441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ru-RU" sz="1400" b="1" kern="1200" dirty="0" err="1">
              <a:solidFill>
                <a:prstClr val="black"/>
              </a:solidFill>
            </a:rPr>
            <a:t>Світлове</a:t>
          </a:r>
          <a:r>
            <a:rPr lang="ru-RU" sz="1400" b="1" kern="1200" dirty="0">
              <a:solidFill>
                <a:prstClr val="black"/>
              </a:solidFill>
            </a:rPr>
            <a:t> </a:t>
          </a:r>
          <a:r>
            <a:rPr lang="ru-RU" sz="1400" b="1" kern="1200" dirty="0" err="1">
              <a:solidFill>
                <a:prstClr val="black"/>
              </a:solidFill>
            </a:rPr>
            <a:t>оформлення</a:t>
          </a:r>
          <a:r>
            <a:rPr lang="ru-RU" sz="1400" b="1" kern="1200" dirty="0">
              <a:solidFill>
                <a:prstClr val="black"/>
              </a:solidFill>
            </a:rPr>
            <a:t> </a:t>
          </a:r>
          <a:r>
            <a:rPr lang="ru-RU" sz="1400" b="1" kern="1200" dirty="0" err="1">
              <a:solidFill>
                <a:prstClr val="black"/>
              </a:solidFill>
            </a:rPr>
            <a:t>міста</a:t>
          </a:r>
          <a:r>
            <a:rPr lang="ru-RU" sz="1400" b="1" kern="1200" dirty="0">
              <a:solidFill>
                <a:prstClr val="black"/>
              </a:solidFill>
            </a:rPr>
            <a:t> і </a:t>
          </a:r>
          <a:r>
            <a:rPr lang="ru-RU" sz="1400" b="1" kern="1200" dirty="0" err="1">
              <a:solidFill>
                <a:prstClr val="black"/>
              </a:solidFill>
            </a:rPr>
            <a:t>привабливість</a:t>
          </a:r>
          <a:r>
            <a:rPr lang="ru-RU" sz="1400" b="1" kern="1200" dirty="0">
              <a:solidFill>
                <a:prstClr val="black"/>
              </a:solidFill>
            </a:rPr>
            <a:t> для </a:t>
          </a:r>
          <a:r>
            <a:rPr lang="ru-RU" sz="1400" b="1" kern="1200" dirty="0" err="1">
              <a:solidFill>
                <a:prstClr val="black"/>
              </a:solidFill>
            </a:rPr>
            <a:t>туристів</a:t>
          </a:r>
          <a:endParaRPr lang="ru-RU" sz="1400" b="1"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ru-RU" sz="1400" b="1" kern="1200" dirty="0" err="1">
              <a:solidFill>
                <a:prstClr val="black"/>
              </a:solidFill>
            </a:rPr>
            <a:t>Залучення</a:t>
          </a:r>
          <a:r>
            <a:rPr lang="ru-RU" sz="1400" b="1" kern="1200" dirty="0">
              <a:solidFill>
                <a:prstClr val="black"/>
              </a:solidFill>
            </a:rPr>
            <a:t> </a:t>
          </a:r>
          <a:r>
            <a:rPr lang="ru-RU" sz="1400" b="1" kern="1200" dirty="0" err="1">
              <a:solidFill>
                <a:prstClr val="black"/>
              </a:solidFill>
            </a:rPr>
            <a:t>інвесторів</a:t>
          </a:r>
          <a:r>
            <a:rPr lang="ru-RU" sz="1400" b="1" kern="1200" dirty="0">
              <a:solidFill>
                <a:prstClr val="black"/>
              </a:solidFill>
            </a:rPr>
            <a:t> та </a:t>
          </a:r>
          <a:r>
            <a:rPr lang="ru-RU" sz="1400" b="1" kern="1200" dirty="0" err="1">
              <a:solidFill>
                <a:prstClr val="black"/>
              </a:solidFill>
            </a:rPr>
            <a:t>розвиток</a:t>
          </a:r>
          <a:r>
            <a:rPr lang="ru-RU" sz="1400" b="1" kern="1200" dirty="0">
              <a:solidFill>
                <a:prstClr val="black"/>
              </a:solidFill>
            </a:rPr>
            <a:t>   </a:t>
          </a:r>
          <a:r>
            <a:rPr lang="ru-RU" sz="1400" b="1" kern="1200" dirty="0" err="1">
              <a:solidFill>
                <a:prstClr val="black"/>
              </a:solidFill>
            </a:rPr>
            <a:t>туристичного</a:t>
          </a:r>
          <a:r>
            <a:rPr lang="ru-RU" sz="1400" b="1" kern="1200" dirty="0">
              <a:solidFill>
                <a:prstClr val="black"/>
              </a:solidFill>
            </a:rPr>
            <a:t> </a:t>
          </a:r>
          <a:r>
            <a:rPr lang="ru-RU" sz="1400" b="1" kern="1200" dirty="0" err="1">
              <a:solidFill>
                <a:prstClr val="black"/>
              </a:solidFill>
            </a:rPr>
            <a:t>бізнесу</a:t>
          </a:r>
          <a:r>
            <a:rPr lang="ru-RU" sz="1400" b="1" kern="1200" dirty="0">
              <a:solidFill>
                <a:prstClr val="black"/>
              </a:solidFill>
            </a:rPr>
            <a:t> </a:t>
          </a:r>
          <a:endParaRPr lang="ru-RU" sz="1400" b="1"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ru-RU" sz="1400" b="1" kern="1200" dirty="0" err="1">
              <a:solidFill>
                <a:prstClr val="black"/>
              </a:solidFill>
            </a:rPr>
            <a:t>Стимулювання</a:t>
          </a:r>
          <a:r>
            <a:rPr lang="ru-RU" sz="1400" b="1" kern="1200" dirty="0">
              <a:solidFill>
                <a:prstClr val="black"/>
              </a:solidFill>
            </a:rPr>
            <a:t> </a:t>
          </a:r>
          <a:r>
            <a:rPr lang="ru-RU" sz="1400" b="1" kern="1200" dirty="0" err="1">
              <a:solidFill>
                <a:prstClr val="black"/>
              </a:solidFill>
            </a:rPr>
            <a:t>бізнес-середовища</a:t>
          </a:r>
          <a:r>
            <a:rPr lang="ru-RU" sz="1400" b="1" kern="1200" dirty="0">
              <a:solidFill>
                <a:prstClr val="black"/>
              </a:solidFill>
            </a:rPr>
            <a:t> за </a:t>
          </a:r>
          <a:r>
            <a:rPr lang="ru-RU" sz="1400" b="1" kern="1200" dirty="0" err="1">
              <a:solidFill>
                <a:prstClr val="black"/>
              </a:solidFill>
            </a:rPr>
            <a:t>рахунок</a:t>
          </a:r>
          <a:r>
            <a:rPr lang="ru-RU" sz="1400" b="1" kern="1200" dirty="0">
              <a:solidFill>
                <a:prstClr val="black"/>
              </a:solidFill>
            </a:rPr>
            <a:t> </a:t>
          </a:r>
          <a:r>
            <a:rPr lang="ru-RU" sz="1400" b="1" kern="1200" dirty="0" err="1">
              <a:solidFill>
                <a:prstClr val="black"/>
              </a:solidFill>
            </a:rPr>
            <a:t>створення</a:t>
          </a:r>
          <a:r>
            <a:rPr lang="ru-RU" sz="1400" b="1" kern="1200" dirty="0">
              <a:solidFill>
                <a:prstClr val="black"/>
              </a:solidFill>
            </a:rPr>
            <a:t> </a:t>
          </a:r>
          <a:r>
            <a:rPr lang="ru-RU" sz="1400" b="1" kern="1200" dirty="0" err="1">
              <a:solidFill>
                <a:prstClr val="black"/>
              </a:solidFill>
            </a:rPr>
            <a:t>світлових</a:t>
          </a:r>
          <a:r>
            <a:rPr lang="ru-RU" sz="1400" b="1" kern="1200" dirty="0">
              <a:solidFill>
                <a:prstClr val="black"/>
              </a:solidFill>
            </a:rPr>
            <a:t> зон </a:t>
          </a:r>
          <a:r>
            <a:rPr lang="ru-RU" sz="1400" b="1" kern="1200" dirty="0" err="1">
              <a:solidFill>
                <a:prstClr val="black"/>
              </a:solidFill>
            </a:rPr>
            <a:t>відпочинку</a:t>
          </a:r>
          <a:endParaRPr lang="ru-RU" sz="1400" b="1" kern="1200" dirty="0"/>
        </a:p>
      </dsp:txBody>
      <dsp:txXfrm>
        <a:off x="1718182" y="3259681"/>
        <a:ext cx="4263943" cy="1383119"/>
      </dsp:txXfrm>
    </dsp:sp>
    <dsp:sp modelId="{F9705E0E-D3A0-4AE3-9153-488F63CFF4EC}">
      <dsp:nvSpPr>
        <dsp:cNvPr id="0" name=""/>
        <dsp:cNvSpPr/>
      </dsp:nvSpPr>
      <dsp:spPr>
        <a:xfrm>
          <a:off x="0" y="3387165"/>
          <a:ext cx="1716746" cy="1208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kern="1200" dirty="0">
              <a:solidFill>
                <a:prstClr val="black"/>
              </a:solidFill>
            </a:rPr>
            <a:t>Стратегічний</a:t>
          </a:r>
          <a:endParaRPr lang="ru-RU" sz="2000" kern="1200" dirty="0">
            <a:solidFill>
              <a:prstClr val="black"/>
            </a:solidFill>
          </a:endParaRPr>
        </a:p>
      </dsp:txBody>
      <dsp:txXfrm>
        <a:off x="58984" y="3446149"/>
        <a:ext cx="1598778" cy="10903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308B5-DCB1-42BF-9BF0-3D2D44FB80B0}">
      <dsp:nvSpPr>
        <dsp:cNvPr id="0" name=""/>
        <dsp:cNvSpPr/>
      </dsp:nvSpPr>
      <dsp:spPr>
        <a:xfrm>
          <a:off x="-6574563" y="-1005455"/>
          <a:ext cx="7825184" cy="7825184"/>
        </a:xfrm>
        <a:prstGeom prst="blockArc">
          <a:avLst>
            <a:gd name="adj1" fmla="val 18900000"/>
            <a:gd name="adj2" fmla="val 2700000"/>
            <a:gd name="adj3" fmla="val 276"/>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22B223-3E34-4B57-95CB-6A240C0F97F8}">
      <dsp:nvSpPr>
        <dsp:cNvPr id="0" name=""/>
        <dsp:cNvSpPr/>
      </dsp:nvSpPr>
      <dsp:spPr>
        <a:xfrm>
          <a:off x="465455" y="415193"/>
          <a:ext cx="5876028" cy="6121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5876" tIns="30480" rIns="30480" bIns="30480" numCol="1" spcCol="1270" anchor="ctr" anchorCtr="0">
          <a:noAutofit/>
        </a:bodyPr>
        <a:lstStyle/>
        <a:p>
          <a:pPr lvl="0" algn="l" defTabSz="533400">
            <a:lnSpc>
              <a:spcPct val="90000"/>
            </a:lnSpc>
            <a:spcBef>
              <a:spcPct val="0"/>
            </a:spcBef>
            <a:spcAft>
              <a:spcPct val="35000"/>
            </a:spcAft>
          </a:pPr>
          <a:r>
            <a:rPr lang="ru-RU" sz="1200" b="1" i="0" kern="1200" dirty="0" err="1">
              <a:solidFill>
                <a:schemeClr val="bg1"/>
              </a:solidFill>
            </a:rPr>
            <a:t>Модернізація</a:t>
          </a:r>
          <a:r>
            <a:rPr lang="ru-RU" sz="1200" b="1" i="0" kern="1200" dirty="0">
              <a:solidFill>
                <a:schemeClr val="bg1"/>
              </a:solidFill>
            </a:rPr>
            <a:t> </a:t>
          </a:r>
          <a:r>
            <a:rPr lang="ru-RU" sz="1200" b="1" i="0" kern="1200" dirty="0" err="1">
              <a:solidFill>
                <a:schemeClr val="bg1"/>
              </a:solidFill>
            </a:rPr>
            <a:t>всіх</a:t>
          </a:r>
          <a:r>
            <a:rPr lang="ru-RU" sz="1200" b="1" i="0" kern="1200" dirty="0">
              <a:solidFill>
                <a:schemeClr val="bg1"/>
              </a:solidFill>
            </a:rPr>
            <a:t> </a:t>
          </a:r>
          <a:r>
            <a:rPr lang="ru-RU" sz="1200" b="1" i="0" kern="1200" dirty="0" err="1">
              <a:solidFill>
                <a:schemeClr val="bg1"/>
              </a:solidFill>
            </a:rPr>
            <a:t>старих</a:t>
          </a:r>
          <a:r>
            <a:rPr lang="ru-RU" sz="1200" b="1" i="0" kern="1200" dirty="0">
              <a:solidFill>
                <a:schemeClr val="bg1"/>
              </a:solidFill>
            </a:rPr>
            <a:t> </a:t>
          </a:r>
          <a:r>
            <a:rPr lang="ru-RU" sz="1200" b="1" i="0" kern="1200" dirty="0" err="1">
              <a:solidFill>
                <a:schemeClr val="bg1"/>
              </a:solidFill>
            </a:rPr>
            <a:t>шаф</a:t>
          </a:r>
          <a:r>
            <a:rPr lang="ru-RU" sz="1200" b="1" i="0" kern="1200" dirty="0">
              <a:solidFill>
                <a:schemeClr val="bg1"/>
              </a:solidFill>
            </a:rPr>
            <a:t> </a:t>
          </a:r>
          <a:r>
            <a:rPr lang="ru-RU" sz="1200" b="1" i="0" kern="1200" dirty="0" err="1">
              <a:solidFill>
                <a:schemeClr val="bg1"/>
              </a:solidFill>
            </a:rPr>
            <a:t>управління</a:t>
          </a:r>
          <a:r>
            <a:rPr lang="ru-RU" sz="1200" b="1" i="0" kern="1200" dirty="0">
              <a:solidFill>
                <a:schemeClr val="bg1"/>
              </a:solidFill>
            </a:rPr>
            <a:t> </a:t>
          </a:r>
          <a:r>
            <a:rPr lang="ru-RU" sz="1200" b="1" i="0" kern="1200" dirty="0" err="1">
              <a:solidFill>
                <a:schemeClr val="bg1"/>
              </a:solidFill>
            </a:rPr>
            <a:t>зовнішнього</a:t>
          </a:r>
          <a:r>
            <a:rPr lang="ru-RU" sz="1200" b="1" i="0" kern="1200" dirty="0">
              <a:solidFill>
                <a:schemeClr val="bg1"/>
              </a:solidFill>
            </a:rPr>
            <a:t> </a:t>
          </a:r>
          <a:r>
            <a:rPr lang="ru-RU" sz="1200" b="1" i="0" kern="1200" dirty="0" err="1">
              <a:solidFill>
                <a:schemeClr val="bg1"/>
              </a:solidFill>
            </a:rPr>
            <a:t>освітлення</a:t>
          </a:r>
          <a:r>
            <a:rPr lang="ru-RU" sz="1200" b="1" i="0" kern="1200" dirty="0">
              <a:solidFill>
                <a:schemeClr val="bg1"/>
              </a:solidFill>
            </a:rPr>
            <a:t> на </a:t>
          </a:r>
          <a:r>
            <a:rPr lang="ru-RU" sz="1200" b="1" i="0" kern="1200" dirty="0" err="1">
              <a:solidFill>
                <a:schemeClr val="bg1"/>
              </a:solidFill>
            </a:rPr>
            <a:t>нові</a:t>
          </a:r>
          <a:r>
            <a:rPr lang="ru-RU" sz="1200" b="1" i="0" kern="1200" dirty="0">
              <a:solidFill>
                <a:schemeClr val="bg1"/>
              </a:solidFill>
            </a:rPr>
            <a:t> </a:t>
          </a:r>
          <a:r>
            <a:rPr lang="ru-RU" sz="1200" b="1" i="0" kern="1200" dirty="0" err="1">
              <a:solidFill>
                <a:schemeClr val="bg1"/>
              </a:solidFill>
            </a:rPr>
            <a:t>шафи</a:t>
          </a:r>
          <a:r>
            <a:rPr lang="ru-RU" sz="1200" b="1" i="0" kern="1200" dirty="0">
              <a:solidFill>
                <a:schemeClr val="bg1"/>
              </a:solidFill>
            </a:rPr>
            <a:t> з </a:t>
          </a:r>
          <a:r>
            <a:rPr lang="ru-RU" sz="1200" b="1" i="0" kern="1200" dirty="0" err="1">
              <a:solidFill>
                <a:schemeClr val="bg1"/>
              </a:solidFill>
            </a:rPr>
            <a:t>інтегрованими</a:t>
          </a:r>
          <a:r>
            <a:rPr lang="ru-RU" sz="1200" b="1" i="0" kern="1200" dirty="0">
              <a:solidFill>
                <a:schemeClr val="bg1"/>
              </a:solidFill>
            </a:rPr>
            <a:t> </a:t>
          </a:r>
          <a:r>
            <a:rPr lang="ru-RU" sz="1200" b="1" i="0" kern="1200" dirty="0" err="1">
              <a:solidFill>
                <a:schemeClr val="bg1"/>
              </a:solidFill>
            </a:rPr>
            <a:t>елементами</a:t>
          </a:r>
          <a:r>
            <a:rPr lang="ru-RU" sz="1200" b="1" i="0" kern="1200" dirty="0">
              <a:solidFill>
                <a:schemeClr val="bg1"/>
              </a:solidFill>
            </a:rPr>
            <a:t> </a:t>
          </a:r>
          <a:r>
            <a:rPr lang="ru-RU" sz="1200" b="1" i="0" kern="1200" dirty="0" err="1">
              <a:solidFill>
                <a:schemeClr val="bg1"/>
              </a:solidFill>
            </a:rPr>
            <a:t>управління</a:t>
          </a:r>
          <a:r>
            <a:rPr lang="ru-RU" sz="1200" b="1" i="0" kern="1200" dirty="0">
              <a:solidFill>
                <a:schemeClr val="bg1"/>
              </a:solidFill>
            </a:rPr>
            <a:t> та </a:t>
          </a:r>
          <a:r>
            <a:rPr lang="ru-RU" sz="1200" b="1" i="0" kern="1200" dirty="0" err="1">
              <a:solidFill>
                <a:schemeClr val="bg1"/>
              </a:solidFill>
            </a:rPr>
            <a:t>обміну</a:t>
          </a:r>
          <a:r>
            <a:rPr lang="ru-RU" sz="1200" b="1" i="0" kern="1200" dirty="0">
              <a:solidFill>
                <a:schemeClr val="bg1"/>
              </a:solidFill>
            </a:rPr>
            <a:t> </a:t>
          </a:r>
          <a:r>
            <a:rPr lang="ru-RU" sz="1200" b="1" i="0" kern="1200" dirty="0" err="1">
              <a:solidFill>
                <a:schemeClr val="bg1"/>
              </a:solidFill>
            </a:rPr>
            <a:t>інформації</a:t>
          </a:r>
          <a:r>
            <a:rPr lang="ru-RU" sz="1200" b="1" i="0" kern="1200" dirty="0">
              <a:solidFill>
                <a:schemeClr val="bg1"/>
              </a:solidFill>
            </a:rPr>
            <a:t> з системою </a:t>
          </a:r>
          <a:r>
            <a:rPr lang="ru-RU" sz="1200" b="1" i="0" kern="1200" dirty="0" err="1">
              <a:solidFill>
                <a:schemeClr val="bg1"/>
              </a:solidFill>
            </a:rPr>
            <a:t>диспетчеризації</a:t>
          </a:r>
          <a:r>
            <a:rPr lang="ru-RU" sz="1200" b="1" i="0" kern="1200" dirty="0">
              <a:solidFill>
                <a:schemeClr val="bg1"/>
              </a:solidFill>
            </a:rPr>
            <a:t>.</a:t>
          </a:r>
        </a:p>
      </dsp:txBody>
      <dsp:txXfrm>
        <a:off x="465455" y="415193"/>
        <a:ext cx="5876028" cy="612126"/>
      </dsp:txXfrm>
    </dsp:sp>
    <dsp:sp modelId="{023C8B8E-60AD-4FDA-AA0A-18997F1181F1}">
      <dsp:nvSpPr>
        <dsp:cNvPr id="0" name=""/>
        <dsp:cNvSpPr/>
      </dsp:nvSpPr>
      <dsp:spPr>
        <a:xfrm>
          <a:off x="82876" y="229663"/>
          <a:ext cx="765158" cy="76515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CD877DC-3027-4224-A289-1EDB70A197CA}">
      <dsp:nvSpPr>
        <dsp:cNvPr id="0" name=""/>
        <dsp:cNvSpPr/>
      </dsp:nvSpPr>
      <dsp:spPr>
        <a:xfrm>
          <a:off x="968971" y="1333267"/>
          <a:ext cx="5372512" cy="6121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5876" tIns="30480" rIns="30480" bIns="30480" numCol="1" spcCol="1270" anchor="ctr" anchorCtr="0">
          <a:noAutofit/>
        </a:bodyPr>
        <a:lstStyle/>
        <a:p>
          <a:pPr lvl="0" algn="l" defTabSz="533400">
            <a:lnSpc>
              <a:spcPct val="90000"/>
            </a:lnSpc>
            <a:spcBef>
              <a:spcPct val="0"/>
            </a:spcBef>
            <a:spcAft>
              <a:spcPct val="35000"/>
            </a:spcAft>
          </a:pPr>
          <a:r>
            <a:rPr lang="ru-RU" sz="1200" b="1" i="0" kern="1200" dirty="0" err="1">
              <a:solidFill>
                <a:schemeClr val="bg1"/>
              </a:solidFill>
            </a:rPr>
            <a:t>Управління</a:t>
          </a:r>
          <a:r>
            <a:rPr lang="ru-RU" sz="1200" b="1" i="0" kern="1200" dirty="0">
              <a:solidFill>
                <a:schemeClr val="bg1"/>
              </a:solidFill>
            </a:rPr>
            <a:t> об</a:t>
          </a:r>
          <a:r>
            <a:rPr lang="en-US" sz="1200" b="1" i="0" kern="1200" dirty="0">
              <a:solidFill>
                <a:schemeClr val="bg1"/>
              </a:solidFill>
            </a:rPr>
            <a:t>’</a:t>
          </a:r>
          <a:r>
            <a:rPr lang="ru-RU" sz="1200" b="1" i="0" kern="1200" dirty="0" err="1">
              <a:solidFill>
                <a:schemeClr val="bg1"/>
              </a:solidFill>
            </a:rPr>
            <a:t>єктом</a:t>
          </a:r>
          <a:r>
            <a:rPr lang="en-US" sz="1200" b="1" i="0" kern="1200" dirty="0">
              <a:solidFill>
                <a:schemeClr val="bg1"/>
              </a:solidFill>
            </a:rPr>
            <a:t> </a:t>
          </a:r>
          <a:r>
            <a:rPr lang="uk-UA" sz="1200" b="1" i="0" kern="1200" dirty="0">
              <a:solidFill>
                <a:schemeClr val="bg1"/>
              </a:solidFill>
            </a:rPr>
            <a:t>освітлення за рахунок </a:t>
          </a:r>
          <a:r>
            <a:rPr lang="uk-UA" sz="1200" b="1" i="0" kern="1200" dirty="0" err="1">
              <a:solidFill>
                <a:schemeClr val="bg1"/>
              </a:solidFill>
            </a:rPr>
            <a:t>деміювання</a:t>
          </a:r>
          <a:r>
            <a:rPr lang="uk-UA" sz="1200" b="1" i="0" kern="1200" dirty="0">
              <a:solidFill>
                <a:schemeClr val="bg1"/>
              </a:solidFill>
            </a:rPr>
            <a:t> по річному графіку, </a:t>
          </a:r>
          <a:r>
            <a:rPr lang="uk-UA" sz="1200" b="1" i="0" kern="1200" dirty="0" err="1">
              <a:solidFill>
                <a:schemeClr val="bg1"/>
              </a:solidFill>
            </a:rPr>
            <a:t>пофазне</a:t>
          </a:r>
          <a:r>
            <a:rPr lang="uk-UA" sz="1200" b="1" i="0" kern="1200" dirty="0">
              <a:solidFill>
                <a:schemeClr val="bg1"/>
              </a:solidFill>
            </a:rPr>
            <a:t>, з можливістю дистанційного включення та виключення, управління потужністю кожного окремого світильника.</a:t>
          </a:r>
        </a:p>
      </dsp:txBody>
      <dsp:txXfrm>
        <a:off x="968971" y="1333267"/>
        <a:ext cx="5372512" cy="612126"/>
      </dsp:txXfrm>
    </dsp:sp>
    <dsp:sp modelId="{BF923C36-F1A9-4D03-9E41-558B3D44C452}">
      <dsp:nvSpPr>
        <dsp:cNvPr id="0" name=""/>
        <dsp:cNvSpPr/>
      </dsp:nvSpPr>
      <dsp:spPr>
        <a:xfrm>
          <a:off x="586392" y="1147737"/>
          <a:ext cx="765158" cy="76515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D33EA95-AF90-49D4-A138-72C0D35FAD4D}">
      <dsp:nvSpPr>
        <dsp:cNvPr id="0" name=""/>
        <dsp:cNvSpPr/>
      </dsp:nvSpPr>
      <dsp:spPr>
        <a:xfrm>
          <a:off x="1199217" y="2251341"/>
          <a:ext cx="5142267" cy="6121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5876" tIns="30480" rIns="30480" bIns="30480" numCol="1" spcCol="1270" anchor="ctr" anchorCtr="0">
          <a:noAutofit/>
        </a:bodyPr>
        <a:lstStyle/>
        <a:p>
          <a:pPr lvl="0" algn="l" defTabSz="533400">
            <a:lnSpc>
              <a:spcPct val="90000"/>
            </a:lnSpc>
            <a:spcBef>
              <a:spcPct val="0"/>
            </a:spcBef>
            <a:spcAft>
              <a:spcPct val="35000"/>
            </a:spcAft>
          </a:pPr>
          <a:r>
            <a:rPr lang="uk-UA" sz="1200" b="1" i="0" kern="1200" dirty="0">
              <a:solidFill>
                <a:schemeClr val="bg1"/>
              </a:solidFill>
            </a:rPr>
            <a:t>Можливість управління, як одним об'єктом (</a:t>
          </a:r>
          <a:r>
            <a:rPr lang="uk-UA" sz="1200" b="1" i="0" kern="1200" dirty="0" err="1">
              <a:solidFill>
                <a:schemeClr val="bg1"/>
              </a:solidFill>
            </a:rPr>
            <a:t>світлоточкою</a:t>
          </a:r>
          <a:r>
            <a:rPr lang="uk-UA" sz="1200" b="1" i="0" kern="1200" dirty="0">
              <a:solidFill>
                <a:schemeClr val="bg1"/>
              </a:solidFill>
            </a:rPr>
            <a:t>), так і групою об'єктів зовнішнього освітлення. </a:t>
          </a:r>
        </a:p>
      </dsp:txBody>
      <dsp:txXfrm>
        <a:off x="1199217" y="2251341"/>
        <a:ext cx="5142267" cy="612126"/>
      </dsp:txXfrm>
    </dsp:sp>
    <dsp:sp modelId="{64106B37-2573-4A44-8885-C05EAEED11AC}">
      <dsp:nvSpPr>
        <dsp:cNvPr id="0" name=""/>
        <dsp:cNvSpPr/>
      </dsp:nvSpPr>
      <dsp:spPr>
        <a:xfrm>
          <a:off x="816637" y="2065811"/>
          <a:ext cx="765158" cy="76515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529A135-018F-4E14-BCD3-8A687431CA95}">
      <dsp:nvSpPr>
        <dsp:cNvPr id="0" name=""/>
        <dsp:cNvSpPr/>
      </dsp:nvSpPr>
      <dsp:spPr>
        <a:xfrm>
          <a:off x="1224157" y="3122122"/>
          <a:ext cx="5142267" cy="6121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5876" tIns="30480" rIns="30480" bIns="30480" numCol="1" spcCol="1270" anchor="ctr" anchorCtr="0">
          <a:noAutofit/>
        </a:bodyPr>
        <a:lstStyle/>
        <a:p>
          <a:pPr lvl="0" algn="l" defTabSz="533400">
            <a:lnSpc>
              <a:spcPct val="90000"/>
            </a:lnSpc>
            <a:spcBef>
              <a:spcPct val="0"/>
            </a:spcBef>
            <a:spcAft>
              <a:spcPct val="35000"/>
            </a:spcAft>
          </a:pPr>
          <a:r>
            <a:rPr lang="ru-RU" sz="1200" b="1" i="0" kern="1200" dirty="0" err="1">
              <a:solidFill>
                <a:schemeClr val="bg1"/>
              </a:solidFill>
            </a:rPr>
            <a:t>Можливість</a:t>
          </a:r>
          <a:r>
            <a:rPr lang="ru-RU" sz="1200" b="1" i="0" kern="1200" dirty="0">
              <a:solidFill>
                <a:schemeClr val="bg1"/>
              </a:solidFill>
            </a:rPr>
            <a:t> </a:t>
          </a:r>
          <a:r>
            <a:rPr lang="ru-RU" sz="1200" b="1" i="0" kern="1200" dirty="0" err="1">
              <a:solidFill>
                <a:schemeClr val="bg1"/>
              </a:solidFill>
            </a:rPr>
            <a:t>робити</a:t>
          </a:r>
          <a:r>
            <a:rPr lang="ru-RU" sz="1200" b="1" i="0" kern="1200" dirty="0">
              <a:solidFill>
                <a:schemeClr val="bg1"/>
              </a:solidFill>
            </a:rPr>
            <a:t> </a:t>
          </a:r>
          <a:r>
            <a:rPr lang="ru-RU" sz="1200" b="1" i="0" kern="1200" dirty="0" err="1">
              <a:solidFill>
                <a:schemeClr val="bg1"/>
              </a:solidFill>
            </a:rPr>
            <a:t>аналітичні</a:t>
          </a:r>
          <a:r>
            <a:rPr lang="ru-RU" sz="1200" b="1" i="0" kern="1200" dirty="0">
              <a:solidFill>
                <a:schemeClr val="bg1"/>
              </a:solidFill>
            </a:rPr>
            <a:t> </a:t>
          </a:r>
          <a:r>
            <a:rPr lang="ru-RU" sz="1200" b="1" i="0" kern="1200" dirty="0" err="1">
              <a:solidFill>
                <a:schemeClr val="bg1"/>
              </a:solidFill>
            </a:rPr>
            <a:t>розрахунки</a:t>
          </a:r>
          <a:r>
            <a:rPr lang="ru-RU" sz="1200" b="1" i="0" kern="1200" dirty="0">
              <a:solidFill>
                <a:schemeClr val="bg1"/>
              </a:solidFill>
            </a:rPr>
            <a:t>, </a:t>
          </a:r>
          <a:r>
            <a:rPr lang="ru-RU" sz="1200" b="1" i="0" kern="1200" dirty="0" err="1">
              <a:solidFill>
                <a:schemeClr val="bg1"/>
              </a:solidFill>
            </a:rPr>
            <a:t>отримувати</a:t>
          </a:r>
          <a:r>
            <a:rPr lang="ru-RU" sz="1200" b="1" i="0" kern="1200" dirty="0">
              <a:solidFill>
                <a:schemeClr val="bg1"/>
              </a:solidFill>
            </a:rPr>
            <a:t> </a:t>
          </a:r>
          <a:r>
            <a:rPr lang="ru-RU" sz="1200" b="1" i="0" kern="1200" dirty="0" err="1">
              <a:solidFill>
                <a:schemeClr val="bg1"/>
              </a:solidFill>
            </a:rPr>
            <a:t>інформацію</a:t>
          </a:r>
          <a:r>
            <a:rPr lang="ru-RU" sz="1200" b="1" i="0" kern="1200" dirty="0">
              <a:solidFill>
                <a:schemeClr val="bg1"/>
              </a:solidFill>
            </a:rPr>
            <a:t> про </a:t>
          </a:r>
          <a:r>
            <a:rPr lang="ru-RU" sz="1200" b="1" i="0" kern="1200" dirty="0" err="1">
              <a:solidFill>
                <a:schemeClr val="bg1"/>
              </a:solidFill>
            </a:rPr>
            <a:t>споживання</a:t>
          </a:r>
          <a:r>
            <a:rPr lang="ru-RU" sz="1200" b="1" i="0" kern="1200" dirty="0">
              <a:solidFill>
                <a:schemeClr val="bg1"/>
              </a:solidFill>
            </a:rPr>
            <a:t>  </a:t>
          </a:r>
          <a:r>
            <a:rPr lang="ru-RU" sz="1200" b="1" i="0" kern="1200" dirty="0" err="1">
              <a:solidFill>
                <a:schemeClr val="bg1"/>
              </a:solidFill>
            </a:rPr>
            <a:t>електричної</a:t>
          </a:r>
          <a:r>
            <a:rPr lang="ru-RU" sz="1200" b="1" i="0" kern="1200" dirty="0">
              <a:solidFill>
                <a:schemeClr val="bg1"/>
              </a:solidFill>
            </a:rPr>
            <a:t> </a:t>
          </a:r>
          <a:r>
            <a:rPr lang="ru-RU" sz="1200" b="1" i="0" kern="1200" dirty="0" err="1">
              <a:solidFill>
                <a:schemeClr val="bg1"/>
              </a:solidFill>
            </a:rPr>
            <a:t>енергії</a:t>
          </a:r>
          <a:r>
            <a:rPr lang="ru-RU" sz="1200" b="1" i="0" kern="1200" dirty="0">
              <a:solidFill>
                <a:schemeClr val="bg1"/>
              </a:solidFill>
            </a:rPr>
            <a:t>, як одним </a:t>
          </a:r>
          <a:r>
            <a:rPr lang="ru-RU" sz="1200" b="1" i="0" kern="1200" dirty="0" err="1">
              <a:solidFill>
                <a:schemeClr val="bg1"/>
              </a:solidFill>
            </a:rPr>
            <a:t>світильником</a:t>
          </a:r>
          <a:r>
            <a:rPr lang="ru-RU" sz="1200" b="1" i="0" kern="1200" dirty="0">
              <a:solidFill>
                <a:schemeClr val="bg1"/>
              </a:solidFill>
            </a:rPr>
            <a:t> так і </a:t>
          </a:r>
          <a:r>
            <a:rPr lang="ru-RU" sz="1200" b="1" i="0" kern="1200" dirty="0" err="1">
              <a:solidFill>
                <a:schemeClr val="bg1"/>
              </a:solidFill>
            </a:rPr>
            <a:t>групою</a:t>
          </a:r>
          <a:r>
            <a:rPr lang="ru-RU" sz="1200" b="1" i="0" kern="1200" dirty="0">
              <a:solidFill>
                <a:schemeClr val="bg1"/>
              </a:solidFill>
            </a:rPr>
            <a:t>, </a:t>
          </a:r>
          <a:r>
            <a:rPr lang="ru-RU" sz="1200" b="1" i="0" kern="1200" dirty="0" err="1">
              <a:solidFill>
                <a:schemeClr val="bg1"/>
              </a:solidFill>
            </a:rPr>
            <a:t>управляти</a:t>
          </a:r>
          <a:r>
            <a:rPr lang="ru-RU" sz="1200" b="1" i="0" kern="1200" dirty="0">
              <a:solidFill>
                <a:schemeClr val="bg1"/>
              </a:solidFill>
            </a:rPr>
            <a:t> </a:t>
          </a:r>
          <a:r>
            <a:rPr lang="ru-RU" sz="1200" b="1" i="0" kern="1200" dirty="0" err="1">
              <a:solidFill>
                <a:schemeClr val="bg1"/>
              </a:solidFill>
            </a:rPr>
            <a:t>світильниками</a:t>
          </a:r>
          <a:r>
            <a:rPr lang="ru-RU" sz="1200" b="1" i="0" kern="1200" dirty="0">
              <a:solidFill>
                <a:schemeClr val="bg1"/>
              </a:solidFill>
            </a:rPr>
            <a:t> в </a:t>
          </a:r>
          <a:r>
            <a:rPr lang="ru-RU" sz="1200" b="1" i="0" kern="1200" dirty="0" err="1">
              <a:solidFill>
                <a:schemeClr val="bg1"/>
              </a:solidFill>
            </a:rPr>
            <a:t>режимі</a:t>
          </a:r>
          <a:r>
            <a:rPr lang="ru-RU" sz="1200" b="1" i="0" kern="1200" dirty="0">
              <a:solidFill>
                <a:schemeClr val="bg1"/>
              </a:solidFill>
            </a:rPr>
            <a:t> реального часу.</a:t>
          </a:r>
          <a:endParaRPr lang="en-US" sz="1200" b="1" i="0" kern="1200" dirty="0">
            <a:solidFill>
              <a:schemeClr val="bg1"/>
            </a:solidFill>
          </a:endParaRPr>
        </a:p>
      </dsp:txBody>
      <dsp:txXfrm>
        <a:off x="1224157" y="3122122"/>
        <a:ext cx="5142267" cy="612126"/>
      </dsp:txXfrm>
    </dsp:sp>
    <dsp:sp modelId="{5FBAD7FD-554B-496E-9B22-38665AC3887D}">
      <dsp:nvSpPr>
        <dsp:cNvPr id="0" name=""/>
        <dsp:cNvSpPr/>
      </dsp:nvSpPr>
      <dsp:spPr>
        <a:xfrm>
          <a:off x="816637" y="2983303"/>
          <a:ext cx="765158" cy="76515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0A25B48-7DAF-439A-9C66-15073EC2DC6A}">
      <dsp:nvSpPr>
        <dsp:cNvPr id="0" name=""/>
        <dsp:cNvSpPr/>
      </dsp:nvSpPr>
      <dsp:spPr>
        <a:xfrm>
          <a:off x="968971" y="4057176"/>
          <a:ext cx="5372512" cy="6121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5876" tIns="30480" rIns="30480" bIns="30480" numCol="1" spcCol="1270" anchor="ctr" anchorCtr="0">
          <a:noAutofit/>
        </a:bodyPr>
        <a:lstStyle/>
        <a:p>
          <a:pPr lvl="0" algn="l" defTabSz="533400">
            <a:lnSpc>
              <a:spcPct val="90000"/>
            </a:lnSpc>
            <a:spcBef>
              <a:spcPct val="0"/>
            </a:spcBef>
            <a:spcAft>
              <a:spcPct val="35000"/>
            </a:spcAft>
          </a:pPr>
          <a:r>
            <a:rPr lang="ru-RU" sz="1200" b="1" i="0" kern="1200" dirty="0" err="1">
              <a:solidFill>
                <a:schemeClr val="bg1"/>
              </a:solidFill>
            </a:rPr>
            <a:t>Зв'язок</a:t>
          </a:r>
          <a:r>
            <a:rPr lang="ru-RU" sz="1200" b="1" i="0" kern="1200" dirty="0">
              <a:solidFill>
                <a:schemeClr val="bg1"/>
              </a:solidFill>
            </a:rPr>
            <a:t> </a:t>
          </a:r>
          <a:r>
            <a:rPr lang="ru-RU" sz="1200" b="1" i="0" kern="1200" dirty="0" err="1">
              <a:solidFill>
                <a:schemeClr val="bg1"/>
              </a:solidFill>
            </a:rPr>
            <a:t>кожної</a:t>
          </a:r>
          <a:r>
            <a:rPr lang="ru-RU" sz="1200" b="1" i="0" kern="1200" dirty="0">
              <a:solidFill>
                <a:schemeClr val="bg1"/>
              </a:solidFill>
            </a:rPr>
            <a:t> </a:t>
          </a:r>
          <a:r>
            <a:rPr lang="ru-RU" sz="1200" b="1" i="0" kern="1200" dirty="0" err="1">
              <a:solidFill>
                <a:schemeClr val="bg1"/>
              </a:solidFill>
            </a:rPr>
            <a:t>шафи</a:t>
          </a:r>
          <a:r>
            <a:rPr lang="ru-RU" sz="1200" b="1" i="0" kern="1200" dirty="0">
              <a:solidFill>
                <a:schemeClr val="bg1"/>
              </a:solidFill>
            </a:rPr>
            <a:t> </a:t>
          </a:r>
          <a:r>
            <a:rPr lang="ru-RU" sz="1200" b="1" i="0" kern="1200" dirty="0" err="1">
              <a:solidFill>
                <a:schemeClr val="bg1"/>
              </a:solidFill>
            </a:rPr>
            <a:t>управління</a:t>
          </a:r>
          <a:r>
            <a:rPr lang="ru-RU" sz="1200" b="1" i="0" kern="1200" dirty="0">
              <a:solidFill>
                <a:schemeClr val="bg1"/>
              </a:solidFill>
            </a:rPr>
            <a:t> </a:t>
          </a:r>
          <a:r>
            <a:rPr lang="ru-RU" sz="1200" b="1" i="0" kern="1200" dirty="0" err="1">
              <a:solidFill>
                <a:schemeClr val="bg1"/>
              </a:solidFill>
            </a:rPr>
            <a:t>зовнішнім</a:t>
          </a:r>
          <a:r>
            <a:rPr lang="ru-RU" sz="1200" b="1" i="0" kern="1200" dirty="0">
              <a:solidFill>
                <a:schemeClr val="bg1"/>
              </a:solidFill>
            </a:rPr>
            <a:t> </a:t>
          </a:r>
          <a:r>
            <a:rPr lang="ru-RU" sz="1200" b="1" i="0" kern="1200" dirty="0" err="1">
              <a:solidFill>
                <a:schemeClr val="bg1"/>
              </a:solidFill>
            </a:rPr>
            <a:t>освітленням</a:t>
          </a:r>
          <a:r>
            <a:rPr lang="ru-RU" sz="1200" b="1" i="0" kern="1200" dirty="0">
              <a:solidFill>
                <a:schemeClr val="bg1"/>
              </a:solidFill>
            </a:rPr>
            <a:t> з </a:t>
          </a:r>
          <a:r>
            <a:rPr lang="ru-RU" sz="1200" b="1" i="0" kern="1200" dirty="0" err="1">
              <a:solidFill>
                <a:schemeClr val="bg1"/>
              </a:solidFill>
            </a:rPr>
            <a:t>центральним</a:t>
          </a:r>
          <a:r>
            <a:rPr lang="ru-RU" sz="1200" b="1" i="0" kern="1200" dirty="0">
              <a:solidFill>
                <a:schemeClr val="bg1"/>
              </a:solidFill>
            </a:rPr>
            <a:t> </a:t>
          </a:r>
          <a:r>
            <a:rPr lang="ru-RU" sz="1200" b="1" i="0" kern="1200" dirty="0" err="1">
              <a:solidFill>
                <a:schemeClr val="bg1"/>
              </a:solidFill>
            </a:rPr>
            <a:t>диспетчерським</a:t>
          </a:r>
          <a:r>
            <a:rPr lang="ru-RU" sz="1200" b="1" i="0" kern="1200" dirty="0">
              <a:solidFill>
                <a:schemeClr val="bg1"/>
              </a:solidFill>
            </a:rPr>
            <a:t> пунктом по каналу GSM</a:t>
          </a:r>
          <a:r>
            <a:rPr lang="en-US" sz="1200" b="0" i="0" kern="1200" dirty="0">
              <a:solidFill>
                <a:schemeClr val="bg1"/>
              </a:solidFill>
            </a:rPr>
            <a:t>.</a:t>
          </a:r>
          <a:endParaRPr lang="ru-RU" sz="1200" b="0" i="0" kern="1200" dirty="0">
            <a:solidFill>
              <a:schemeClr val="bg1"/>
            </a:solidFill>
          </a:endParaRPr>
        </a:p>
      </dsp:txBody>
      <dsp:txXfrm>
        <a:off x="968971" y="4057176"/>
        <a:ext cx="5372512" cy="612126"/>
      </dsp:txXfrm>
    </dsp:sp>
    <dsp:sp modelId="{ACB53BF6-9404-453D-92B2-B61256365C18}">
      <dsp:nvSpPr>
        <dsp:cNvPr id="0" name=""/>
        <dsp:cNvSpPr/>
      </dsp:nvSpPr>
      <dsp:spPr>
        <a:xfrm>
          <a:off x="586392" y="3901377"/>
          <a:ext cx="765158" cy="76515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28C1DB1-B38D-422B-9412-28B6AC06114D}">
      <dsp:nvSpPr>
        <dsp:cNvPr id="0" name=""/>
        <dsp:cNvSpPr/>
      </dsp:nvSpPr>
      <dsp:spPr>
        <a:xfrm>
          <a:off x="465455" y="4925698"/>
          <a:ext cx="5876028" cy="6121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5876" tIns="30480" rIns="30480" bIns="30480" numCol="1" spcCol="1270" anchor="ctr" anchorCtr="0">
          <a:noAutofit/>
        </a:bodyPr>
        <a:lstStyle/>
        <a:p>
          <a:pPr lvl="0" algn="l" defTabSz="533400">
            <a:lnSpc>
              <a:spcPct val="90000"/>
            </a:lnSpc>
            <a:spcBef>
              <a:spcPct val="0"/>
            </a:spcBef>
            <a:spcAft>
              <a:spcPct val="35000"/>
            </a:spcAft>
          </a:pPr>
          <a:r>
            <a:rPr lang="uk-UA" sz="1200" b="1" i="0" kern="1200" dirty="0">
              <a:solidFill>
                <a:schemeClr val="bg1"/>
              </a:solidFill>
            </a:rPr>
            <a:t>Дистанційний облік електричної енергії по інтерфейсу </a:t>
          </a:r>
          <a:r>
            <a:rPr lang="en-US" sz="1200" b="1" i="0" kern="1200" dirty="0">
              <a:solidFill>
                <a:schemeClr val="bg1"/>
              </a:solidFill>
            </a:rPr>
            <a:t>RS485 </a:t>
          </a:r>
          <a:r>
            <a:rPr lang="uk-UA" sz="1200" b="1" i="0" kern="1200" dirty="0">
              <a:solidFill>
                <a:schemeClr val="bg1"/>
              </a:solidFill>
            </a:rPr>
            <a:t>із зовнішніх лічильників.</a:t>
          </a:r>
          <a:endParaRPr lang="ru-RU" sz="1200" b="1" i="0" kern="1200" dirty="0">
            <a:solidFill>
              <a:schemeClr val="bg1"/>
            </a:solidFill>
          </a:endParaRPr>
        </a:p>
      </dsp:txBody>
      <dsp:txXfrm>
        <a:off x="465455" y="4925698"/>
        <a:ext cx="5876028" cy="612126"/>
      </dsp:txXfrm>
    </dsp:sp>
    <dsp:sp modelId="{8A8FDC8D-3903-4A53-A33E-1712142EEB0C}">
      <dsp:nvSpPr>
        <dsp:cNvPr id="0" name=""/>
        <dsp:cNvSpPr/>
      </dsp:nvSpPr>
      <dsp:spPr>
        <a:xfrm>
          <a:off x="82876" y="4819451"/>
          <a:ext cx="765158" cy="765158"/>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DE334-251D-4E45-A602-6FE5EFEFBA1C}">
      <dsp:nvSpPr>
        <dsp:cNvPr id="0" name=""/>
        <dsp:cNvSpPr/>
      </dsp:nvSpPr>
      <dsp:spPr>
        <a:xfrm>
          <a:off x="1267693" y="1805"/>
          <a:ext cx="3560612" cy="60602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uk-UA" sz="1200" b="1" kern="1200" dirty="0"/>
            <a:t>1. Раціонально</a:t>
          </a:r>
          <a:r>
            <a:rPr lang="ru-RU" sz="1200" b="1" kern="1200" dirty="0"/>
            <a:t> </a:t>
          </a:r>
          <a:r>
            <a:rPr lang="ru-RU" sz="1200" kern="1200" dirty="0" err="1"/>
            <a:t>використовувати</a:t>
          </a:r>
          <a:r>
            <a:rPr lang="ru-RU" sz="1200" kern="1200" dirty="0"/>
            <a:t> </a:t>
          </a:r>
          <a:r>
            <a:rPr lang="ru-RU" sz="1200" kern="1200" dirty="0" err="1"/>
            <a:t>енергетичні</a:t>
          </a:r>
          <a:r>
            <a:rPr lang="ru-RU" sz="1200" kern="1200" dirty="0"/>
            <a:t> </a:t>
          </a:r>
          <a:r>
            <a:rPr lang="ru-RU" sz="1200" kern="1200" dirty="0" err="1"/>
            <a:t>ресурси</a:t>
          </a:r>
          <a:r>
            <a:rPr lang="ru-RU" sz="1200" kern="1200" dirty="0"/>
            <a:t> з </a:t>
          </a:r>
          <a:r>
            <a:rPr lang="ru-RU" sz="1200" kern="1200" dirty="0" err="1"/>
            <a:t>відповідним</a:t>
          </a:r>
          <a:r>
            <a:rPr lang="ru-RU" sz="1200" kern="1200" dirty="0"/>
            <a:t> </a:t>
          </a:r>
          <a:r>
            <a:rPr lang="ru-RU" sz="1200" kern="1200" dirty="0" err="1"/>
            <a:t>забезпеченням</a:t>
          </a:r>
          <a:r>
            <a:rPr lang="ru-RU" sz="1200" kern="1200" dirty="0"/>
            <a:t> </a:t>
          </a:r>
          <a:r>
            <a:rPr lang="ru-RU" sz="1200" kern="1200" dirty="0" err="1"/>
            <a:t>сталого</a:t>
          </a:r>
          <a:r>
            <a:rPr lang="ru-RU" sz="1200" kern="1200" dirty="0"/>
            <a:t> </a:t>
          </a:r>
          <a:r>
            <a:rPr lang="ru-RU" sz="1200" kern="1200" dirty="0" err="1"/>
            <a:t>рівня</a:t>
          </a:r>
          <a:r>
            <a:rPr lang="ru-RU" sz="1200" kern="1200" dirty="0"/>
            <a:t> </a:t>
          </a:r>
          <a:r>
            <a:rPr lang="ru-RU" sz="1200" kern="1200" dirty="0" err="1"/>
            <a:t>якості</a:t>
          </a:r>
          <a:r>
            <a:rPr lang="ru-RU" sz="1200" kern="1200" dirty="0"/>
            <a:t> </a:t>
          </a:r>
          <a:r>
            <a:rPr lang="ru-RU" sz="1200" kern="1200" dirty="0" err="1"/>
            <a:t>послуг</a:t>
          </a:r>
          <a:endParaRPr lang="ru-RU" sz="1200" kern="1200" dirty="0"/>
        </a:p>
      </dsp:txBody>
      <dsp:txXfrm>
        <a:off x="1570707" y="1805"/>
        <a:ext cx="2954584" cy="606028"/>
      </dsp:txXfrm>
    </dsp:sp>
    <dsp:sp modelId="{443EC795-6C88-4B87-A370-B735E186C697}">
      <dsp:nvSpPr>
        <dsp:cNvPr id="0" name=""/>
        <dsp:cNvSpPr/>
      </dsp:nvSpPr>
      <dsp:spPr>
        <a:xfrm>
          <a:off x="1267693" y="692677"/>
          <a:ext cx="3560612" cy="60602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a:t>2. Зменшити</a:t>
          </a:r>
          <a:r>
            <a:rPr lang="ru-RU" sz="1200" kern="1200"/>
            <a:t> витрати, пов'язаних із обслуговуванням мереж зовнішнього освітлення</a:t>
          </a:r>
          <a:endParaRPr lang="ru-RU" sz="1200" kern="1200" dirty="0"/>
        </a:p>
      </dsp:txBody>
      <dsp:txXfrm>
        <a:off x="1570707" y="692677"/>
        <a:ext cx="2954584" cy="606028"/>
      </dsp:txXfrm>
    </dsp:sp>
    <dsp:sp modelId="{16FEF022-91CD-4F46-8E5A-8E92DC2944EC}">
      <dsp:nvSpPr>
        <dsp:cNvPr id="0" name=""/>
        <dsp:cNvSpPr/>
      </dsp:nvSpPr>
      <dsp:spPr>
        <a:xfrm>
          <a:off x="1267693" y="1383549"/>
          <a:ext cx="3560612" cy="60602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a:t>3. Оперативно</a:t>
          </a:r>
          <a:r>
            <a:rPr lang="ru-RU" sz="1200" kern="1200" dirty="0"/>
            <a:t> </a:t>
          </a:r>
          <a:r>
            <a:rPr lang="ru-RU" sz="1200" kern="1200" dirty="0" err="1"/>
            <a:t>регулювати</a:t>
          </a:r>
          <a:r>
            <a:rPr lang="ru-RU" sz="1200" kern="1200" dirty="0"/>
            <a:t> </a:t>
          </a:r>
          <a:r>
            <a:rPr lang="ru-RU" sz="1200" kern="1200" dirty="0" err="1"/>
            <a:t>електроспоживання</a:t>
          </a:r>
          <a:r>
            <a:rPr lang="uk-UA" sz="1200" kern="1200" dirty="0"/>
            <a:t> та виявляти несанкціоновані підключення</a:t>
          </a:r>
          <a:endParaRPr lang="ru-RU" sz="1200" kern="1200" dirty="0"/>
        </a:p>
      </dsp:txBody>
      <dsp:txXfrm>
        <a:off x="1570707" y="1383549"/>
        <a:ext cx="2954584" cy="606028"/>
      </dsp:txXfrm>
    </dsp:sp>
    <dsp:sp modelId="{A6BF7DFD-DC39-4584-911B-A75EBC30BB8C}">
      <dsp:nvSpPr>
        <dsp:cNvPr id="0" name=""/>
        <dsp:cNvSpPr/>
      </dsp:nvSpPr>
      <dsp:spPr>
        <a:xfrm>
          <a:off x="1267693" y="2074421"/>
          <a:ext cx="3560612" cy="60602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a:t>4. </a:t>
          </a:r>
          <a:r>
            <a:rPr lang="ru-RU" sz="1200" b="1" kern="1200" dirty="0" err="1"/>
            <a:t>Мінімізувати</a:t>
          </a:r>
          <a:r>
            <a:rPr lang="ru-RU" sz="1200" b="1" kern="1200" dirty="0"/>
            <a:t> </a:t>
          </a:r>
          <a:r>
            <a:rPr lang="ru-RU" sz="1200" kern="1200" dirty="0" err="1"/>
            <a:t>людський</a:t>
          </a:r>
          <a:r>
            <a:rPr lang="ru-RU" sz="1200" kern="1200" dirty="0"/>
            <a:t> фактор</a:t>
          </a:r>
        </a:p>
      </dsp:txBody>
      <dsp:txXfrm>
        <a:off x="1570707" y="2074421"/>
        <a:ext cx="2954584" cy="606028"/>
      </dsp:txXfrm>
    </dsp:sp>
    <dsp:sp modelId="{0AC0FD43-FFE5-4B58-8193-D2BB6586A26C}">
      <dsp:nvSpPr>
        <dsp:cNvPr id="0" name=""/>
        <dsp:cNvSpPr/>
      </dsp:nvSpPr>
      <dsp:spPr>
        <a:xfrm>
          <a:off x="1267693" y="2765294"/>
          <a:ext cx="3560612" cy="60602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dirty="0"/>
            <a:t>5. </a:t>
          </a:r>
          <a:r>
            <a:rPr lang="ru-RU" sz="1200" b="1" kern="1200" dirty="0" err="1"/>
            <a:t>Отримувати</a:t>
          </a:r>
          <a:r>
            <a:rPr lang="ru-RU" sz="1200" kern="1200" dirty="0"/>
            <a:t> </a:t>
          </a:r>
          <a:r>
            <a:rPr lang="ru-RU" sz="1200" kern="1200" dirty="0" err="1"/>
            <a:t>стабільне</a:t>
          </a:r>
          <a:r>
            <a:rPr lang="ru-RU" sz="1200" kern="1200" dirty="0"/>
            <a:t>, </a:t>
          </a:r>
          <a:r>
            <a:rPr lang="ru-RU" sz="1200" kern="1200" dirty="0" err="1"/>
            <a:t>чітко</a:t>
          </a:r>
          <a:r>
            <a:rPr lang="ru-RU" sz="1200" kern="1200" dirty="0"/>
            <a:t> </a:t>
          </a:r>
          <a:r>
            <a:rPr lang="ru-RU" sz="1200" kern="1200" dirty="0" err="1"/>
            <a:t>окреслене</a:t>
          </a:r>
          <a:r>
            <a:rPr lang="ru-RU" sz="1200" kern="1200" dirty="0"/>
            <a:t> </a:t>
          </a:r>
          <a:r>
            <a:rPr lang="ru-RU" sz="1200" kern="1200" dirty="0" err="1"/>
            <a:t>функціонування</a:t>
          </a:r>
          <a:r>
            <a:rPr lang="ru-RU" sz="1200" kern="1200" dirty="0"/>
            <a:t> систем </a:t>
          </a:r>
          <a:r>
            <a:rPr lang="ru-RU" sz="1200" kern="1200" dirty="0" err="1"/>
            <a:t>зовнішнього</a:t>
          </a:r>
          <a:r>
            <a:rPr lang="ru-RU" sz="1200" kern="1200" dirty="0"/>
            <a:t> </a:t>
          </a:r>
          <a:r>
            <a:rPr lang="ru-RU" sz="1200" kern="1200" dirty="0" err="1"/>
            <a:t>освітлення</a:t>
          </a:r>
          <a:endParaRPr lang="ru-RU" sz="1200" kern="1200" dirty="0"/>
        </a:p>
      </dsp:txBody>
      <dsp:txXfrm>
        <a:off x="1570707" y="2765294"/>
        <a:ext cx="2954584" cy="606028"/>
      </dsp:txXfrm>
    </dsp:sp>
    <dsp:sp modelId="{755BE458-0440-4860-B63C-82421EBCC04A}">
      <dsp:nvSpPr>
        <dsp:cNvPr id="0" name=""/>
        <dsp:cNvSpPr/>
      </dsp:nvSpPr>
      <dsp:spPr>
        <a:xfrm>
          <a:off x="1267693" y="3456166"/>
          <a:ext cx="3560612" cy="60602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a:t>6. Швидко </a:t>
          </a:r>
          <a:r>
            <a:rPr lang="ru-RU" sz="1200" kern="1200"/>
            <a:t>виявляти та усувати дефекти, аварії та їхні наслідки</a:t>
          </a:r>
          <a:endParaRPr lang="ru-RU" sz="1200" kern="1200" dirty="0"/>
        </a:p>
      </dsp:txBody>
      <dsp:txXfrm>
        <a:off x="1570707" y="3456166"/>
        <a:ext cx="2954584" cy="60602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0.05852</cdr:x>
      <cdr:y>0.68735</cdr:y>
    </cdr:from>
    <cdr:to>
      <cdr:x>0.12718</cdr:x>
      <cdr:y>0.7496</cdr:y>
    </cdr:to>
    <cdr:sp macro="" textlink="">
      <cdr:nvSpPr>
        <cdr:cNvPr id="2" name="TextBox 1"/>
        <cdr:cNvSpPr txBox="1"/>
      </cdr:nvSpPr>
      <cdr:spPr>
        <a:xfrm xmlns:a="http://schemas.openxmlformats.org/drawingml/2006/main">
          <a:off x="311555" y="2202874"/>
          <a:ext cx="365542" cy="1995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700" b="1" dirty="0"/>
            <a:t>2017</a:t>
          </a:r>
        </a:p>
      </cdr:txBody>
    </cdr:sp>
  </cdr:relSizeAnchor>
  <cdr:relSizeAnchor xmlns:cdr="http://schemas.openxmlformats.org/drawingml/2006/chartDrawing">
    <cdr:from>
      <cdr:x>0.29226</cdr:x>
      <cdr:y>0.67229</cdr:y>
    </cdr:from>
    <cdr:to>
      <cdr:x>0.36092</cdr:x>
      <cdr:y>0.73454</cdr:y>
    </cdr:to>
    <cdr:sp macro="" textlink="">
      <cdr:nvSpPr>
        <cdr:cNvPr id="3" name="TextBox 1"/>
        <cdr:cNvSpPr txBox="1"/>
      </cdr:nvSpPr>
      <cdr:spPr>
        <a:xfrm xmlns:a="http://schemas.openxmlformats.org/drawingml/2006/main">
          <a:off x="1556024" y="2154601"/>
          <a:ext cx="365542" cy="1995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700" b="1" dirty="0"/>
            <a:t>2017</a:t>
          </a:r>
        </a:p>
      </cdr:txBody>
    </cdr:sp>
  </cdr:relSizeAnchor>
  <cdr:relSizeAnchor xmlns:cdr="http://schemas.openxmlformats.org/drawingml/2006/chartDrawing">
    <cdr:from>
      <cdr:x>0.76584</cdr:x>
      <cdr:y>0.70251</cdr:y>
    </cdr:from>
    <cdr:to>
      <cdr:x>0.8345</cdr:x>
      <cdr:y>0.76476</cdr:y>
    </cdr:to>
    <cdr:sp macro="" textlink="">
      <cdr:nvSpPr>
        <cdr:cNvPr id="4" name="TextBox 1"/>
        <cdr:cNvSpPr txBox="1"/>
      </cdr:nvSpPr>
      <cdr:spPr>
        <a:xfrm xmlns:a="http://schemas.openxmlformats.org/drawingml/2006/main">
          <a:off x="4077438" y="2251438"/>
          <a:ext cx="365542" cy="1995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700" b="1" dirty="0"/>
            <a:t>2017</a:t>
          </a:r>
        </a:p>
      </cdr:txBody>
    </cdr:sp>
  </cdr:relSizeAnchor>
  <cdr:relSizeAnchor xmlns:cdr="http://schemas.openxmlformats.org/drawingml/2006/chartDrawing">
    <cdr:from>
      <cdr:x>0.58176</cdr:x>
      <cdr:y>0.69839</cdr:y>
    </cdr:from>
    <cdr:to>
      <cdr:x>0.65109</cdr:x>
      <cdr:y>0.76064</cdr:y>
    </cdr:to>
    <cdr:sp macro="" textlink="">
      <cdr:nvSpPr>
        <cdr:cNvPr id="5" name="TextBox 1"/>
        <cdr:cNvSpPr txBox="1"/>
      </cdr:nvSpPr>
      <cdr:spPr>
        <a:xfrm xmlns:a="http://schemas.openxmlformats.org/drawingml/2006/main">
          <a:off x="3097347" y="2238254"/>
          <a:ext cx="369166" cy="199506"/>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700" b="1" dirty="0"/>
            <a:t>2018</a:t>
          </a:r>
        </a:p>
      </cdr:txBody>
    </cdr:sp>
  </cdr:relSizeAnchor>
  <cdr:relSizeAnchor xmlns:cdr="http://schemas.openxmlformats.org/drawingml/2006/chartDrawing">
    <cdr:from>
      <cdr:x>0.81764</cdr:x>
      <cdr:y>0.69645</cdr:y>
    </cdr:from>
    <cdr:to>
      <cdr:x>0.88698</cdr:x>
      <cdr:y>0.7587</cdr:y>
    </cdr:to>
    <cdr:sp macro="" textlink="">
      <cdr:nvSpPr>
        <cdr:cNvPr id="6" name="TextBox 1"/>
        <cdr:cNvSpPr txBox="1"/>
      </cdr:nvSpPr>
      <cdr:spPr>
        <a:xfrm xmlns:a="http://schemas.openxmlformats.org/drawingml/2006/main">
          <a:off x="4353230" y="2232026"/>
          <a:ext cx="369166" cy="1995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700" b="1" dirty="0"/>
            <a:t>2018</a:t>
          </a:r>
        </a:p>
      </cdr:txBody>
    </cdr:sp>
  </cdr:relSizeAnchor>
  <cdr:relSizeAnchor xmlns:cdr="http://schemas.openxmlformats.org/drawingml/2006/chartDrawing">
    <cdr:from>
      <cdr:x>0.63264</cdr:x>
      <cdr:y>0.70342</cdr:y>
    </cdr:from>
    <cdr:to>
      <cdr:x>0.70198</cdr:x>
      <cdr:y>0.76567</cdr:y>
    </cdr:to>
    <cdr:sp macro="" textlink="">
      <cdr:nvSpPr>
        <cdr:cNvPr id="7" name="TextBox 1"/>
        <cdr:cNvSpPr txBox="1"/>
      </cdr:nvSpPr>
      <cdr:spPr>
        <a:xfrm xmlns:a="http://schemas.openxmlformats.org/drawingml/2006/main">
          <a:off x="3368262" y="2254354"/>
          <a:ext cx="369166" cy="199506"/>
        </a:xfrm>
        <a:prstGeom xmlns:a="http://schemas.openxmlformats.org/drawingml/2006/main" prst="rect">
          <a:avLst/>
        </a:prstGeom>
      </cdr:spPr>
      <cdr:txBody>
        <a:bodyPr xmlns:a="http://schemas.openxmlformats.org/drawingml/2006/main" wrap="square" rtlCol="0"/>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700" b="1" dirty="0"/>
            <a:t>2019</a:t>
          </a:r>
        </a:p>
      </cdr:txBody>
    </cdr:sp>
  </cdr:relSizeAnchor>
</c:userShapes>
</file>

<file path=ppt/drawings/drawing2.xml><?xml version="1.0" encoding="utf-8"?>
<c:userShapes xmlns:c="http://schemas.openxmlformats.org/drawingml/2006/chart">
  <cdr:relSizeAnchor xmlns:cdr="http://schemas.openxmlformats.org/drawingml/2006/chartDrawing">
    <cdr:from>
      <cdr:x>0.07793</cdr:x>
      <cdr:y>0.56625</cdr:y>
    </cdr:from>
    <cdr:to>
      <cdr:x>0.25856</cdr:x>
      <cdr:y>0.66362</cdr:y>
    </cdr:to>
    <cdr:sp macro="" textlink="">
      <cdr:nvSpPr>
        <cdr:cNvPr id="2" name="TextBox 1"/>
        <cdr:cNvSpPr txBox="1"/>
      </cdr:nvSpPr>
      <cdr:spPr>
        <a:xfrm xmlns:a="http://schemas.openxmlformats.org/drawingml/2006/main">
          <a:off x="533013" y="1866763"/>
          <a:ext cx="1235412" cy="321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a:solidFill>
                <a:schemeClr val="accent1">
                  <a:lumMod val="75000"/>
                </a:schemeClr>
              </a:solidFill>
            </a:rPr>
            <a:t>2 806,2 год</a:t>
          </a:r>
        </a:p>
      </cdr:txBody>
    </cdr:sp>
  </cdr:relSizeAnchor>
  <cdr:relSizeAnchor xmlns:cdr="http://schemas.openxmlformats.org/drawingml/2006/chartDrawing">
    <cdr:from>
      <cdr:x>0.39204</cdr:x>
      <cdr:y>0.45131</cdr:y>
    </cdr:from>
    <cdr:to>
      <cdr:x>0.57267</cdr:x>
      <cdr:y>0.54869</cdr:y>
    </cdr:to>
    <cdr:sp macro="" textlink="">
      <cdr:nvSpPr>
        <cdr:cNvPr id="3" name="TextBox 1"/>
        <cdr:cNvSpPr txBox="1"/>
      </cdr:nvSpPr>
      <cdr:spPr>
        <a:xfrm xmlns:a="http://schemas.openxmlformats.org/drawingml/2006/main">
          <a:off x="3288863" y="1581617"/>
          <a:ext cx="1515294" cy="3412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a:solidFill>
                <a:schemeClr val="accent1">
                  <a:lumMod val="75000"/>
                </a:schemeClr>
              </a:solidFill>
            </a:rPr>
            <a:t>3 129,2 год</a:t>
          </a:r>
        </a:p>
      </cdr:txBody>
    </cdr:sp>
  </cdr:relSizeAnchor>
  <cdr:relSizeAnchor xmlns:cdr="http://schemas.openxmlformats.org/drawingml/2006/chartDrawing">
    <cdr:from>
      <cdr:x>0.72191</cdr:x>
      <cdr:y>0.42356</cdr:y>
    </cdr:from>
    <cdr:to>
      <cdr:x>0.90253</cdr:x>
      <cdr:y>0.52093</cdr:y>
    </cdr:to>
    <cdr:sp macro="" textlink="">
      <cdr:nvSpPr>
        <cdr:cNvPr id="4" name="TextBox 1"/>
        <cdr:cNvSpPr txBox="1"/>
      </cdr:nvSpPr>
      <cdr:spPr>
        <a:xfrm xmlns:a="http://schemas.openxmlformats.org/drawingml/2006/main">
          <a:off x="6056118" y="1484341"/>
          <a:ext cx="1515294" cy="3412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a:solidFill>
                <a:schemeClr val="accent1">
                  <a:lumMod val="75000"/>
                </a:schemeClr>
              </a:solidFill>
            </a:rPr>
            <a:t>3 160,2 год</a:t>
          </a:r>
        </a:p>
      </cdr:txBody>
    </cdr:sp>
  </cdr:relSizeAnchor>
  <cdr:relSizeAnchor xmlns:cdr="http://schemas.openxmlformats.org/drawingml/2006/chartDrawing">
    <cdr:from>
      <cdr:x>0.84877</cdr:x>
      <cdr:y>0.06447</cdr:y>
    </cdr:from>
    <cdr:to>
      <cdr:x>1</cdr:x>
      <cdr:y>0.28003</cdr:y>
    </cdr:to>
    <cdr:sp macro="" textlink="">
      <cdr:nvSpPr>
        <cdr:cNvPr id="5" name="TextBox 4"/>
        <cdr:cNvSpPr txBox="1"/>
      </cdr:nvSpPr>
      <cdr:spPr>
        <a:xfrm xmlns:a="http://schemas.openxmlformats.org/drawingml/2006/main">
          <a:off x="7042826" y="212531"/>
          <a:ext cx="1254868" cy="710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uk-UA" sz="1100" b="1" dirty="0">
              <a:solidFill>
                <a:schemeClr val="accent1">
                  <a:lumMod val="50000"/>
                </a:schemeClr>
              </a:solidFill>
            </a:rPr>
            <a:t>Споживання електроенергії, кВт*год</a:t>
          </a:r>
          <a:endParaRPr lang="ru-RU" sz="1100" b="1" dirty="0">
            <a:solidFill>
              <a:schemeClr val="accent1">
                <a:lumMod val="50000"/>
              </a:schemeClr>
            </a:solidFill>
          </a:endParaRPr>
        </a:p>
      </cdr:txBody>
    </cdr:sp>
  </cdr:relSizeAnchor>
  <cdr:relSizeAnchor xmlns:cdr="http://schemas.openxmlformats.org/drawingml/2006/chartDrawing">
    <cdr:from>
      <cdr:x>0.84994</cdr:x>
      <cdr:y>0.35788</cdr:y>
    </cdr:from>
    <cdr:to>
      <cdr:x>1</cdr:x>
      <cdr:y>0.43698</cdr:y>
    </cdr:to>
    <cdr:sp macro="" textlink="">
      <cdr:nvSpPr>
        <cdr:cNvPr id="6" name="TextBox 1"/>
        <cdr:cNvSpPr txBox="1"/>
      </cdr:nvSpPr>
      <cdr:spPr>
        <a:xfrm xmlns:a="http://schemas.openxmlformats.org/drawingml/2006/main">
          <a:off x="7052553" y="1179839"/>
          <a:ext cx="1245141" cy="2607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uk-UA" sz="1100" b="1" dirty="0">
              <a:solidFill>
                <a:schemeClr val="accent1">
                  <a:lumMod val="50000"/>
                </a:schemeClr>
              </a:solidFill>
            </a:rPr>
            <a:t>Кількість годин включення на рік </a:t>
          </a:r>
          <a:endParaRPr lang="ru-RU" sz="1100" b="1" dirty="0">
            <a:solidFill>
              <a:schemeClr val="accent1">
                <a:lumMod val="50000"/>
              </a:schemeClr>
            </a:solidFill>
          </a:endParaRPr>
        </a:p>
      </cdr:txBody>
    </cdr:sp>
  </cdr:relSizeAnchor>
  <cdr:relSizeAnchor xmlns:cdr="http://schemas.openxmlformats.org/drawingml/2006/chartDrawing">
    <cdr:from>
      <cdr:x>0.75927</cdr:x>
      <cdr:y>0.13574</cdr:y>
    </cdr:from>
    <cdr:to>
      <cdr:x>0.83952</cdr:x>
      <cdr:y>0.23312</cdr:y>
    </cdr:to>
    <cdr:sp macro="" textlink="">
      <cdr:nvSpPr>
        <cdr:cNvPr id="7" name="TextBox 1"/>
        <cdr:cNvSpPr txBox="1"/>
      </cdr:nvSpPr>
      <cdr:spPr>
        <a:xfrm xmlns:a="http://schemas.openxmlformats.org/drawingml/2006/main">
          <a:off x="6369564" y="475709"/>
          <a:ext cx="673261" cy="3412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uk-UA" sz="1200" b="1" dirty="0">
              <a:solidFill>
                <a:schemeClr val="accent1">
                  <a:lumMod val="75000"/>
                </a:schemeClr>
              </a:solidFill>
            </a:rPr>
            <a:t>62 715</a:t>
          </a:r>
          <a:endParaRPr lang="ru-RU" sz="1200" b="1" dirty="0">
            <a:solidFill>
              <a:schemeClr val="accent1">
                <a:lumMod val="75000"/>
              </a:schemeClr>
            </a:solidFill>
          </a:endParaRPr>
        </a:p>
      </cdr:txBody>
    </cdr:sp>
  </cdr:relSizeAnchor>
  <cdr:relSizeAnchor xmlns:cdr="http://schemas.openxmlformats.org/drawingml/2006/chartDrawing">
    <cdr:from>
      <cdr:x>0.85344</cdr:x>
      <cdr:y>0.5</cdr:y>
    </cdr:from>
    <cdr:to>
      <cdr:x>1</cdr:x>
      <cdr:y>0.73039</cdr:y>
    </cdr:to>
    <cdr:sp macro="" textlink="">
      <cdr:nvSpPr>
        <cdr:cNvPr id="8" name="TextBox 7"/>
        <cdr:cNvSpPr txBox="1"/>
      </cdr:nvSpPr>
      <cdr:spPr>
        <a:xfrm xmlns:a="http://schemas.openxmlformats.org/drawingml/2006/main">
          <a:off x="7159558" y="1752239"/>
          <a:ext cx="1229508" cy="8073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b="1" dirty="0">
            <a:solidFill>
              <a:schemeClr val="accent1">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0.84254</cdr:x>
      <cdr:y>0.34923</cdr:y>
    </cdr:from>
    <cdr:to>
      <cdr:x>0.9767</cdr:x>
      <cdr:y>0.54132</cdr:y>
    </cdr:to>
    <cdr:sp macro="" textlink="">
      <cdr:nvSpPr>
        <cdr:cNvPr id="2" name="TextBox 1"/>
        <cdr:cNvSpPr txBox="1"/>
      </cdr:nvSpPr>
      <cdr:spPr>
        <a:xfrm xmlns:a="http://schemas.openxmlformats.org/drawingml/2006/main">
          <a:off x="6576219" y="831183"/>
          <a:ext cx="1047135"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0.81514</cdr:x>
      <cdr:y>0.03737</cdr:y>
    </cdr:from>
    <cdr:to>
      <cdr:x>1</cdr:x>
      <cdr:y>0.33791</cdr:y>
    </cdr:to>
    <cdr:sp macro="" textlink="">
      <cdr:nvSpPr>
        <cdr:cNvPr id="3" name="TextBox 2"/>
        <cdr:cNvSpPr txBox="1"/>
      </cdr:nvSpPr>
      <cdr:spPr>
        <a:xfrm xmlns:a="http://schemas.openxmlformats.org/drawingml/2006/main">
          <a:off x="6503028" y="86028"/>
          <a:ext cx="1474777" cy="6917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ru-RU" sz="900" b="1" dirty="0">
              <a:solidFill>
                <a:schemeClr val="accent1">
                  <a:lumMod val="50000"/>
                </a:schemeClr>
              </a:solidFill>
            </a:rPr>
            <a:t>  </a:t>
          </a:r>
          <a:r>
            <a:rPr lang="ru-RU" sz="900" b="1" dirty="0" err="1">
              <a:solidFill>
                <a:schemeClr val="accent1">
                  <a:lumMod val="50000"/>
                </a:schemeClr>
              </a:solidFill>
            </a:rPr>
            <a:t>Середньорозрахунковий</a:t>
          </a:r>
          <a:r>
            <a:rPr lang="ru-RU" sz="900" b="1" dirty="0">
              <a:solidFill>
                <a:schemeClr val="accent1">
                  <a:lumMod val="50000"/>
                </a:schemeClr>
              </a:solidFill>
            </a:rPr>
            <a:t> тариф, </a:t>
          </a:r>
          <a:r>
            <a:rPr lang="ru-RU" sz="900" b="1" dirty="0" err="1">
              <a:solidFill>
                <a:schemeClr val="accent1">
                  <a:lumMod val="50000"/>
                </a:schemeClr>
              </a:solidFill>
            </a:rPr>
            <a:t>грн</a:t>
          </a:r>
          <a:r>
            <a:rPr lang="ru-RU" sz="900" b="1" dirty="0">
              <a:solidFill>
                <a:schemeClr val="accent1">
                  <a:lumMod val="50000"/>
                </a:schemeClr>
              </a:solidFill>
            </a:rPr>
            <a:t>/кВт*год</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19413"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4763" y="1"/>
            <a:ext cx="2919412" cy="495300"/>
          </a:xfrm>
          <a:prstGeom prst="rect">
            <a:avLst/>
          </a:prstGeom>
        </p:spPr>
        <p:txBody>
          <a:bodyPr vert="horz" lIns="91440" tIns="45720" rIns="91440" bIns="45720" rtlCol="0"/>
          <a:lstStyle>
            <a:lvl1pPr algn="r">
              <a:defRPr sz="1200"/>
            </a:lvl1pPr>
          </a:lstStyle>
          <a:p>
            <a:fld id="{4E51CEDD-340A-4046-B9EE-C379E7978AEB}" type="datetimeFigureOut">
              <a:rPr lang="ru-RU" smtClean="0"/>
              <a:t>27.02.2020</a:t>
            </a:fld>
            <a:endParaRPr lang="ru-RU"/>
          </a:p>
        </p:txBody>
      </p:sp>
      <p:sp>
        <p:nvSpPr>
          <p:cNvPr id="4" name="Нижний колонтитул 3"/>
          <p:cNvSpPr>
            <a:spLocks noGrp="1"/>
          </p:cNvSpPr>
          <p:nvPr>
            <p:ph type="ftr" sz="quarter" idx="2"/>
          </p:nvPr>
        </p:nvSpPr>
        <p:spPr>
          <a:xfrm>
            <a:off x="1" y="9371014"/>
            <a:ext cx="2919413" cy="4953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4763" y="9371014"/>
            <a:ext cx="2919412" cy="495300"/>
          </a:xfrm>
          <a:prstGeom prst="rect">
            <a:avLst/>
          </a:prstGeom>
        </p:spPr>
        <p:txBody>
          <a:bodyPr vert="horz" lIns="91440" tIns="45720" rIns="91440" bIns="45720" rtlCol="0" anchor="b"/>
          <a:lstStyle>
            <a:lvl1pPr algn="r">
              <a:defRPr sz="1200"/>
            </a:lvl1pPr>
          </a:lstStyle>
          <a:p>
            <a:fld id="{BC8885AB-987B-4F7A-91DB-2F6131130808}" type="slidenum">
              <a:rPr lang="ru-RU" smtClean="0"/>
              <a:t>‹#›</a:t>
            </a:fld>
            <a:endParaRPr lang="ru-RU"/>
          </a:p>
        </p:txBody>
      </p:sp>
    </p:spTree>
    <p:extLst>
      <p:ext uri="{BB962C8B-B14F-4D97-AF65-F5344CB8AC3E}">
        <p14:creationId xmlns:p14="http://schemas.microsoft.com/office/powerpoint/2010/main" val="417810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47F47C7D-F5A9-4022-9C37-C69E674F1F97}" type="datetimeFigureOut">
              <a:rPr lang="ru-RU" smtClean="0"/>
              <a:t>27.02.2020</a:t>
            </a:fld>
            <a:endParaRPr lang="ru-RU"/>
          </a:p>
        </p:txBody>
      </p:sp>
      <p:sp>
        <p:nvSpPr>
          <p:cNvPr id="4" name="Образ слайда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D9F1CCB4-2676-464E-8FD5-9F8485661088}" type="slidenum">
              <a:rPr lang="ru-RU" smtClean="0"/>
              <a:t>‹#›</a:t>
            </a:fld>
            <a:endParaRPr lang="ru-RU"/>
          </a:p>
        </p:txBody>
      </p:sp>
    </p:spTree>
    <p:extLst>
      <p:ext uri="{BB962C8B-B14F-4D97-AF65-F5344CB8AC3E}">
        <p14:creationId xmlns:p14="http://schemas.microsoft.com/office/powerpoint/2010/main" val="211473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DC43EE-FA09-4787-A4AC-33781D20E5B6}" type="slidenum">
              <a:rPr lang="ru-RU" smtClean="0"/>
              <a:t>10</a:t>
            </a:fld>
            <a:endParaRPr lang="ru-RU"/>
          </a:p>
        </p:txBody>
      </p:sp>
    </p:spTree>
    <p:extLst>
      <p:ext uri="{BB962C8B-B14F-4D97-AF65-F5344CB8AC3E}">
        <p14:creationId xmlns:p14="http://schemas.microsoft.com/office/powerpoint/2010/main" val="307078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5C5EA6-E75C-45FC-ABD8-50F83CA24A03}" type="slidenum">
              <a:rPr lang="ru-RU" smtClean="0"/>
              <a:t>33</a:t>
            </a:fld>
            <a:endParaRPr lang="ru-RU"/>
          </a:p>
        </p:txBody>
      </p:sp>
    </p:spTree>
    <p:extLst>
      <p:ext uri="{BB962C8B-B14F-4D97-AF65-F5344CB8AC3E}">
        <p14:creationId xmlns:p14="http://schemas.microsoft.com/office/powerpoint/2010/main" val="207758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34566419-CA8C-478E-88A6-842325AE6445}" type="datetime1">
              <a:rPr lang="ru-RU" smtClean="0"/>
              <a:t>27.02.2020</a:t>
            </a:fld>
            <a:endParaRPr lang="ru-RU"/>
          </a:p>
        </p:txBody>
      </p:sp>
      <p:sp>
        <p:nvSpPr>
          <p:cNvPr id="5" name="Нижний колонтитул 4"/>
          <p:cNvSpPr>
            <a:spLocks noGrp="1"/>
          </p:cNvSpPr>
          <p:nvPr>
            <p:ph type="ftr" sz="quarter" idx="11"/>
          </p:nvPr>
        </p:nvSpPr>
        <p:spPr/>
        <p:txBody>
          <a:bodyPr/>
          <a:lstStyle/>
          <a:p>
            <a:r>
              <a:rPr lang="ru-RU"/>
              <a:t>Робимо Київ світлішим</a:t>
            </a:r>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0100649-3922-42C9-A1D4-4AE81444700D}" type="datetime1">
              <a:rPr lang="ru-RU" smtClean="0"/>
              <a:t>27.02.2020</a:t>
            </a:fld>
            <a:endParaRPr lang="ru-RU"/>
          </a:p>
        </p:txBody>
      </p:sp>
      <p:sp>
        <p:nvSpPr>
          <p:cNvPr id="5" name="Нижний колонтитул 4"/>
          <p:cNvSpPr>
            <a:spLocks noGrp="1"/>
          </p:cNvSpPr>
          <p:nvPr>
            <p:ph type="ftr" sz="quarter" idx="11"/>
          </p:nvPr>
        </p:nvSpPr>
        <p:spPr/>
        <p:txBody>
          <a:bodyPr/>
          <a:lstStyle/>
          <a:p>
            <a:r>
              <a:rPr lang="ru-RU"/>
              <a:t>Робимо Київ світлішим</a:t>
            </a:r>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11C131-248D-4784-90CB-5A18B18E5675}" type="datetime1">
              <a:rPr lang="ru-RU" smtClean="0"/>
              <a:t>27.02.2020</a:t>
            </a:fld>
            <a:endParaRPr lang="ru-RU"/>
          </a:p>
        </p:txBody>
      </p:sp>
      <p:sp>
        <p:nvSpPr>
          <p:cNvPr id="5" name="Нижний колонтитул 4"/>
          <p:cNvSpPr>
            <a:spLocks noGrp="1"/>
          </p:cNvSpPr>
          <p:nvPr>
            <p:ph type="ftr" sz="quarter" idx="11"/>
          </p:nvPr>
        </p:nvSpPr>
        <p:spPr/>
        <p:txBody>
          <a:bodyPr/>
          <a:lstStyle/>
          <a:p>
            <a:r>
              <a:rPr lang="ru-RU"/>
              <a:t>Робимо Київ світлішим</a:t>
            </a:r>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4308B1E-69E8-479F-BB93-4A3A9768346E}" type="datetime1">
              <a:rPr lang="uk-UA"/>
              <a:pPr>
                <a:defRPr/>
              </a:pPr>
              <a:t>27.02.2020</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Tree>
    <p:extLst>
      <p:ext uri="{BB962C8B-B14F-4D97-AF65-F5344CB8AC3E}">
        <p14:creationId xmlns:p14="http://schemas.microsoft.com/office/powerpoint/2010/main" val="2138120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14943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846459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5990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t>27.02.2020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814261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t>27.02.2020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5069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t>27.02.2020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626128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t>27.02.2020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27001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3AD5C8D-DAB7-4978-A790-E04F0E9DD294}" type="datetime1">
              <a:rPr lang="ru-RU" smtClean="0"/>
              <a:t>27.02.2020</a:t>
            </a:fld>
            <a:endParaRPr lang="ru-RU"/>
          </a:p>
        </p:txBody>
      </p:sp>
      <p:sp>
        <p:nvSpPr>
          <p:cNvPr id="5" name="Нижний колонтитул 4"/>
          <p:cNvSpPr>
            <a:spLocks noGrp="1"/>
          </p:cNvSpPr>
          <p:nvPr>
            <p:ph type="ftr" sz="quarter" idx="11"/>
          </p:nvPr>
        </p:nvSpPr>
        <p:spPr/>
        <p:txBody>
          <a:bodyPr/>
          <a:lstStyle/>
          <a:p>
            <a:r>
              <a:rPr lang="ru-RU"/>
              <a:t>Робимо Київ світлішим</a:t>
            </a:r>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27.02.2020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275525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27.02.2020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128633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454182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33625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A84B8C3-312D-4F22-BD67-CBC945C7B0B1}" type="datetime1">
              <a:rPr lang="ru-RU" smtClean="0"/>
              <a:t>27.02.2020</a:t>
            </a:fld>
            <a:endParaRPr lang="ru-RU"/>
          </a:p>
        </p:txBody>
      </p:sp>
      <p:sp>
        <p:nvSpPr>
          <p:cNvPr id="5" name="Нижний колонтитул 4"/>
          <p:cNvSpPr>
            <a:spLocks noGrp="1"/>
          </p:cNvSpPr>
          <p:nvPr>
            <p:ph type="ftr" sz="quarter" idx="11"/>
          </p:nvPr>
        </p:nvSpPr>
        <p:spPr/>
        <p:txBody>
          <a:bodyPr/>
          <a:lstStyle/>
          <a:p>
            <a:r>
              <a:rPr lang="ru-RU"/>
              <a:t>Робимо Київ світлішим</a:t>
            </a:r>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873E024-7038-4383-8FA5-A675DF555EC2}" type="datetime1">
              <a:rPr lang="ru-RU" smtClean="0"/>
              <a:t>27.02.2020</a:t>
            </a:fld>
            <a:endParaRPr lang="ru-RU"/>
          </a:p>
        </p:txBody>
      </p:sp>
      <p:sp>
        <p:nvSpPr>
          <p:cNvPr id="6" name="Нижний колонтитул 5"/>
          <p:cNvSpPr>
            <a:spLocks noGrp="1"/>
          </p:cNvSpPr>
          <p:nvPr>
            <p:ph type="ftr" sz="quarter" idx="11"/>
          </p:nvPr>
        </p:nvSpPr>
        <p:spPr/>
        <p:txBody>
          <a:bodyPr/>
          <a:lstStyle/>
          <a:p>
            <a:r>
              <a:rPr lang="ru-RU"/>
              <a:t>Робимо Київ світлішим</a:t>
            </a:r>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64C9D3-9AB2-4305-B446-0DE298911FB2}" type="datetime1">
              <a:rPr lang="ru-RU" smtClean="0"/>
              <a:t>27.02.2020</a:t>
            </a:fld>
            <a:endParaRPr lang="ru-RU"/>
          </a:p>
        </p:txBody>
      </p:sp>
      <p:sp>
        <p:nvSpPr>
          <p:cNvPr id="8" name="Нижний колонтитул 7"/>
          <p:cNvSpPr>
            <a:spLocks noGrp="1"/>
          </p:cNvSpPr>
          <p:nvPr>
            <p:ph type="ftr" sz="quarter" idx="11"/>
          </p:nvPr>
        </p:nvSpPr>
        <p:spPr/>
        <p:txBody>
          <a:bodyPr/>
          <a:lstStyle/>
          <a:p>
            <a:r>
              <a:rPr lang="ru-RU"/>
              <a:t>Робимо Київ світлішим</a:t>
            </a:r>
          </a:p>
        </p:txBody>
      </p:sp>
      <p:sp>
        <p:nvSpPr>
          <p:cNvPr id="9" name="Номер слайда 8"/>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EE0FEC9-02F0-4CE3-9B91-3AA3E0D981BD}" type="datetime1">
              <a:rPr lang="ru-RU" smtClean="0"/>
              <a:t>27.02.2020</a:t>
            </a:fld>
            <a:endParaRPr lang="ru-RU"/>
          </a:p>
        </p:txBody>
      </p:sp>
      <p:sp>
        <p:nvSpPr>
          <p:cNvPr id="4" name="Нижний колонтитул 3"/>
          <p:cNvSpPr>
            <a:spLocks noGrp="1"/>
          </p:cNvSpPr>
          <p:nvPr>
            <p:ph type="ftr" sz="quarter" idx="11"/>
          </p:nvPr>
        </p:nvSpPr>
        <p:spPr/>
        <p:txBody>
          <a:bodyPr/>
          <a:lstStyle/>
          <a:p>
            <a:r>
              <a:rPr lang="ru-RU"/>
              <a:t>Робимо Київ світлішим</a:t>
            </a:r>
          </a:p>
        </p:txBody>
      </p:sp>
      <p:sp>
        <p:nvSpPr>
          <p:cNvPr id="5" name="Номер слайда 4"/>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5D6DDE-7D17-4982-997F-DD52FE27E65B}" type="datetime1">
              <a:rPr lang="ru-RU" smtClean="0"/>
              <a:t>27.02.2020</a:t>
            </a:fld>
            <a:endParaRPr lang="ru-RU"/>
          </a:p>
        </p:txBody>
      </p:sp>
      <p:sp>
        <p:nvSpPr>
          <p:cNvPr id="3" name="Нижний колонтитул 2"/>
          <p:cNvSpPr>
            <a:spLocks noGrp="1"/>
          </p:cNvSpPr>
          <p:nvPr>
            <p:ph type="ftr" sz="quarter" idx="11"/>
          </p:nvPr>
        </p:nvSpPr>
        <p:spPr/>
        <p:txBody>
          <a:bodyPr/>
          <a:lstStyle/>
          <a:p>
            <a:r>
              <a:rPr lang="ru-RU"/>
              <a:t>Робимо Київ світлішим</a:t>
            </a:r>
          </a:p>
        </p:txBody>
      </p:sp>
      <p:sp>
        <p:nvSpPr>
          <p:cNvPr id="4" name="Номер слайда 3"/>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BAC11875-9072-42A6-AEDA-B07329C911F4}" type="datetime1">
              <a:rPr lang="ru-RU" smtClean="0"/>
              <a:t>27.02.2020</a:t>
            </a:fld>
            <a:endParaRPr lang="ru-RU"/>
          </a:p>
        </p:txBody>
      </p:sp>
      <p:sp>
        <p:nvSpPr>
          <p:cNvPr id="6" name="Нижний колонтитул 5"/>
          <p:cNvSpPr>
            <a:spLocks noGrp="1"/>
          </p:cNvSpPr>
          <p:nvPr>
            <p:ph type="ftr" sz="quarter" idx="11"/>
          </p:nvPr>
        </p:nvSpPr>
        <p:spPr/>
        <p:txBody>
          <a:bodyPr/>
          <a:lstStyle/>
          <a:p>
            <a:r>
              <a:rPr lang="ru-RU"/>
              <a:t>Робимо Київ світлішим</a:t>
            </a:r>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CBD7369C-F9D1-4A52-8F41-7D5C3ADF2891}" type="datetime1">
              <a:rPr lang="ru-RU" smtClean="0"/>
              <a:t>27.02.2020</a:t>
            </a:fld>
            <a:endParaRPr lang="ru-RU"/>
          </a:p>
        </p:txBody>
      </p:sp>
      <p:sp>
        <p:nvSpPr>
          <p:cNvPr id="6" name="Нижний колонтитул 5"/>
          <p:cNvSpPr>
            <a:spLocks noGrp="1"/>
          </p:cNvSpPr>
          <p:nvPr>
            <p:ph type="ftr" sz="quarter" idx="11"/>
          </p:nvPr>
        </p:nvSpPr>
        <p:spPr/>
        <p:txBody>
          <a:bodyPr/>
          <a:lstStyle/>
          <a:p>
            <a:r>
              <a:rPr lang="ru-RU"/>
              <a:t>Робимо Київ світлішим</a:t>
            </a:r>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EA4BEE0-09EC-4B06-A3E4-996DDFA90F4B}" type="datetime1">
              <a:rPr lang="ru-RU" smtClean="0"/>
              <a:t>27.02.2020</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ru-RU"/>
              <a:t>Робимо Київ світлішим</a:t>
            </a: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t>‹#›</a:t>
            </a:fld>
            <a:endParaRPr lang="ru-RU"/>
          </a:p>
        </p:txBody>
      </p:sp>
      <p:sp>
        <p:nvSpPr>
          <p:cNvPr id="13" name="Прямоугольник 12"/>
          <p:cNvSpPr/>
          <p:nvPr userDrawn="1"/>
        </p:nvSpPr>
        <p:spPr>
          <a:xfrm>
            <a:off x="1" y="0"/>
            <a:ext cx="9144000" cy="6858000"/>
          </a:xfrm>
          <a:prstGeom prst="rect">
            <a:avLst/>
          </a:prstGeom>
          <a:gradFill flip="none" rotWithShape="1">
            <a:gsLst>
              <a:gs pos="100000">
                <a:schemeClr val="bg1">
                  <a:lumMod val="95000"/>
                </a:schemeClr>
              </a:gs>
              <a:gs pos="63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t>27.02.2020</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t>‹#›</a:t>
            </a:fld>
            <a:endParaRPr lang="ru-RU"/>
          </a:p>
        </p:txBody>
      </p:sp>
      <p:pic>
        <p:nvPicPr>
          <p:cNvPr id="9" name="Рисунок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2374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8.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1714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Нижний колонтитул 6"/>
          <p:cNvSpPr>
            <a:spLocks noGrp="1"/>
          </p:cNvSpPr>
          <p:nvPr>
            <p:ph type="ftr" sz="quarter" idx="11"/>
          </p:nvPr>
        </p:nvSpPr>
        <p:spPr>
          <a:xfrm>
            <a:off x="2014796" y="4206369"/>
            <a:ext cx="3086100" cy="365125"/>
          </a:xfrm>
        </p:spPr>
        <p:txBody>
          <a:bodyPr/>
          <a:lstStyle/>
          <a:p>
            <a:pPr defTabSz="685800">
              <a:lnSpc>
                <a:spcPct val="70000"/>
              </a:lnSpc>
              <a:spcBef>
                <a:spcPts val="750"/>
              </a:spcBef>
            </a:pPr>
            <a:r>
              <a:rPr lang="ru-RU" sz="1800" i="1" dirty="0" err="1">
                <a:ln w="0"/>
                <a:solidFill>
                  <a:schemeClr val="accent4"/>
                </a:solidFill>
                <a:effectLst>
                  <a:glow rad="228600">
                    <a:schemeClr val="accent4">
                      <a:satMod val="175000"/>
                      <a:alpha val="4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робимо</a:t>
            </a:r>
            <a:r>
              <a:rPr lang="ru-RU" sz="1800" i="1" dirty="0">
                <a:ln w="0"/>
                <a:solidFill>
                  <a:schemeClr val="accent4"/>
                </a:solidFill>
                <a:effectLst>
                  <a:glow rad="228600">
                    <a:schemeClr val="accent4">
                      <a:satMod val="175000"/>
                      <a:alpha val="4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a:t>
            </a:r>
            <a:r>
              <a:rPr lang="ru-RU" sz="1800" i="1" dirty="0" err="1">
                <a:ln w="0"/>
                <a:solidFill>
                  <a:schemeClr val="accent4"/>
                </a:solidFill>
                <a:effectLst>
                  <a:glow rad="228600">
                    <a:schemeClr val="accent4">
                      <a:satMod val="175000"/>
                      <a:alpha val="4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Київ</a:t>
            </a:r>
            <a:r>
              <a:rPr lang="ru-RU" sz="1800" i="1" dirty="0">
                <a:ln w="0"/>
                <a:solidFill>
                  <a:schemeClr val="accent4"/>
                </a:solidFill>
                <a:effectLst>
                  <a:glow rad="228600">
                    <a:schemeClr val="accent4">
                      <a:satMod val="175000"/>
                      <a:alpha val="4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a:t>
            </a:r>
            <a:r>
              <a:rPr lang="ru-RU" sz="1800" i="1" dirty="0" err="1">
                <a:ln w="0"/>
                <a:solidFill>
                  <a:schemeClr val="accent4"/>
                </a:solidFill>
                <a:effectLst>
                  <a:glow rad="228600">
                    <a:schemeClr val="accent4">
                      <a:satMod val="175000"/>
                      <a:alpha val="4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світлішим</a:t>
            </a:r>
            <a:endParaRPr lang="ru-RU" sz="1800" i="1" dirty="0">
              <a:ln w="0"/>
              <a:solidFill>
                <a:schemeClr val="accent4"/>
              </a:solidFill>
              <a:effectLst>
                <a:glow rad="228600">
                  <a:schemeClr val="accent4">
                    <a:satMod val="175000"/>
                    <a:alpha val="40000"/>
                  </a:schemeClr>
                </a:glow>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5" y="801584"/>
            <a:ext cx="9144000" cy="6056416"/>
          </a:xfrm>
          <a:prstGeom prst="rect">
            <a:avLst/>
          </a:prstGeom>
        </p:spPr>
      </p:pic>
      <p:sp>
        <p:nvSpPr>
          <p:cNvPr id="2" name="Заголовок 1"/>
          <p:cNvSpPr>
            <a:spLocks noGrp="1"/>
          </p:cNvSpPr>
          <p:nvPr>
            <p:ph type="ctrTitle"/>
          </p:nvPr>
        </p:nvSpPr>
        <p:spPr>
          <a:xfrm>
            <a:off x="706170" y="72428"/>
            <a:ext cx="7731659" cy="814812"/>
          </a:xfrm>
        </p:spPr>
        <p:txBody>
          <a:bodyPr>
            <a:normAutofit/>
          </a:bodyPr>
          <a:lstStyle/>
          <a:p>
            <a:r>
              <a:rPr lang="uk-UA" b="1" dirty="0">
                <a:ln w="0"/>
                <a:solidFill>
                  <a:schemeClr val="bg1"/>
                </a:solidFill>
                <a:effectLst>
                  <a:glow rad="139700">
                    <a:schemeClr val="accent4">
                      <a:satMod val="175000"/>
                      <a:alpha val="40000"/>
                    </a:schemeClr>
                  </a:glow>
                  <a:reflection blurRad="6350" stA="53000" endA="300" endPos="35500" dir="5400000" sy="-90000" algn="bl" rotWithShape="0"/>
                </a:effectLst>
                <a:latin typeface="Batang" panose="02030600000101010101" pitchFamily="18" charset="-127"/>
                <a:ea typeface="Batang" panose="02030600000101010101" pitchFamily="18" charset="-127"/>
                <a:cs typeface="Aharoni" panose="02010803020104030203" pitchFamily="2" charset="-79"/>
              </a:rPr>
              <a:t>ЗВІТ ПРО УПРАВЛІННЯ</a:t>
            </a:r>
            <a:endParaRPr lang="ru-RU" b="1" dirty="0">
              <a:ln w="0"/>
              <a:solidFill>
                <a:schemeClr val="bg1"/>
              </a:solidFill>
              <a:effectLst>
                <a:glow rad="139700">
                  <a:schemeClr val="accent4">
                    <a:satMod val="175000"/>
                    <a:alpha val="40000"/>
                  </a:schemeClr>
                </a:glow>
                <a:reflection blurRad="6350" stA="53000" endA="300" endPos="35500" dir="5400000" sy="-90000" algn="bl" rotWithShape="0"/>
              </a:effectLst>
              <a:latin typeface="Batang" panose="02030600000101010101" pitchFamily="18" charset="-127"/>
              <a:ea typeface="Batang" panose="02030600000101010101" pitchFamily="18" charset="-127"/>
              <a:cs typeface="Aharoni" panose="02010803020104030203" pitchFamily="2" charset="-79"/>
            </a:endParaRPr>
          </a:p>
        </p:txBody>
      </p:sp>
      <p:sp>
        <p:nvSpPr>
          <p:cNvPr id="9" name="TextBox 8"/>
          <p:cNvSpPr txBox="1"/>
          <p:nvPr/>
        </p:nvSpPr>
        <p:spPr>
          <a:xfrm>
            <a:off x="1837855" y="887240"/>
            <a:ext cx="5106154" cy="523220"/>
          </a:xfrm>
          <a:prstGeom prst="rect">
            <a:avLst/>
          </a:prstGeom>
          <a:noFill/>
        </p:spPr>
        <p:txBody>
          <a:bodyPr wrap="square" rtlCol="0">
            <a:spAutoFit/>
          </a:bodyPr>
          <a:lstStyle/>
          <a:p>
            <a:pPr algn="ctr"/>
            <a:r>
              <a:rPr lang="ru-RU" sz="2800" b="1" dirty="0">
                <a:ln w="0"/>
                <a:solidFill>
                  <a:schemeClr val="bg1"/>
                </a:solidFill>
                <a:effectLst>
                  <a:glow rad="139700">
                    <a:schemeClr val="accent4">
                      <a:satMod val="175000"/>
                      <a:alpha val="40000"/>
                    </a:schemeClr>
                  </a:glow>
                  <a:reflection blurRad="6350" stA="53000" endA="300" endPos="35500" dir="5400000" sy="-90000" algn="bl" rotWithShape="0"/>
                </a:effectLst>
                <a:latin typeface="Batang" panose="02030600000101010101" pitchFamily="18" charset="-127"/>
                <a:ea typeface="Batang" panose="02030600000101010101" pitchFamily="18" charset="-127"/>
                <a:cs typeface="Aharoni" panose="02010803020104030203" pitchFamily="2" charset="-79"/>
              </a:rPr>
              <a:t>КП «Ки</a:t>
            </a:r>
            <a:r>
              <a:rPr lang="uk-UA" sz="2800" b="1" dirty="0" err="1">
                <a:ln w="0"/>
                <a:solidFill>
                  <a:schemeClr val="bg1"/>
                </a:solidFill>
                <a:effectLst>
                  <a:glow rad="139700">
                    <a:schemeClr val="accent4">
                      <a:satMod val="175000"/>
                      <a:alpha val="40000"/>
                    </a:schemeClr>
                  </a:glow>
                  <a:reflection blurRad="6350" stA="53000" endA="300" endPos="35500" dir="5400000" sy="-90000" algn="bl" rotWithShape="0"/>
                </a:effectLst>
                <a:latin typeface="Batang" panose="02030600000101010101" pitchFamily="18" charset="-127"/>
                <a:ea typeface="Batang" panose="02030600000101010101" pitchFamily="18" charset="-127"/>
                <a:cs typeface="Aharoni" panose="02010803020104030203" pitchFamily="2" charset="-79"/>
              </a:rPr>
              <a:t>ївміськсвітло</a:t>
            </a:r>
            <a:r>
              <a:rPr lang="uk-UA" sz="2800" b="1" dirty="0">
                <a:ln w="0"/>
                <a:solidFill>
                  <a:schemeClr val="bg1"/>
                </a:solidFill>
                <a:effectLst>
                  <a:glow rad="139700">
                    <a:schemeClr val="accent4">
                      <a:satMod val="175000"/>
                      <a:alpha val="40000"/>
                    </a:schemeClr>
                  </a:glow>
                  <a:reflection blurRad="6350" stA="53000" endA="300" endPos="35500" dir="5400000" sy="-90000" algn="bl" rotWithShape="0"/>
                </a:effectLst>
                <a:latin typeface="Batang" panose="02030600000101010101" pitchFamily="18" charset="-127"/>
                <a:ea typeface="Batang" panose="02030600000101010101" pitchFamily="18" charset="-127"/>
                <a:cs typeface="Aharoni" panose="02010803020104030203" pitchFamily="2" charset="-79"/>
              </a:rPr>
              <a:t>»</a:t>
            </a:r>
            <a:r>
              <a:rPr lang="ru-RU" sz="2800" b="1" dirty="0">
                <a:ln w="0"/>
                <a:solidFill>
                  <a:schemeClr val="bg1"/>
                </a:solidFill>
                <a:effectLst>
                  <a:glow rad="139700">
                    <a:schemeClr val="accent4">
                      <a:satMod val="175000"/>
                      <a:alpha val="40000"/>
                    </a:schemeClr>
                  </a:glow>
                  <a:reflection blurRad="6350" stA="53000" endA="300" endPos="35500" dir="5400000" sy="-90000" algn="bl" rotWithShape="0"/>
                </a:effectLst>
                <a:latin typeface="Batang" panose="02030600000101010101" pitchFamily="18" charset="-127"/>
                <a:ea typeface="Batang" panose="02030600000101010101" pitchFamily="18" charset="-127"/>
                <a:cs typeface="Aharoni" panose="02010803020104030203" pitchFamily="2" charset="-79"/>
              </a:rPr>
              <a:t> </a:t>
            </a:r>
          </a:p>
        </p:txBody>
      </p:sp>
      <p:sp>
        <p:nvSpPr>
          <p:cNvPr id="10" name="Прямоугольник 9"/>
          <p:cNvSpPr/>
          <p:nvPr/>
        </p:nvSpPr>
        <p:spPr>
          <a:xfrm>
            <a:off x="3708621" y="1417520"/>
            <a:ext cx="1726755" cy="784830"/>
          </a:xfrm>
          <a:prstGeom prst="rect">
            <a:avLst/>
          </a:prstGeom>
        </p:spPr>
        <p:txBody>
          <a:bodyPr wrap="none">
            <a:spAutoFit/>
          </a:bodyPr>
          <a:lstStyle/>
          <a:p>
            <a:r>
              <a:rPr lang="uk-UA" sz="4500" b="1" dirty="0">
                <a:ln w="0"/>
                <a:solidFill>
                  <a:schemeClr val="bg1"/>
                </a:solidFill>
                <a:effectLst>
                  <a:glow rad="139700">
                    <a:schemeClr val="accent4">
                      <a:satMod val="175000"/>
                      <a:alpha val="40000"/>
                    </a:schemeClr>
                  </a:glow>
                  <a:reflection blurRad="6350" stA="53000" endA="300" endPos="35500" dir="5400000" sy="-90000" algn="bl" rotWithShape="0"/>
                </a:effectLst>
                <a:latin typeface="Batang" panose="02030600000101010101" pitchFamily="18" charset="-127"/>
                <a:ea typeface="Batang" panose="02030600000101010101" pitchFamily="18" charset="-127"/>
                <a:cs typeface="Aharoni" panose="02010803020104030203" pitchFamily="2" charset="-79"/>
              </a:rPr>
              <a:t>2019 </a:t>
            </a:r>
            <a:endParaRPr lang="ru-RU" sz="4500" b="1" dirty="0">
              <a:ln w="0"/>
              <a:solidFill>
                <a:schemeClr val="bg1"/>
              </a:solidFill>
              <a:effectLst>
                <a:glow rad="139700">
                  <a:schemeClr val="accent4">
                    <a:satMod val="175000"/>
                    <a:alpha val="40000"/>
                  </a:schemeClr>
                </a:glow>
                <a:reflection blurRad="6350" stA="53000" endA="300" endPos="35500" dir="5400000" sy="-90000" algn="bl" rotWithShape="0"/>
              </a:effectLst>
              <a:latin typeface="Batang" panose="02030600000101010101" pitchFamily="18" charset="-127"/>
              <a:ea typeface="Batang" panose="02030600000101010101" pitchFamily="18" charset="-127"/>
              <a:cs typeface="Aharoni" panose="02010803020104030203" pitchFamily="2" charset="-79"/>
            </a:endParaRPr>
          </a:p>
        </p:txBody>
      </p:sp>
    </p:spTree>
    <p:extLst>
      <p:ext uri="{BB962C8B-B14F-4D97-AF65-F5344CB8AC3E}">
        <p14:creationId xmlns:p14="http://schemas.microsoft.com/office/powerpoint/2010/main" val="2229215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23" y="166807"/>
            <a:ext cx="7886700" cy="1169625"/>
          </a:xfrm>
        </p:spPr>
        <p:txBody>
          <a:bodyPr>
            <a:normAutofit/>
          </a:bodyPr>
          <a:lstStyle/>
          <a:p>
            <a:r>
              <a:rPr lang="uk-UA" sz="2800" b="1" dirty="0">
                <a:ln w="0"/>
                <a:solidFill>
                  <a:schemeClr val="accent5">
                    <a:lumMod val="75000"/>
                  </a:schemeClr>
                </a:solidFill>
                <a:effectLst/>
                <a:latin typeface="+mn-lt"/>
                <a:ea typeface="Segoe UI Black" panose="020B0A02040204020203" pitchFamily="34" charset="0"/>
                <a:cs typeface="Segoe UI Black" panose="020B0A02040204020203" pitchFamily="34" charset="0"/>
              </a:rPr>
              <a:t>Доходи за 2019 рік</a:t>
            </a:r>
            <a:endParaRPr lang="ru-RU" sz="2800" b="1" dirty="0">
              <a:ln w="0"/>
              <a:solidFill>
                <a:schemeClr val="accent5">
                  <a:lumMod val="75000"/>
                </a:schemeClr>
              </a:solidFill>
              <a:effectLst/>
              <a:latin typeface="+mn-lt"/>
              <a:ea typeface="Segoe UI Black" panose="020B0A02040204020203" pitchFamily="34" charset="0"/>
              <a:cs typeface="Segoe UI Black" panose="020B0A02040204020203" pitchFamily="34"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36482720"/>
              </p:ext>
            </p:extLst>
          </p:nvPr>
        </p:nvGraphicFramePr>
        <p:xfrm>
          <a:off x="137648" y="751619"/>
          <a:ext cx="8381475" cy="5631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p14="http://schemas.microsoft.com/office/powerpoint/2010/main" val="1137466388"/>
              </p:ext>
            </p:extLst>
          </p:nvPr>
        </p:nvGraphicFramePr>
        <p:xfrm>
          <a:off x="3812874" y="2042023"/>
          <a:ext cx="5270739" cy="4331618"/>
        </p:xfrm>
        <a:graphic>
          <a:graphicData uri="http://schemas.openxmlformats.org/drawingml/2006/chart">
            <c:chart xmlns:c="http://schemas.openxmlformats.org/drawingml/2006/chart" xmlns:r="http://schemas.openxmlformats.org/officeDocument/2006/relationships" r:id="rId4"/>
          </a:graphicData>
        </a:graphic>
      </p:graphicFrame>
      <p:sp>
        <p:nvSpPr>
          <p:cNvPr id="3" name="Выноска со стрелкой вниз 2"/>
          <p:cNvSpPr/>
          <p:nvPr/>
        </p:nvSpPr>
        <p:spPr>
          <a:xfrm>
            <a:off x="4205336" y="1188007"/>
            <a:ext cx="4656235" cy="854015"/>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dirty="0"/>
              <a:t>Поточні трансферти (бюджетні асигнування):</a:t>
            </a:r>
            <a:endParaRPr lang="ru-RU" dirty="0"/>
          </a:p>
        </p:txBody>
      </p:sp>
    </p:spTree>
    <p:extLst>
      <p:ext uri="{BB962C8B-B14F-4D97-AF65-F5344CB8AC3E}">
        <p14:creationId xmlns:p14="http://schemas.microsoft.com/office/powerpoint/2010/main" val="1356900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6008" y="368187"/>
            <a:ext cx="3268657" cy="882026"/>
          </a:xfrm>
        </p:spPr>
        <p:txBody>
          <a:bodyPr>
            <a:normAutofit/>
          </a:bodyPr>
          <a:lstStyle/>
          <a:p>
            <a:r>
              <a:rPr lang="uk-UA" sz="2800" b="1" dirty="0">
                <a:ln w="0"/>
                <a:solidFill>
                  <a:schemeClr val="accent5">
                    <a:lumMod val="75000"/>
                  </a:schemeClr>
                </a:solidFill>
                <a:effectLst/>
                <a:latin typeface="+mn-lt"/>
                <a:ea typeface="Segoe UI Black" panose="020B0A02040204020203" pitchFamily="34" charset="0"/>
                <a:cs typeface="Segoe UI Black" panose="020B0A02040204020203" pitchFamily="34" charset="0"/>
              </a:rPr>
              <a:t>Витрати за 2018 рік</a:t>
            </a:r>
            <a:endParaRPr lang="ru-RU" sz="2800" b="1" dirty="0">
              <a:ln w="0"/>
              <a:solidFill>
                <a:schemeClr val="accent5">
                  <a:lumMod val="75000"/>
                </a:schemeClr>
              </a:solidFill>
              <a:effectLst/>
              <a:latin typeface="+mn-lt"/>
              <a:ea typeface="Segoe UI Black" panose="020B0A02040204020203" pitchFamily="34" charset="0"/>
              <a:cs typeface="Segoe UI Black" panose="020B0A02040204020203" pitchFamily="34"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594970416"/>
              </p:ext>
            </p:extLst>
          </p:nvPr>
        </p:nvGraphicFramePr>
        <p:xfrm>
          <a:off x="0" y="1819748"/>
          <a:ext cx="4617596" cy="40016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26008" y="1119867"/>
            <a:ext cx="2684517" cy="369332"/>
          </a:xfrm>
          <a:prstGeom prst="rect">
            <a:avLst/>
          </a:prstGeom>
          <a:noFill/>
        </p:spPr>
        <p:txBody>
          <a:bodyPr wrap="none" rtlCol="0">
            <a:spAutoFit/>
          </a:bodyPr>
          <a:lstStyle/>
          <a:p>
            <a:r>
              <a:rPr lang="uk-UA" b="1" dirty="0">
                <a:solidFill>
                  <a:schemeClr val="accent5">
                    <a:lumMod val="75000"/>
                  </a:schemeClr>
                </a:solidFill>
              </a:rPr>
              <a:t>Усього – 280 302 тис. грн.</a:t>
            </a:r>
            <a:endParaRPr lang="ru-RU" b="1" dirty="0">
              <a:solidFill>
                <a:schemeClr val="accent5">
                  <a:lumMod val="75000"/>
                </a:schemeClr>
              </a:solidFill>
            </a:endParaRPr>
          </a:p>
        </p:txBody>
      </p:sp>
      <p:graphicFrame>
        <p:nvGraphicFramePr>
          <p:cNvPr id="8" name="Объект 5"/>
          <p:cNvGraphicFramePr>
            <a:graphicFrameLocks/>
          </p:cNvGraphicFramePr>
          <p:nvPr>
            <p:extLst>
              <p:ext uri="{D42A27DB-BD31-4B8C-83A1-F6EECF244321}">
                <p14:modId xmlns:p14="http://schemas.microsoft.com/office/powerpoint/2010/main" val="2585483735"/>
              </p:ext>
            </p:extLst>
          </p:nvPr>
        </p:nvGraphicFramePr>
        <p:xfrm>
          <a:off x="4698748" y="1819748"/>
          <a:ext cx="4380371" cy="4001632"/>
        </p:xfrm>
        <a:graphic>
          <a:graphicData uri="http://schemas.openxmlformats.org/drawingml/2006/chart">
            <c:chart xmlns:c="http://schemas.openxmlformats.org/drawingml/2006/chart" xmlns:r="http://schemas.openxmlformats.org/officeDocument/2006/relationships" r:id="rId3"/>
          </a:graphicData>
        </a:graphic>
      </p:graphicFrame>
      <p:sp>
        <p:nvSpPr>
          <p:cNvPr id="9" name="Заголовок 1"/>
          <p:cNvSpPr txBox="1">
            <a:spLocks/>
          </p:cNvSpPr>
          <p:nvPr/>
        </p:nvSpPr>
        <p:spPr>
          <a:xfrm>
            <a:off x="5723299" y="368187"/>
            <a:ext cx="3420701" cy="88202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uk-UA" sz="2800" b="1" dirty="0">
                <a:ln w="0"/>
                <a:solidFill>
                  <a:schemeClr val="accent5">
                    <a:lumMod val="75000"/>
                  </a:schemeClr>
                </a:solidFill>
                <a:latin typeface="+mn-lt"/>
                <a:ea typeface="Segoe UI Black" panose="020B0A02040204020203" pitchFamily="34" charset="0"/>
                <a:cs typeface="Segoe UI Black" panose="020B0A02040204020203" pitchFamily="34" charset="0"/>
              </a:rPr>
              <a:t>Витрати за 2019 рік</a:t>
            </a:r>
            <a:endParaRPr lang="ru-RU" sz="2800" b="1" dirty="0">
              <a:ln w="0"/>
              <a:solidFill>
                <a:schemeClr val="accent5">
                  <a:lumMod val="75000"/>
                </a:schemeClr>
              </a:solidFill>
              <a:latin typeface="+mn-lt"/>
              <a:ea typeface="Segoe UI Black" panose="020B0A02040204020203" pitchFamily="34" charset="0"/>
              <a:cs typeface="Segoe UI Black" panose="020B0A02040204020203" pitchFamily="34" charset="0"/>
            </a:endParaRPr>
          </a:p>
        </p:txBody>
      </p:sp>
      <p:sp>
        <p:nvSpPr>
          <p:cNvPr id="10" name="TextBox 9"/>
          <p:cNvSpPr txBox="1"/>
          <p:nvPr/>
        </p:nvSpPr>
        <p:spPr>
          <a:xfrm>
            <a:off x="5839459" y="1119867"/>
            <a:ext cx="2684517" cy="369332"/>
          </a:xfrm>
          <a:prstGeom prst="rect">
            <a:avLst/>
          </a:prstGeom>
          <a:noFill/>
        </p:spPr>
        <p:txBody>
          <a:bodyPr wrap="none" rtlCol="0">
            <a:spAutoFit/>
          </a:bodyPr>
          <a:lstStyle/>
          <a:p>
            <a:r>
              <a:rPr lang="uk-UA" b="1" dirty="0">
                <a:solidFill>
                  <a:schemeClr val="accent5">
                    <a:lumMod val="75000"/>
                  </a:schemeClr>
                </a:solidFill>
              </a:rPr>
              <a:t>Усього – 324 126 тис. грн.</a:t>
            </a:r>
            <a:endParaRPr lang="ru-RU" b="1" dirty="0">
              <a:solidFill>
                <a:schemeClr val="accent5">
                  <a:lumMod val="75000"/>
                </a:schemeClr>
              </a:solidFill>
            </a:endParaRPr>
          </a:p>
        </p:txBody>
      </p:sp>
    </p:spTree>
    <p:extLst>
      <p:ext uri="{BB962C8B-B14F-4D97-AF65-F5344CB8AC3E}">
        <p14:creationId xmlns:p14="http://schemas.microsoft.com/office/powerpoint/2010/main" val="3614994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13"/>
          <p:cNvGraphicFramePr>
            <a:graphicFrameLocks noGrp="1"/>
          </p:cNvGraphicFramePr>
          <p:nvPr>
            <p:ph idx="1"/>
            <p:extLst>
              <p:ext uri="{D42A27DB-BD31-4B8C-83A1-F6EECF244321}">
                <p14:modId xmlns:p14="http://schemas.microsoft.com/office/powerpoint/2010/main" val="3747090436"/>
              </p:ext>
            </p:extLst>
          </p:nvPr>
        </p:nvGraphicFramePr>
        <p:xfrm>
          <a:off x="125595" y="999674"/>
          <a:ext cx="7809305" cy="4586480"/>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324061" y="310200"/>
            <a:ext cx="7278330" cy="584775"/>
          </a:xfrm>
          <a:prstGeom prst="rect">
            <a:avLst/>
          </a:prstGeom>
        </p:spPr>
        <p:txBody>
          <a:bodyPr wrap="square">
            <a:spAutoFit/>
          </a:bodyPr>
          <a:lstStyle/>
          <a:p>
            <a:pPr algn="ctr">
              <a:defRPr sz="1400" b="1" i="0" u="none" strike="noStrike" kern="1200" cap="none" spc="0" normalizeH="0" baseline="0">
                <a:solidFill>
                  <a:prstClr val="black">
                    <a:lumMod val="50000"/>
                    <a:lumOff val="50000"/>
                  </a:prstClr>
                </a:solidFill>
                <a:latin typeface="+mj-lt"/>
                <a:ea typeface="+mj-ea"/>
                <a:cs typeface="+mj-cs"/>
              </a:defRPr>
            </a:pPr>
            <a:r>
              <a:rPr lang="ru-RU" sz="1600" dirty="0" err="1">
                <a:ln w="0"/>
                <a:solidFill>
                  <a:schemeClr val="accent5">
                    <a:lumMod val="75000"/>
                  </a:schemeClr>
                </a:solidFill>
                <a:ea typeface="Segoe UI Black" panose="020B0A02040204020203" pitchFamily="34" charset="0"/>
                <a:cs typeface="Segoe UI Black" panose="020B0A02040204020203" pitchFamily="34" charset="0"/>
              </a:rPr>
              <a:t>Динаміка</a:t>
            </a:r>
            <a:r>
              <a:rPr lang="ru-RU" sz="1600" dirty="0">
                <a:ln w="0"/>
                <a:solidFill>
                  <a:schemeClr val="accent5">
                    <a:lumMod val="75000"/>
                  </a:schemeClr>
                </a:solidFill>
                <a:ea typeface="Segoe UI Black" panose="020B0A02040204020203" pitchFamily="34" charset="0"/>
                <a:cs typeface="Segoe UI Black" panose="020B0A02040204020203" pitchFamily="34" charset="0"/>
              </a:rPr>
              <a:t>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планових</a:t>
            </a:r>
            <a:r>
              <a:rPr lang="ru-RU" sz="1600" dirty="0">
                <a:ln w="0"/>
                <a:solidFill>
                  <a:schemeClr val="accent5">
                    <a:lumMod val="75000"/>
                  </a:schemeClr>
                </a:solidFill>
                <a:ea typeface="Segoe UI Black" panose="020B0A02040204020203" pitchFamily="34" charset="0"/>
                <a:cs typeface="Segoe UI Black" panose="020B0A02040204020203" pitchFamily="34" charset="0"/>
              </a:rPr>
              <a:t>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бюджетних</a:t>
            </a:r>
            <a:r>
              <a:rPr lang="ru-RU" sz="1600" dirty="0">
                <a:ln w="0"/>
                <a:solidFill>
                  <a:schemeClr val="accent5">
                    <a:lumMod val="75000"/>
                  </a:schemeClr>
                </a:solidFill>
                <a:ea typeface="Segoe UI Black" panose="020B0A02040204020203" pitchFamily="34" charset="0"/>
                <a:cs typeface="Segoe UI Black" panose="020B0A02040204020203" pitchFamily="34" charset="0"/>
              </a:rPr>
              <a:t>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призначень</a:t>
            </a:r>
            <a:r>
              <a:rPr lang="ru-RU" sz="1600" dirty="0">
                <a:ln w="0"/>
                <a:solidFill>
                  <a:schemeClr val="accent5">
                    <a:lumMod val="75000"/>
                  </a:schemeClr>
                </a:solidFill>
                <a:ea typeface="Segoe UI Black" panose="020B0A02040204020203" pitchFamily="34" charset="0"/>
                <a:cs typeface="Segoe UI Black" panose="020B0A02040204020203" pitchFamily="34" charset="0"/>
              </a:rPr>
              <a:t> за роками на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поточне</a:t>
            </a:r>
            <a:r>
              <a:rPr lang="ru-RU" sz="1600" dirty="0">
                <a:ln w="0"/>
                <a:solidFill>
                  <a:schemeClr val="accent5">
                    <a:lumMod val="75000"/>
                  </a:schemeClr>
                </a:solidFill>
                <a:ea typeface="Segoe UI Black" panose="020B0A02040204020203" pitchFamily="34" charset="0"/>
                <a:cs typeface="Segoe UI Black" panose="020B0A02040204020203" pitchFamily="34" charset="0"/>
              </a:rPr>
              <a:t>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утримання</a:t>
            </a:r>
            <a:r>
              <a:rPr lang="ru-RU" sz="1600" dirty="0">
                <a:ln w="0"/>
                <a:solidFill>
                  <a:schemeClr val="accent5">
                    <a:lumMod val="75000"/>
                  </a:schemeClr>
                </a:solidFill>
                <a:ea typeface="Segoe UI Black" panose="020B0A02040204020203" pitchFamily="34" charset="0"/>
                <a:cs typeface="Segoe UI Black" panose="020B0A02040204020203" pitchFamily="34" charset="0"/>
              </a:rPr>
              <a:t>  та оплату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електроенергії</a:t>
            </a:r>
            <a:r>
              <a:rPr lang="ru-RU" sz="1600" dirty="0">
                <a:ln w="0"/>
                <a:solidFill>
                  <a:schemeClr val="accent5">
                    <a:lumMod val="75000"/>
                  </a:schemeClr>
                </a:solidFill>
                <a:ea typeface="Segoe UI Black" panose="020B0A02040204020203" pitchFamily="34" charset="0"/>
                <a:cs typeface="Segoe UI Black" panose="020B0A02040204020203" pitchFamily="34" charset="0"/>
              </a:rPr>
              <a:t> для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зовнішнього</a:t>
            </a:r>
            <a:r>
              <a:rPr lang="ru-RU" sz="1600" dirty="0">
                <a:ln w="0"/>
                <a:solidFill>
                  <a:schemeClr val="accent5">
                    <a:lumMod val="75000"/>
                  </a:schemeClr>
                </a:solidFill>
                <a:ea typeface="Segoe UI Black" panose="020B0A02040204020203" pitchFamily="34" charset="0"/>
                <a:cs typeface="Segoe UI Black" panose="020B0A02040204020203" pitchFamily="34" charset="0"/>
              </a:rPr>
              <a:t>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освітлення</a:t>
            </a:r>
            <a:r>
              <a:rPr lang="ru-RU" sz="1600" dirty="0">
                <a:ln w="0"/>
                <a:solidFill>
                  <a:schemeClr val="accent5">
                    <a:lumMod val="75000"/>
                  </a:schemeClr>
                </a:solidFill>
                <a:ea typeface="Segoe UI Black" panose="020B0A02040204020203" pitchFamily="34" charset="0"/>
                <a:cs typeface="Segoe UI Black" panose="020B0A02040204020203" pitchFamily="34" charset="0"/>
              </a:rPr>
              <a:t>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міста</a:t>
            </a:r>
            <a:r>
              <a:rPr lang="ru-RU" sz="1600" dirty="0">
                <a:ln w="0"/>
                <a:solidFill>
                  <a:schemeClr val="accent5">
                    <a:lumMod val="75000"/>
                  </a:schemeClr>
                </a:solidFill>
                <a:ea typeface="Segoe UI Black" panose="020B0A02040204020203" pitchFamily="34" charset="0"/>
                <a:cs typeface="Segoe UI Black" panose="020B0A02040204020203" pitchFamily="34" charset="0"/>
              </a:rPr>
              <a:t> за 2017-2019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рр</a:t>
            </a:r>
            <a:r>
              <a:rPr lang="ru-RU" sz="1600" dirty="0">
                <a:ln w="0"/>
                <a:solidFill>
                  <a:schemeClr val="accent5">
                    <a:lumMod val="75000"/>
                  </a:schemeClr>
                </a:solidFill>
                <a:ea typeface="Segoe UI Black" panose="020B0A02040204020203" pitchFamily="34" charset="0"/>
                <a:cs typeface="Segoe UI Black" panose="020B0A02040204020203" pitchFamily="34" charset="0"/>
              </a:rPr>
              <a:t>., </a:t>
            </a:r>
            <a:r>
              <a:rPr lang="ru-RU" sz="1600" dirty="0" err="1">
                <a:ln w="0"/>
                <a:solidFill>
                  <a:schemeClr val="accent5">
                    <a:lumMod val="75000"/>
                  </a:schemeClr>
                </a:solidFill>
                <a:ea typeface="Segoe UI Black" panose="020B0A02040204020203" pitchFamily="34" charset="0"/>
                <a:cs typeface="Segoe UI Black" panose="020B0A02040204020203" pitchFamily="34" charset="0"/>
              </a:rPr>
              <a:t>тис.грн</a:t>
            </a:r>
            <a:r>
              <a:rPr lang="ru-RU" sz="1600" dirty="0">
                <a:ln w="0"/>
                <a:solidFill>
                  <a:schemeClr val="accent5">
                    <a:lumMod val="75000"/>
                  </a:schemeClr>
                </a:solidFill>
                <a:ea typeface="Segoe UI Black" panose="020B0A02040204020203" pitchFamily="34" charset="0"/>
                <a:cs typeface="Segoe UI Black" panose="020B0A02040204020203" pitchFamily="34" charset="0"/>
              </a:rPr>
              <a:t>.</a:t>
            </a:r>
          </a:p>
        </p:txBody>
      </p:sp>
    </p:spTree>
    <p:extLst>
      <p:ext uri="{BB962C8B-B14F-4D97-AF65-F5344CB8AC3E}">
        <p14:creationId xmlns:p14="http://schemas.microsoft.com/office/powerpoint/2010/main" val="3215667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020" y="337935"/>
            <a:ext cx="7886700" cy="540962"/>
          </a:xfrm>
        </p:spPr>
        <p:txBody>
          <a:bodyPr>
            <a:noAutofit/>
          </a:bodyPr>
          <a:lstStyle/>
          <a:p>
            <a:pPr algn="ctr"/>
            <a:r>
              <a:rPr lang="uk-UA" sz="2000" b="1" dirty="0">
                <a:ln w="0"/>
                <a:solidFill>
                  <a:schemeClr val="accent5">
                    <a:lumMod val="75000"/>
                  </a:schemeClr>
                </a:solidFill>
                <a:latin typeface="+mn-lt"/>
              </a:rPr>
              <a:t>Інформація щодо стану освоєння коштів бюджету </a:t>
            </a:r>
            <a:r>
              <a:rPr lang="uk-UA" sz="2000" b="1" dirty="0" err="1">
                <a:ln w="0"/>
                <a:solidFill>
                  <a:schemeClr val="accent5">
                    <a:lumMod val="75000"/>
                  </a:schemeClr>
                </a:solidFill>
                <a:latin typeface="+mn-lt"/>
              </a:rPr>
              <a:t>м.Києва</a:t>
            </a:r>
            <a:r>
              <a:rPr lang="uk-UA" sz="2000" b="1" dirty="0">
                <a:ln w="0"/>
                <a:solidFill>
                  <a:schemeClr val="accent5">
                    <a:lumMod val="75000"/>
                  </a:schemeClr>
                </a:solidFill>
                <a:latin typeface="+mn-lt"/>
              </a:rPr>
              <a:t> </a:t>
            </a:r>
            <a:br>
              <a:rPr lang="uk-UA" sz="2000" b="1" dirty="0">
                <a:ln w="0"/>
                <a:solidFill>
                  <a:schemeClr val="accent5">
                    <a:lumMod val="75000"/>
                  </a:schemeClr>
                </a:solidFill>
                <a:latin typeface="+mn-lt"/>
              </a:rPr>
            </a:br>
            <a:r>
              <a:rPr lang="uk-UA" sz="2000" b="1" dirty="0">
                <a:ln w="0"/>
                <a:solidFill>
                  <a:schemeClr val="accent5">
                    <a:lumMod val="75000"/>
                  </a:schemeClr>
                </a:solidFill>
                <a:latin typeface="+mn-lt"/>
              </a:rPr>
              <a:t>КП «</a:t>
            </a:r>
            <a:r>
              <a:rPr lang="uk-UA" sz="2000" b="1" dirty="0" err="1">
                <a:ln w="0"/>
                <a:solidFill>
                  <a:schemeClr val="accent5">
                    <a:lumMod val="75000"/>
                  </a:schemeClr>
                </a:solidFill>
                <a:latin typeface="+mn-lt"/>
              </a:rPr>
              <a:t>Київміськсвітло</a:t>
            </a:r>
            <a:r>
              <a:rPr lang="uk-UA" sz="2000" b="1" dirty="0">
                <a:ln w="0"/>
                <a:solidFill>
                  <a:schemeClr val="accent5">
                    <a:lumMod val="75000"/>
                  </a:schemeClr>
                </a:solidFill>
                <a:latin typeface="+mn-lt"/>
              </a:rPr>
              <a:t>» за 2019 рік</a:t>
            </a:r>
            <a:endParaRPr lang="ru-RU" sz="2000" b="1" dirty="0">
              <a:ln w="0"/>
              <a:solidFill>
                <a:schemeClr val="accent5">
                  <a:lumMod val="75000"/>
                </a:schemeClr>
              </a:solidFill>
              <a:latin typeface="+mn-lt"/>
            </a:endParaRPr>
          </a:p>
        </p:txBody>
      </p:sp>
      <p:graphicFrame>
        <p:nvGraphicFramePr>
          <p:cNvPr id="9" name="Диаграмма 8"/>
          <p:cNvGraphicFramePr/>
          <p:nvPr>
            <p:extLst>
              <p:ext uri="{D42A27DB-BD31-4B8C-83A1-F6EECF244321}">
                <p14:modId xmlns:p14="http://schemas.microsoft.com/office/powerpoint/2010/main" val="1504015712"/>
              </p:ext>
            </p:extLst>
          </p:nvPr>
        </p:nvGraphicFramePr>
        <p:xfrm>
          <a:off x="310218" y="1418282"/>
          <a:ext cx="7780713" cy="286591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935182" y="1110505"/>
            <a:ext cx="2959331" cy="307777"/>
          </a:xfrm>
          <a:prstGeom prst="rect">
            <a:avLst/>
          </a:prstGeom>
          <a:noFill/>
        </p:spPr>
        <p:txBody>
          <a:bodyPr wrap="square" rtlCol="0">
            <a:spAutoFit/>
          </a:bodyPr>
          <a:lstStyle/>
          <a:p>
            <a:r>
              <a:rPr lang="uk-UA" sz="1400" b="1" dirty="0">
                <a:solidFill>
                  <a:schemeClr val="accent5">
                    <a:lumMod val="75000"/>
                  </a:schemeClr>
                </a:solidFill>
              </a:rPr>
              <a:t>Загальний фонд бюджету, </a:t>
            </a:r>
            <a:r>
              <a:rPr lang="uk-UA" sz="1400" b="1" dirty="0" err="1">
                <a:solidFill>
                  <a:schemeClr val="accent5">
                    <a:lumMod val="75000"/>
                  </a:schemeClr>
                </a:solidFill>
              </a:rPr>
              <a:t>тис.грн</a:t>
            </a:r>
            <a:r>
              <a:rPr lang="uk-UA" sz="1400" b="1" dirty="0">
                <a:solidFill>
                  <a:schemeClr val="accent5">
                    <a:lumMod val="75000"/>
                  </a:schemeClr>
                </a:solidFill>
              </a:rPr>
              <a:t>.</a:t>
            </a:r>
            <a:endParaRPr lang="ru-RU" sz="1400" b="1" dirty="0">
              <a:solidFill>
                <a:schemeClr val="accent5">
                  <a:lumMod val="75000"/>
                </a:schemeClr>
              </a:solidFill>
            </a:endParaRPr>
          </a:p>
        </p:txBody>
      </p:sp>
      <p:graphicFrame>
        <p:nvGraphicFramePr>
          <p:cNvPr id="10" name="Диаграмма 9"/>
          <p:cNvGraphicFramePr/>
          <p:nvPr>
            <p:extLst>
              <p:ext uri="{D42A27DB-BD31-4B8C-83A1-F6EECF244321}">
                <p14:modId xmlns:p14="http://schemas.microsoft.com/office/powerpoint/2010/main" val="3918470608"/>
              </p:ext>
            </p:extLst>
          </p:nvPr>
        </p:nvGraphicFramePr>
        <p:xfrm>
          <a:off x="935182" y="4077945"/>
          <a:ext cx="6530787" cy="27168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73393" y="4406026"/>
            <a:ext cx="4630994" cy="369332"/>
          </a:xfrm>
          <a:prstGeom prst="rect">
            <a:avLst/>
          </a:prstGeom>
          <a:noFill/>
        </p:spPr>
        <p:txBody>
          <a:bodyPr wrap="square" rtlCol="0">
            <a:spAutoFit/>
          </a:bodyPr>
          <a:lstStyle/>
          <a:p>
            <a:r>
              <a:rPr lang="uk-UA" sz="1400" b="1" dirty="0">
                <a:solidFill>
                  <a:schemeClr val="accent5">
                    <a:lumMod val="75000"/>
                  </a:schemeClr>
                </a:solidFill>
              </a:rPr>
              <a:t>Структура</a:t>
            </a:r>
            <a:r>
              <a:rPr lang="uk-UA" dirty="0"/>
              <a:t> </a:t>
            </a:r>
            <a:r>
              <a:rPr lang="uk-UA" sz="1400" b="1" dirty="0">
                <a:solidFill>
                  <a:schemeClr val="accent5">
                    <a:lumMod val="75000"/>
                  </a:schemeClr>
                </a:solidFill>
              </a:rPr>
              <a:t>касових видатків за 2019 рік</a:t>
            </a:r>
            <a:endParaRPr lang="ru-RU" sz="1400" b="1" dirty="0">
              <a:solidFill>
                <a:schemeClr val="accent5">
                  <a:lumMod val="75000"/>
                </a:schemeClr>
              </a:solidFill>
            </a:endParaRPr>
          </a:p>
        </p:txBody>
      </p:sp>
    </p:spTree>
    <p:extLst>
      <p:ext uri="{BB962C8B-B14F-4D97-AF65-F5344CB8AC3E}">
        <p14:creationId xmlns:p14="http://schemas.microsoft.com/office/powerpoint/2010/main" val="1388409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898" y="61268"/>
            <a:ext cx="8120270" cy="646331"/>
          </a:xfrm>
          <a:prstGeom prst="rect">
            <a:avLst/>
          </a:prstGeom>
          <a:noFill/>
        </p:spPr>
        <p:txBody>
          <a:bodyPr wrap="square" rtlCol="0">
            <a:spAutoFit/>
          </a:bodyPr>
          <a:lstStyle/>
          <a:p>
            <a:pPr algn="ctr"/>
            <a:r>
              <a:rPr lang="uk-UA" b="1" dirty="0">
                <a:solidFill>
                  <a:schemeClr val="accent5">
                    <a:lumMod val="75000"/>
                  </a:schemeClr>
                </a:solidFill>
              </a:rPr>
              <a:t>Інформація про споживання електроенергії  для  зовнішнього освітлення міста в 2017-2019 рр.</a:t>
            </a:r>
            <a:endParaRPr lang="ru-RU" dirty="0">
              <a:solidFill>
                <a:schemeClr val="accent5">
                  <a:lumMod val="75000"/>
                </a:schemeClr>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val="3880397312"/>
              </p:ext>
            </p:extLst>
          </p:nvPr>
        </p:nvGraphicFramePr>
        <p:xfrm>
          <a:off x="282102" y="699130"/>
          <a:ext cx="8389066" cy="350447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112316" y="2600587"/>
            <a:ext cx="5558852" cy="769441"/>
          </a:xfrm>
          <a:prstGeom prst="rect">
            <a:avLst/>
          </a:prstGeom>
          <a:noFill/>
        </p:spPr>
        <p:txBody>
          <a:bodyPr wrap="square" rtlCol="0">
            <a:spAutoFit/>
          </a:bodyPr>
          <a:lstStyle/>
          <a:p>
            <a:r>
              <a:rPr lang="uk-UA" sz="1100" b="1" i="1" dirty="0">
                <a:solidFill>
                  <a:schemeClr val="accent1">
                    <a:lumMod val="50000"/>
                  </a:schemeClr>
                </a:solidFill>
              </a:rPr>
              <a:t>В січні 2018 року Розпорядженням КМДА було змінено режим роботи мереж зовнішнього освітлення (подовжено роботу мереж зовнішнього  освітлення у режимі 100 % включення на 2 години), що призвело до збільшення споживання електроенергії.</a:t>
            </a:r>
            <a:endParaRPr lang="ru-RU" sz="1100" b="1" i="1" dirty="0">
              <a:solidFill>
                <a:schemeClr val="accent1">
                  <a:lumMod val="50000"/>
                </a:schemeClr>
              </a:solidFill>
            </a:endParaRPr>
          </a:p>
        </p:txBody>
      </p:sp>
      <p:graphicFrame>
        <p:nvGraphicFramePr>
          <p:cNvPr id="9" name="Диаграмма 8"/>
          <p:cNvGraphicFramePr/>
          <p:nvPr>
            <p:extLst>
              <p:ext uri="{D42A27DB-BD31-4B8C-83A1-F6EECF244321}">
                <p14:modId xmlns:p14="http://schemas.microsoft.com/office/powerpoint/2010/main" val="880358916"/>
              </p:ext>
            </p:extLst>
          </p:nvPr>
        </p:nvGraphicFramePr>
        <p:xfrm>
          <a:off x="1566153" y="4406631"/>
          <a:ext cx="6150910" cy="2451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41647760"/>
              </p:ext>
            </p:extLst>
          </p:nvPr>
        </p:nvGraphicFramePr>
        <p:xfrm>
          <a:off x="550897" y="5200393"/>
          <a:ext cx="7977805" cy="23018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5639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www.thornell.com/wp-content/uploads/2012/07/blue-sky-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4678" y="288806"/>
            <a:ext cx="5292667" cy="954107"/>
          </a:xfrm>
          <a:prstGeom prst="rect">
            <a:avLst/>
          </a:prstGeom>
          <a:noFill/>
        </p:spPr>
        <p:txBody>
          <a:bodyPr wrap="square" rtlCol="0">
            <a:spAutoFit/>
          </a:bodyPr>
          <a:lstStyle/>
          <a:p>
            <a:r>
              <a:rPr lang="uk-UA" sz="2800" b="1" dirty="0">
                <a:solidFill>
                  <a:schemeClr val="accent1">
                    <a:lumMod val="50000"/>
                  </a:schemeClr>
                </a:solidFill>
              </a:rPr>
              <a:t>ІІ</a:t>
            </a:r>
            <a:r>
              <a:rPr lang="en-US" sz="2800" b="1" dirty="0">
                <a:solidFill>
                  <a:schemeClr val="accent1">
                    <a:lumMod val="50000"/>
                  </a:schemeClr>
                </a:solidFill>
              </a:rPr>
              <a:t>I</a:t>
            </a:r>
            <a:r>
              <a:rPr lang="uk-UA" sz="2800" b="1" dirty="0">
                <a:solidFill>
                  <a:schemeClr val="accent1">
                    <a:lumMod val="50000"/>
                  </a:schemeClr>
                </a:solidFill>
              </a:rPr>
              <a:t>. ЛІКВІДНІСТЬ</a:t>
            </a:r>
          </a:p>
          <a:p>
            <a:r>
              <a:rPr lang="uk-UA" sz="2800" b="1" dirty="0">
                <a:solidFill>
                  <a:schemeClr val="accent1">
                    <a:lumMod val="50000"/>
                  </a:schemeClr>
                </a:solidFill>
              </a:rPr>
              <a:t> ТА ЗОБОВ</a:t>
            </a:r>
            <a:r>
              <a:rPr lang="en-US" sz="2800" b="1" dirty="0">
                <a:solidFill>
                  <a:schemeClr val="accent1">
                    <a:lumMod val="50000"/>
                  </a:schemeClr>
                </a:solidFill>
              </a:rPr>
              <a:t>’</a:t>
            </a:r>
            <a:r>
              <a:rPr lang="uk-UA" sz="2800" b="1" dirty="0">
                <a:solidFill>
                  <a:schemeClr val="accent1">
                    <a:lumMod val="50000"/>
                  </a:schemeClr>
                </a:solidFill>
              </a:rPr>
              <a:t>ЯЗАННЯ</a:t>
            </a:r>
            <a:endParaRPr lang="ru-RU" sz="2800" b="1" dirty="0">
              <a:solidFill>
                <a:schemeClr val="accent1">
                  <a:lumMod val="50000"/>
                </a:schemeClr>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019" y="1531719"/>
            <a:ext cx="6858210" cy="4574371"/>
          </a:xfrm>
          <a:prstGeom prst="round2DiagRect">
            <a:avLst>
              <a:gd name="adj1" fmla="val 16667"/>
              <a:gd name="adj2" fmla="val 0"/>
            </a:avLst>
          </a:prstGeom>
          <a:ln w="88900" cap="sq">
            <a:solidFill>
              <a:srgbClr val="FFFFFF"/>
            </a:solidFill>
            <a:miter lim="800000"/>
          </a:ln>
          <a:effectLst>
            <a:innerShdw blurRad="63500" dist="50800">
              <a:prstClr val="black">
                <a:alpha val="50000"/>
              </a:prstClr>
            </a:innerShdw>
          </a:effectLst>
        </p:spPr>
      </p:pic>
    </p:spTree>
    <p:extLst>
      <p:ext uri="{BB962C8B-B14F-4D97-AF65-F5344CB8AC3E}">
        <p14:creationId xmlns:p14="http://schemas.microsoft.com/office/powerpoint/2010/main" val="434367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 y="88008"/>
            <a:ext cx="9144000" cy="6858000"/>
          </a:xfrm>
          <a:prstGeom prst="rect">
            <a:avLst/>
          </a:prstGeom>
        </p:spPr>
      </p:pic>
      <p:graphicFrame>
        <p:nvGraphicFramePr>
          <p:cNvPr id="13" name="Таблица 12"/>
          <p:cNvGraphicFramePr>
            <a:graphicFrameLocks noGrp="1"/>
          </p:cNvGraphicFramePr>
          <p:nvPr>
            <p:extLst>
              <p:ext uri="{D42A27DB-BD31-4B8C-83A1-F6EECF244321}">
                <p14:modId xmlns:p14="http://schemas.microsoft.com/office/powerpoint/2010/main" val="1868034161"/>
              </p:ext>
            </p:extLst>
          </p:nvPr>
        </p:nvGraphicFramePr>
        <p:xfrm>
          <a:off x="2422887" y="4785706"/>
          <a:ext cx="3789905" cy="1801842"/>
        </p:xfrm>
        <a:graphic>
          <a:graphicData uri="http://schemas.openxmlformats.org/drawingml/2006/table">
            <a:tbl>
              <a:tblPr firstRow="1" bandRow="1">
                <a:tableStyleId>{21E4AEA4-8DFA-4A89-87EB-49C32662AFE0}</a:tableStyleId>
              </a:tblPr>
              <a:tblGrid>
                <a:gridCol w="2989249">
                  <a:extLst>
                    <a:ext uri="{9D8B030D-6E8A-4147-A177-3AD203B41FA5}">
                      <a16:colId xmlns:a16="http://schemas.microsoft.com/office/drawing/2014/main" val="2331853024"/>
                    </a:ext>
                  </a:extLst>
                </a:gridCol>
                <a:gridCol w="800656">
                  <a:extLst>
                    <a:ext uri="{9D8B030D-6E8A-4147-A177-3AD203B41FA5}">
                      <a16:colId xmlns:a16="http://schemas.microsoft.com/office/drawing/2014/main" val="1147785863"/>
                    </a:ext>
                  </a:extLst>
                </a:gridCol>
              </a:tblGrid>
              <a:tr h="390275">
                <a:tc>
                  <a:txBody>
                    <a:bodyPr/>
                    <a:lstStyle/>
                    <a:p>
                      <a:pPr algn="ctr"/>
                      <a:r>
                        <a:rPr lang="uk-UA" sz="1200" dirty="0">
                          <a:latin typeface="+mn-lt"/>
                        </a:rPr>
                        <a:t>Запаси на 01.01.2020, </a:t>
                      </a:r>
                      <a:r>
                        <a:rPr lang="uk-UA" sz="1200" dirty="0" err="1">
                          <a:latin typeface="+mn-lt"/>
                        </a:rPr>
                        <a:t>тис.грн</a:t>
                      </a:r>
                      <a:r>
                        <a:rPr lang="uk-UA" sz="1200" dirty="0">
                          <a:latin typeface="+mn-lt"/>
                        </a:rPr>
                        <a:t>.</a:t>
                      </a:r>
                      <a:endParaRPr lang="ru-RU" sz="1200" dirty="0">
                        <a:latin typeface="+mn-lt"/>
                      </a:endParaRPr>
                    </a:p>
                  </a:txBody>
                  <a:tcPr/>
                </a:tc>
                <a:tc>
                  <a:txBody>
                    <a:bodyPr/>
                    <a:lstStyle/>
                    <a:p>
                      <a:pPr algn="ctr"/>
                      <a:r>
                        <a:rPr lang="uk-UA" sz="1200" dirty="0">
                          <a:latin typeface="+mn-lt"/>
                        </a:rPr>
                        <a:t>11 722</a:t>
                      </a:r>
                      <a:endParaRPr lang="ru-RU" sz="1200" dirty="0">
                        <a:latin typeface="+mn-lt"/>
                      </a:endParaRPr>
                    </a:p>
                  </a:txBody>
                  <a:tcPr/>
                </a:tc>
                <a:extLst>
                  <a:ext uri="{0D108BD9-81ED-4DB2-BD59-A6C34878D82A}">
                    <a16:rowId xmlns:a16="http://schemas.microsoft.com/office/drawing/2014/main" val="2716592086"/>
                  </a:ext>
                </a:extLst>
              </a:tr>
              <a:tr h="287805">
                <a:tc>
                  <a:txBody>
                    <a:bodyPr/>
                    <a:lstStyle/>
                    <a:p>
                      <a:pPr marL="0" algn="l" defTabSz="685800" rtl="0" eaLnBrk="1" fontAlgn="b" latinLnBrk="0" hangingPunct="1"/>
                      <a:r>
                        <a:rPr lang="ru-RU" sz="1200" kern="1200" dirty="0" err="1">
                          <a:latin typeface="+mn-lt"/>
                        </a:rPr>
                        <a:t>Сировина</a:t>
                      </a:r>
                      <a:r>
                        <a:rPr lang="ru-RU" sz="1200" kern="1200" dirty="0">
                          <a:latin typeface="+mn-lt"/>
                        </a:rPr>
                        <a:t> й </a:t>
                      </a:r>
                      <a:r>
                        <a:rPr lang="ru-RU" sz="1200" kern="1200" dirty="0" err="1">
                          <a:latin typeface="+mn-lt"/>
                        </a:rPr>
                        <a:t>матеріали</a:t>
                      </a:r>
                      <a:endParaRPr lang="ru-RU" sz="1200" b="1" kern="1200" dirty="0">
                        <a:solidFill>
                          <a:schemeClr val="tx1"/>
                        </a:solidFill>
                        <a:latin typeface="+mn-lt"/>
                        <a:ea typeface="+mn-ea"/>
                        <a:cs typeface="+mn-cs"/>
                      </a:endParaRPr>
                    </a:p>
                  </a:txBody>
                  <a:tcPr marL="9525" marR="9525" marT="9525" marB="0" anchor="ctr"/>
                </a:tc>
                <a:tc>
                  <a:txBody>
                    <a:bodyPr/>
                    <a:lstStyle/>
                    <a:p>
                      <a:pPr marL="0" algn="ctr" defTabSz="685800" rtl="0" eaLnBrk="1" fontAlgn="b" latinLnBrk="0" hangingPunct="1"/>
                      <a:r>
                        <a:rPr lang="ru-RU" sz="1200" kern="1200" dirty="0">
                          <a:latin typeface="+mn-lt"/>
                        </a:rPr>
                        <a:t>6 565,7</a:t>
                      </a:r>
                      <a:endParaRPr lang="ru-RU" sz="1200" b="1"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4138661433"/>
                  </a:ext>
                </a:extLst>
              </a:tr>
              <a:tr h="260347">
                <a:tc>
                  <a:txBody>
                    <a:bodyPr/>
                    <a:lstStyle/>
                    <a:p>
                      <a:pPr marL="0" algn="l" defTabSz="685800" rtl="0" eaLnBrk="1" fontAlgn="b" latinLnBrk="0" hangingPunct="1"/>
                      <a:r>
                        <a:rPr lang="ru-RU" sz="1200" kern="1200" dirty="0" err="1">
                          <a:latin typeface="+mn-lt"/>
                        </a:rPr>
                        <a:t>Паливо</a:t>
                      </a:r>
                      <a:endParaRPr lang="ru-RU" sz="1200" b="1" kern="1200" dirty="0">
                        <a:solidFill>
                          <a:schemeClr val="tx1"/>
                        </a:solidFill>
                        <a:latin typeface="+mn-lt"/>
                        <a:ea typeface="+mn-ea"/>
                        <a:cs typeface="+mn-cs"/>
                      </a:endParaRPr>
                    </a:p>
                  </a:txBody>
                  <a:tcPr marL="9525" marR="9525" marT="9525" marB="0" anchor="ctr"/>
                </a:tc>
                <a:tc>
                  <a:txBody>
                    <a:bodyPr/>
                    <a:lstStyle/>
                    <a:p>
                      <a:pPr marL="0" algn="ctr" defTabSz="685800" rtl="0" eaLnBrk="1" fontAlgn="b" latinLnBrk="0" hangingPunct="1"/>
                      <a:r>
                        <a:rPr lang="ru-RU" sz="1200" kern="1200" dirty="0">
                          <a:latin typeface="+mn-lt"/>
                        </a:rPr>
                        <a:t>3 488,4</a:t>
                      </a:r>
                      <a:endParaRPr lang="ru-RU" sz="1200" b="1"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1036533369"/>
                  </a:ext>
                </a:extLst>
              </a:tr>
              <a:tr h="287805">
                <a:tc>
                  <a:txBody>
                    <a:bodyPr/>
                    <a:lstStyle/>
                    <a:p>
                      <a:pPr marL="0" algn="l" defTabSz="685800" rtl="0" eaLnBrk="1" fontAlgn="b" latinLnBrk="0" hangingPunct="1"/>
                      <a:r>
                        <a:rPr lang="ru-RU" sz="1200" kern="1200" dirty="0" err="1">
                          <a:latin typeface="+mn-lt"/>
                        </a:rPr>
                        <a:t>Запасні</a:t>
                      </a:r>
                      <a:r>
                        <a:rPr lang="ru-RU" sz="1200" kern="1200" dirty="0">
                          <a:latin typeface="+mn-lt"/>
                        </a:rPr>
                        <a:t> </a:t>
                      </a:r>
                      <a:r>
                        <a:rPr lang="ru-RU" sz="1200" kern="1200" dirty="0" err="1">
                          <a:latin typeface="+mn-lt"/>
                        </a:rPr>
                        <a:t>частини</a:t>
                      </a:r>
                      <a:endParaRPr lang="ru-RU" sz="1200" b="1" kern="1200" dirty="0">
                        <a:solidFill>
                          <a:schemeClr val="tx1"/>
                        </a:solidFill>
                        <a:latin typeface="+mn-lt"/>
                        <a:ea typeface="+mn-ea"/>
                        <a:cs typeface="+mn-cs"/>
                      </a:endParaRPr>
                    </a:p>
                  </a:txBody>
                  <a:tcPr marL="9525" marR="9525" marT="9525" marB="0" anchor="ctr"/>
                </a:tc>
                <a:tc>
                  <a:txBody>
                    <a:bodyPr/>
                    <a:lstStyle/>
                    <a:p>
                      <a:pPr marL="0" algn="ctr" defTabSz="685800" rtl="0" eaLnBrk="1" fontAlgn="b" latinLnBrk="0" hangingPunct="1"/>
                      <a:r>
                        <a:rPr lang="ru-RU" sz="1200" kern="1200" dirty="0">
                          <a:latin typeface="+mn-lt"/>
                        </a:rPr>
                        <a:t>780,8</a:t>
                      </a:r>
                      <a:endParaRPr lang="ru-RU" sz="1200" b="1"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3814532778"/>
                  </a:ext>
                </a:extLst>
              </a:tr>
              <a:tr h="287805">
                <a:tc>
                  <a:txBody>
                    <a:bodyPr/>
                    <a:lstStyle/>
                    <a:p>
                      <a:pPr marL="0" algn="l" defTabSz="685800" rtl="0" eaLnBrk="1" fontAlgn="b" latinLnBrk="0" hangingPunct="1"/>
                      <a:r>
                        <a:rPr lang="uk-UA" sz="1200" kern="1200" dirty="0">
                          <a:latin typeface="+mn-lt"/>
                        </a:rPr>
                        <a:t>Інші матеріали</a:t>
                      </a:r>
                      <a:endParaRPr lang="uk-UA" sz="1200" b="1" kern="1200" dirty="0">
                        <a:solidFill>
                          <a:schemeClr val="tx1"/>
                        </a:solidFill>
                        <a:latin typeface="+mn-lt"/>
                        <a:ea typeface="+mn-ea"/>
                        <a:cs typeface="+mn-cs"/>
                      </a:endParaRPr>
                    </a:p>
                  </a:txBody>
                  <a:tcPr marL="9525" marR="9525" marT="9525" marB="0" anchor="ctr"/>
                </a:tc>
                <a:tc>
                  <a:txBody>
                    <a:bodyPr/>
                    <a:lstStyle/>
                    <a:p>
                      <a:pPr marL="0" algn="ctr" defTabSz="685800" rtl="0" eaLnBrk="1" fontAlgn="b" latinLnBrk="0" hangingPunct="1"/>
                      <a:r>
                        <a:rPr lang="uk-UA" sz="1200" kern="1200" dirty="0">
                          <a:latin typeface="+mn-lt"/>
                        </a:rPr>
                        <a:t>323,3</a:t>
                      </a:r>
                      <a:endParaRPr lang="uk-UA" sz="1200" b="1"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3811306420"/>
                  </a:ext>
                </a:extLst>
              </a:tr>
              <a:tr h="287805">
                <a:tc>
                  <a:txBody>
                    <a:bodyPr/>
                    <a:lstStyle/>
                    <a:p>
                      <a:pPr marL="0" algn="l" defTabSz="685800" rtl="0" eaLnBrk="1" fontAlgn="b" latinLnBrk="0" hangingPunct="1"/>
                      <a:r>
                        <a:rPr lang="ru-RU" sz="1200" kern="1200" dirty="0" err="1">
                          <a:latin typeface="+mn-lt"/>
                        </a:rPr>
                        <a:t>Малоцінні</a:t>
                      </a:r>
                      <a:r>
                        <a:rPr lang="ru-RU" sz="1200" kern="1200" dirty="0">
                          <a:latin typeface="+mn-lt"/>
                        </a:rPr>
                        <a:t> та </a:t>
                      </a:r>
                      <a:r>
                        <a:rPr lang="ru-RU" sz="1200" kern="1200" dirty="0" err="1">
                          <a:latin typeface="+mn-lt"/>
                        </a:rPr>
                        <a:t>швидкозношувані</a:t>
                      </a:r>
                      <a:r>
                        <a:rPr lang="ru-RU" sz="1200" kern="1200" dirty="0">
                          <a:latin typeface="+mn-lt"/>
                        </a:rPr>
                        <a:t> </a:t>
                      </a:r>
                      <a:r>
                        <a:rPr lang="ru-RU" sz="1200" kern="1200" dirty="0" err="1">
                          <a:latin typeface="+mn-lt"/>
                        </a:rPr>
                        <a:t>предмети</a:t>
                      </a:r>
                      <a:endParaRPr lang="ru-RU" sz="1200" b="1" kern="1200" dirty="0">
                        <a:solidFill>
                          <a:schemeClr val="tx1"/>
                        </a:solidFill>
                        <a:latin typeface="+mn-lt"/>
                        <a:ea typeface="+mn-ea"/>
                        <a:cs typeface="+mn-cs"/>
                      </a:endParaRPr>
                    </a:p>
                  </a:txBody>
                  <a:tcPr marL="9525" marR="9525" marT="9525" marB="0" anchor="ctr"/>
                </a:tc>
                <a:tc>
                  <a:txBody>
                    <a:bodyPr/>
                    <a:lstStyle/>
                    <a:p>
                      <a:pPr marL="0" algn="ctr" defTabSz="685800" rtl="0" eaLnBrk="1" fontAlgn="b" latinLnBrk="0" hangingPunct="1"/>
                      <a:r>
                        <a:rPr lang="ru-RU" sz="1200" kern="1200" dirty="0">
                          <a:latin typeface="+mn-lt"/>
                        </a:rPr>
                        <a:t>563,8</a:t>
                      </a:r>
                      <a:endParaRPr lang="ru-RU" sz="1200" b="1"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2084056132"/>
                  </a:ext>
                </a:extLst>
              </a:tr>
            </a:tbl>
          </a:graphicData>
        </a:graphic>
      </p:graphicFrame>
      <p:sp>
        <p:nvSpPr>
          <p:cNvPr id="5" name="TextBox 4"/>
          <p:cNvSpPr txBox="1"/>
          <p:nvPr/>
        </p:nvSpPr>
        <p:spPr>
          <a:xfrm>
            <a:off x="974035" y="238475"/>
            <a:ext cx="7553739" cy="400110"/>
          </a:xfrm>
          <a:prstGeom prst="rect">
            <a:avLst/>
          </a:prstGeom>
          <a:noFill/>
        </p:spPr>
        <p:txBody>
          <a:bodyPr wrap="square" rtlCol="0">
            <a:spAutoFit/>
          </a:bodyPr>
          <a:lstStyle/>
          <a:p>
            <a:r>
              <a:rPr lang="uk-UA" sz="2000" b="1" dirty="0">
                <a:ln w="0"/>
                <a:solidFill>
                  <a:schemeClr val="accent5">
                    <a:lumMod val="75000"/>
                  </a:schemeClr>
                </a:solidFill>
                <a:ea typeface="Segoe UI Black" panose="020B0A02040204020203" pitchFamily="34" charset="0"/>
                <a:cs typeface="Segoe UI Black" panose="020B0A02040204020203" pitchFamily="34" charset="0"/>
              </a:rPr>
              <a:t>Інформація про активи та пасиви підприємства, 2018-2019 рр.</a:t>
            </a:r>
            <a:endParaRPr lang="ru-RU" sz="2000" b="1" dirty="0">
              <a:ln w="0"/>
              <a:solidFill>
                <a:schemeClr val="accent5">
                  <a:lumMod val="75000"/>
                </a:schemeClr>
              </a:solidFill>
              <a:ea typeface="Segoe UI Black" panose="020B0A02040204020203" pitchFamily="34" charset="0"/>
              <a:cs typeface="Segoe UI Black" panose="020B0A02040204020203"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228663047"/>
              </p:ext>
            </p:extLst>
          </p:nvPr>
        </p:nvGraphicFramePr>
        <p:xfrm>
          <a:off x="452670" y="830412"/>
          <a:ext cx="3996139" cy="3410506"/>
        </p:xfrm>
        <a:graphic>
          <a:graphicData uri="http://schemas.openxmlformats.org/drawingml/2006/table">
            <a:tbl>
              <a:tblPr firstRow="1" bandRow="1">
                <a:tableStyleId>{5C22544A-7EE6-4342-B048-85BDC9FD1C3A}</a:tableStyleId>
              </a:tblPr>
              <a:tblGrid>
                <a:gridCol w="1832671">
                  <a:extLst>
                    <a:ext uri="{9D8B030D-6E8A-4147-A177-3AD203B41FA5}">
                      <a16:colId xmlns:a16="http://schemas.microsoft.com/office/drawing/2014/main" val="2186668589"/>
                    </a:ext>
                  </a:extLst>
                </a:gridCol>
                <a:gridCol w="675118">
                  <a:extLst>
                    <a:ext uri="{9D8B030D-6E8A-4147-A177-3AD203B41FA5}">
                      <a16:colId xmlns:a16="http://schemas.microsoft.com/office/drawing/2014/main" val="1379620424"/>
                    </a:ext>
                  </a:extLst>
                </a:gridCol>
                <a:gridCol w="748416">
                  <a:extLst>
                    <a:ext uri="{9D8B030D-6E8A-4147-A177-3AD203B41FA5}">
                      <a16:colId xmlns:a16="http://schemas.microsoft.com/office/drawing/2014/main" val="3553706859"/>
                    </a:ext>
                  </a:extLst>
                </a:gridCol>
                <a:gridCol w="739934">
                  <a:extLst>
                    <a:ext uri="{9D8B030D-6E8A-4147-A177-3AD203B41FA5}">
                      <a16:colId xmlns:a16="http://schemas.microsoft.com/office/drawing/2014/main" val="3411943895"/>
                    </a:ext>
                  </a:extLst>
                </a:gridCol>
              </a:tblGrid>
              <a:tr h="483494">
                <a:tc>
                  <a:txBody>
                    <a:bodyPr/>
                    <a:lstStyle/>
                    <a:p>
                      <a:pPr marL="0" algn="ctr" defTabSz="685800" rtl="0" eaLnBrk="1" fontAlgn="b" latinLnBrk="0" hangingPunct="1"/>
                      <a:r>
                        <a:rPr lang="uk-UA" sz="1200" b="1" u="none" strike="noStrike" kern="1200" dirty="0">
                          <a:solidFill>
                            <a:schemeClr val="lt1"/>
                          </a:solidFill>
                          <a:effectLst/>
                          <a:latin typeface="+mn-lt"/>
                          <a:ea typeface="+mn-ea"/>
                          <a:cs typeface="Times New Roman" panose="02020603050405020304" pitchFamily="18" charset="0"/>
                        </a:rPr>
                        <a:t>Актив</a:t>
                      </a:r>
                      <a:endParaRPr lang="ru-RU" sz="1200" b="1" u="none" strike="noStrike" kern="1200" dirty="0">
                        <a:solidFill>
                          <a:schemeClr val="lt1"/>
                        </a:solidFill>
                        <a:effectLst/>
                        <a:latin typeface="+mn-lt"/>
                        <a:ea typeface="+mn-ea"/>
                        <a:cs typeface="Times New Roman" panose="02020603050405020304" pitchFamily="18" charset="0"/>
                      </a:endParaRPr>
                    </a:p>
                  </a:txBody>
                  <a:tcPr marL="9525" marR="9525" marT="9525" marB="0" anchor="ctr"/>
                </a:tc>
                <a:tc>
                  <a:txBody>
                    <a:bodyPr/>
                    <a:lstStyle/>
                    <a:p>
                      <a:pPr algn="ctr" fontAlgn="b"/>
                      <a:r>
                        <a:rPr lang="ru-RU" sz="1200" u="none" strike="noStrike" dirty="0">
                          <a:effectLst/>
                          <a:latin typeface="+mn-lt"/>
                          <a:cs typeface="Times New Roman" panose="02020603050405020304" pitchFamily="18" charset="0"/>
                        </a:rPr>
                        <a:t>2018</a:t>
                      </a:r>
                      <a:endParaRPr lang="ru-RU" sz="12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200" u="none" strike="noStrike" dirty="0">
                          <a:effectLst/>
                          <a:latin typeface="+mn-lt"/>
                          <a:cs typeface="Times New Roman" panose="02020603050405020304" pitchFamily="18" charset="0"/>
                        </a:rPr>
                        <a:t>2019</a:t>
                      </a:r>
                      <a:endParaRPr lang="ru-RU" sz="12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200" u="none" strike="noStrike" dirty="0">
                          <a:effectLst/>
                          <a:latin typeface="+mn-lt"/>
                          <a:cs typeface="Times New Roman" panose="02020603050405020304" pitchFamily="18" charset="0"/>
                        </a:rPr>
                        <a:t>Темп приросту, %</a:t>
                      </a:r>
                      <a:endParaRPr lang="ru-RU" sz="12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650921902"/>
                  </a:ext>
                </a:extLst>
              </a:tr>
              <a:tr h="337673">
                <a:tc>
                  <a:txBody>
                    <a:bodyPr/>
                    <a:lstStyle/>
                    <a:p>
                      <a:pPr algn="l" fontAlgn="b"/>
                      <a:r>
                        <a:rPr lang="ru-RU" sz="1200" u="none" strike="noStrike" kern="1200" dirty="0" err="1">
                          <a:solidFill>
                            <a:schemeClr val="dk1"/>
                          </a:solidFill>
                          <a:effectLst/>
                          <a:latin typeface="+mn-lt"/>
                          <a:ea typeface="+mn-ea"/>
                          <a:cs typeface="Times New Roman" panose="02020603050405020304" pitchFamily="18" charset="0"/>
                        </a:rPr>
                        <a:t>Нематеріальні</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активи</a:t>
                      </a:r>
                      <a:endParaRPr lang="ru-RU" sz="1200" u="none" strike="noStrike" kern="1200" dirty="0">
                        <a:solidFill>
                          <a:schemeClr val="dk1"/>
                        </a:solidFill>
                        <a:effectLst/>
                        <a:latin typeface="+mn-lt"/>
                        <a:ea typeface="+mn-ea"/>
                        <a:cs typeface="Times New Roman" panose="02020603050405020304" pitchFamily="18" charset="0"/>
                      </a:endParaRP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8 917</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8 883</a:t>
                      </a:r>
                    </a:p>
                  </a:txBody>
                  <a:tcPr marL="9525" marR="9525" marT="9525" marB="0" anchor="ctr"/>
                </a:tc>
                <a:tc>
                  <a:txBody>
                    <a:bodyPr/>
                    <a:lstStyle/>
                    <a:p>
                      <a:pPr marL="0" algn="ctr" defTabSz="685800" rtl="0" eaLnBrk="1" fontAlgn="b" latinLnBrk="0" hangingPunct="1"/>
                      <a:r>
                        <a:rPr lang="ru-RU" sz="1200" u="none" strike="noStrike" kern="1200">
                          <a:solidFill>
                            <a:schemeClr val="dk1"/>
                          </a:solidFill>
                          <a:effectLst/>
                          <a:latin typeface="+mn-lt"/>
                          <a:ea typeface="+mn-ea"/>
                          <a:cs typeface="Times New Roman" panose="02020603050405020304" pitchFamily="18" charset="0"/>
                        </a:rPr>
                        <a:t>-0,4</a:t>
                      </a:r>
                    </a:p>
                  </a:txBody>
                  <a:tcPr marL="9525" marR="9525" marT="9525" marB="0" anchor="ctr"/>
                </a:tc>
                <a:extLst>
                  <a:ext uri="{0D108BD9-81ED-4DB2-BD59-A6C34878D82A}">
                    <a16:rowId xmlns:a16="http://schemas.microsoft.com/office/drawing/2014/main" val="3856903825"/>
                  </a:ext>
                </a:extLst>
              </a:tr>
              <a:tr h="410199">
                <a:tc>
                  <a:txBody>
                    <a:bodyPr/>
                    <a:lstStyle/>
                    <a:p>
                      <a:pPr algn="l" fontAlgn="b"/>
                      <a:r>
                        <a:rPr lang="ru-RU" sz="1200" u="none" strike="noStrike" kern="1200" dirty="0" err="1">
                          <a:solidFill>
                            <a:schemeClr val="dk1"/>
                          </a:solidFill>
                          <a:effectLst/>
                          <a:latin typeface="+mn-lt"/>
                          <a:ea typeface="+mn-ea"/>
                          <a:cs typeface="Times New Roman" panose="02020603050405020304" pitchFamily="18" charset="0"/>
                        </a:rPr>
                        <a:t>Незавершені</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капітальні</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інвестиції</a:t>
                      </a:r>
                      <a:endParaRPr lang="ru-RU" sz="1200" u="none" strike="noStrike" kern="1200" dirty="0">
                        <a:solidFill>
                          <a:schemeClr val="dk1"/>
                        </a:solidFill>
                        <a:effectLst/>
                        <a:latin typeface="+mn-lt"/>
                        <a:ea typeface="+mn-ea"/>
                        <a:cs typeface="Times New Roman" panose="02020603050405020304" pitchFamily="18" charset="0"/>
                      </a:endParaRP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238 986</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325 956</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36,4</a:t>
                      </a:r>
                    </a:p>
                  </a:txBody>
                  <a:tcPr marL="9525" marR="9525" marT="9525" marB="0" anchor="ctr"/>
                </a:tc>
                <a:extLst>
                  <a:ext uri="{0D108BD9-81ED-4DB2-BD59-A6C34878D82A}">
                    <a16:rowId xmlns:a16="http://schemas.microsoft.com/office/drawing/2014/main" val="1742655539"/>
                  </a:ext>
                </a:extLst>
              </a:tr>
              <a:tr h="267124">
                <a:tc>
                  <a:txBody>
                    <a:bodyPr/>
                    <a:lstStyle/>
                    <a:p>
                      <a:pPr algn="l" fontAlgn="b"/>
                      <a:r>
                        <a:rPr lang="ru-RU" sz="1200" u="none" strike="noStrike" kern="1200" dirty="0" err="1">
                          <a:solidFill>
                            <a:schemeClr val="dk1"/>
                          </a:solidFill>
                          <a:effectLst/>
                          <a:latin typeface="+mn-lt"/>
                          <a:ea typeface="+mn-ea"/>
                          <a:cs typeface="Times New Roman" panose="02020603050405020304" pitchFamily="18" charset="0"/>
                        </a:rPr>
                        <a:t>Основні</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засоби</a:t>
                      </a:r>
                      <a:endParaRPr lang="ru-RU" sz="1200" u="none" strike="noStrike" kern="1200" dirty="0">
                        <a:solidFill>
                          <a:schemeClr val="dk1"/>
                        </a:solidFill>
                        <a:effectLst/>
                        <a:latin typeface="+mn-lt"/>
                        <a:ea typeface="+mn-ea"/>
                        <a:cs typeface="Times New Roman" panose="02020603050405020304" pitchFamily="18" charset="0"/>
                      </a:endParaRP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467 804</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1 036 193</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121,5</a:t>
                      </a:r>
                    </a:p>
                  </a:txBody>
                  <a:tcPr marL="9525" marR="9525" marT="9525" marB="0" anchor="ctr"/>
                </a:tc>
                <a:extLst>
                  <a:ext uri="{0D108BD9-81ED-4DB2-BD59-A6C34878D82A}">
                    <a16:rowId xmlns:a16="http://schemas.microsoft.com/office/drawing/2014/main" val="1647540173"/>
                  </a:ext>
                </a:extLst>
              </a:tr>
              <a:tr h="399448">
                <a:tc>
                  <a:txBody>
                    <a:bodyPr/>
                    <a:lstStyle/>
                    <a:p>
                      <a:pPr algn="l" fontAlgn="b"/>
                      <a:r>
                        <a:rPr lang="ru-RU" sz="1200" u="none" strike="noStrike" kern="1200" dirty="0" err="1">
                          <a:solidFill>
                            <a:schemeClr val="dk1"/>
                          </a:solidFill>
                          <a:effectLst/>
                          <a:latin typeface="+mn-lt"/>
                          <a:ea typeface="+mn-ea"/>
                          <a:cs typeface="Times New Roman" panose="02020603050405020304" pitchFamily="18" charset="0"/>
                        </a:rPr>
                        <a:t>Відстрочені</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податкові</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активи</a:t>
                      </a:r>
                      <a:endParaRPr lang="ru-RU" sz="1200" u="none" strike="noStrike" kern="1200" dirty="0">
                        <a:solidFill>
                          <a:schemeClr val="dk1"/>
                        </a:solidFill>
                        <a:effectLst/>
                        <a:latin typeface="+mn-lt"/>
                        <a:ea typeface="+mn-ea"/>
                        <a:cs typeface="Times New Roman" panose="02020603050405020304" pitchFamily="18" charset="0"/>
                      </a:endParaRP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117</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112</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-4,3</a:t>
                      </a:r>
                    </a:p>
                  </a:txBody>
                  <a:tcPr marL="9525" marR="9525" marT="9525" marB="0" anchor="ctr"/>
                </a:tc>
                <a:extLst>
                  <a:ext uri="{0D108BD9-81ED-4DB2-BD59-A6C34878D82A}">
                    <a16:rowId xmlns:a16="http://schemas.microsoft.com/office/drawing/2014/main" val="1042907549"/>
                  </a:ext>
                </a:extLst>
              </a:tr>
              <a:tr h="267124">
                <a:tc>
                  <a:txBody>
                    <a:bodyPr/>
                    <a:lstStyle/>
                    <a:p>
                      <a:pPr algn="l" fontAlgn="b"/>
                      <a:r>
                        <a:rPr lang="ru-RU" sz="1200" u="none" strike="noStrike" kern="1200" dirty="0">
                          <a:solidFill>
                            <a:schemeClr val="dk1"/>
                          </a:solidFill>
                          <a:effectLst/>
                          <a:latin typeface="+mn-lt"/>
                          <a:ea typeface="+mn-ea"/>
                          <a:cs typeface="Times New Roman" panose="02020603050405020304" pitchFamily="18" charset="0"/>
                        </a:rPr>
                        <a:t>Запаси</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11 649</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11 722</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0,6</a:t>
                      </a:r>
                    </a:p>
                  </a:txBody>
                  <a:tcPr marL="9525" marR="9525" marT="9525" marB="0" anchor="ctr"/>
                </a:tc>
                <a:extLst>
                  <a:ext uri="{0D108BD9-81ED-4DB2-BD59-A6C34878D82A}">
                    <a16:rowId xmlns:a16="http://schemas.microsoft.com/office/drawing/2014/main" val="3101710201"/>
                  </a:ext>
                </a:extLst>
              </a:tr>
              <a:tr h="312656">
                <a:tc>
                  <a:txBody>
                    <a:bodyPr/>
                    <a:lstStyle/>
                    <a:p>
                      <a:pPr algn="l" fontAlgn="b"/>
                      <a:r>
                        <a:rPr lang="ru-RU" sz="1200" u="none" strike="noStrike" kern="1200" dirty="0" err="1">
                          <a:solidFill>
                            <a:schemeClr val="dk1"/>
                          </a:solidFill>
                          <a:effectLst/>
                          <a:latin typeface="+mn-lt"/>
                          <a:ea typeface="+mn-ea"/>
                          <a:cs typeface="Times New Roman" panose="02020603050405020304" pitchFamily="18" charset="0"/>
                        </a:rPr>
                        <a:t>Дебіторська</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заборгованість</a:t>
                      </a:r>
                      <a:endParaRPr lang="ru-RU" sz="1200" u="none" strike="noStrike" kern="1200" dirty="0">
                        <a:solidFill>
                          <a:schemeClr val="dk1"/>
                        </a:solidFill>
                        <a:effectLst/>
                        <a:latin typeface="+mn-lt"/>
                        <a:ea typeface="+mn-ea"/>
                        <a:cs typeface="Times New Roman" panose="02020603050405020304" pitchFamily="18" charset="0"/>
                      </a:endParaRP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1 149</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1 572</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36,8</a:t>
                      </a:r>
                    </a:p>
                  </a:txBody>
                  <a:tcPr marL="9525" marR="9525" marT="9525" marB="0" anchor="ctr"/>
                </a:tc>
                <a:extLst>
                  <a:ext uri="{0D108BD9-81ED-4DB2-BD59-A6C34878D82A}">
                    <a16:rowId xmlns:a16="http://schemas.microsoft.com/office/drawing/2014/main" val="3470399269"/>
                  </a:ext>
                </a:extLst>
              </a:tr>
              <a:tr h="317528">
                <a:tc>
                  <a:txBody>
                    <a:bodyPr/>
                    <a:lstStyle/>
                    <a:p>
                      <a:pPr algn="l" fontAlgn="b"/>
                      <a:r>
                        <a:rPr lang="ru-RU" sz="1200" u="none" strike="noStrike" kern="1200" dirty="0" err="1">
                          <a:solidFill>
                            <a:schemeClr val="dk1"/>
                          </a:solidFill>
                          <a:effectLst/>
                          <a:latin typeface="+mn-lt"/>
                          <a:ea typeface="+mn-ea"/>
                          <a:cs typeface="Times New Roman" panose="02020603050405020304" pitchFamily="18" charset="0"/>
                        </a:rPr>
                        <a:t>Гроші</a:t>
                      </a:r>
                      <a:r>
                        <a:rPr lang="ru-RU" sz="1200" u="none" strike="noStrike" kern="1200" dirty="0">
                          <a:solidFill>
                            <a:schemeClr val="dk1"/>
                          </a:solidFill>
                          <a:effectLst/>
                          <a:latin typeface="+mn-lt"/>
                          <a:ea typeface="+mn-ea"/>
                          <a:cs typeface="Times New Roman" panose="02020603050405020304" pitchFamily="18" charset="0"/>
                        </a:rPr>
                        <a:t> та </a:t>
                      </a:r>
                      <a:r>
                        <a:rPr lang="ru-RU" sz="1200" u="none" strike="noStrike" kern="1200" dirty="0" err="1">
                          <a:solidFill>
                            <a:schemeClr val="dk1"/>
                          </a:solidFill>
                          <a:effectLst/>
                          <a:latin typeface="+mn-lt"/>
                          <a:ea typeface="+mn-ea"/>
                          <a:cs typeface="Times New Roman" panose="02020603050405020304" pitchFamily="18" charset="0"/>
                        </a:rPr>
                        <a:t>їх</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еквіваленти</a:t>
                      </a:r>
                      <a:endParaRPr lang="ru-RU" sz="1200" u="none" strike="noStrike" kern="1200" dirty="0">
                        <a:solidFill>
                          <a:schemeClr val="dk1"/>
                        </a:solidFill>
                        <a:effectLst/>
                        <a:latin typeface="+mn-lt"/>
                        <a:ea typeface="+mn-ea"/>
                        <a:cs typeface="Times New Roman" panose="02020603050405020304" pitchFamily="18" charset="0"/>
                      </a:endParaRP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6 564</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7 303</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11,3</a:t>
                      </a:r>
                    </a:p>
                  </a:txBody>
                  <a:tcPr marL="9525" marR="9525" marT="9525" marB="0" anchor="ctr"/>
                </a:tc>
                <a:extLst>
                  <a:ext uri="{0D108BD9-81ED-4DB2-BD59-A6C34878D82A}">
                    <a16:rowId xmlns:a16="http://schemas.microsoft.com/office/drawing/2014/main" val="1691828745"/>
                  </a:ext>
                </a:extLst>
              </a:tr>
              <a:tr h="273465">
                <a:tc>
                  <a:txBody>
                    <a:bodyPr/>
                    <a:lstStyle/>
                    <a:p>
                      <a:pPr algn="l" fontAlgn="b"/>
                      <a:r>
                        <a:rPr lang="ru-RU" sz="1200" u="none" strike="noStrike" kern="1200" dirty="0" err="1">
                          <a:solidFill>
                            <a:schemeClr val="dk1"/>
                          </a:solidFill>
                          <a:effectLst/>
                          <a:latin typeface="+mn-lt"/>
                          <a:ea typeface="+mn-ea"/>
                          <a:cs typeface="Times New Roman" panose="02020603050405020304" pitchFamily="18" charset="0"/>
                        </a:rPr>
                        <a:t>Витрати</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майбутніх</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періодів</a:t>
                      </a:r>
                      <a:endParaRPr lang="ru-RU" sz="1200" u="none" strike="noStrike" kern="1200" dirty="0">
                        <a:solidFill>
                          <a:schemeClr val="dk1"/>
                        </a:solidFill>
                        <a:effectLst/>
                        <a:latin typeface="+mn-lt"/>
                        <a:ea typeface="+mn-ea"/>
                        <a:cs typeface="Times New Roman" panose="02020603050405020304" pitchFamily="18" charset="0"/>
                      </a:endParaRPr>
                    </a:p>
                  </a:txBody>
                  <a:tcPr marL="9525" marR="9525" marT="9525" marB="0" anchor="ctr"/>
                </a:tc>
                <a:tc>
                  <a:txBody>
                    <a:bodyPr/>
                    <a:lstStyle/>
                    <a:p>
                      <a:pPr marL="0" algn="ctr" defTabSz="685800" rtl="0" eaLnBrk="1" fontAlgn="b" latinLnBrk="0" hangingPunct="1"/>
                      <a:r>
                        <a:rPr lang="ru-RU" sz="1200" u="none" strike="noStrike" kern="1200">
                          <a:solidFill>
                            <a:schemeClr val="dk1"/>
                          </a:solidFill>
                          <a:effectLst/>
                          <a:latin typeface="+mn-lt"/>
                          <a:ea typeface="+mn-ea"/>
                          <a:cs typeface="Times New Roman" panose="02020603050405020304" pitchFamily="18" charset="0"/>
                        </a:rPr>
                        <a:t>66</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72</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9,1</a:t>
                      </a:r>
                    </a:p>
                  </a:txBody>
                  <a:tcPr marL="9525" marR="9525" marT="9525" marB="0" anchor="ctr"/>
                </a:tc>
                <a:extLst>
                  <a:ext uri="{0D108BD9-81ED-4DB2-BD59-A6C34878D82A}">
                    <a16:rowId xmlns:a16="http://schemas.microsoft.com/office/drawing/2014/main" val="796681599"/>
                  </a:ext>
                </a:extLst>
              </a:tr>
              <a:tr h="267124">
                <a:tc>
                  <a:txBody>
                    <a:bodyPr/>
                    <a:lstStyle/>
                    <a:p>
                      <a:pPr algn="l" fontAlgn="b"/>
                      <a:r>
                        <a:rPr lang="ru-RU" sz="1200" u="none" strike="noStrike" kern="1200" dirty="0" err="1">
                          <a:solidFill>
                            <a:schemeClr val="dk1"/>
                          </a:solidFill>
                          <a:effectLst/>
                          <a:latin typeface="+mn-lt"/>
                          <a:ea typeface="+mn-ea"/>
                          <a:cs typeface="Times New Roman" panose="02020603050405020304" pitchFamily="18" charset="0"/>
                        </a:rPr>
                        <a:t>Інші</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оборотні</a:t>
                      </a:r>
                      <a:r>
                        <a:rPr lang="ru-RU" sz="1200" u="none" strike="noStrike" kern="1200" dirty="0">
                          <a:solidFill>
                            <a:schemeClr val="dk1"/>
                          </a:solidFill>
                          <a:effectLst/>
                          <a:latin typeface="+mn-lt"/>
                          <a:ea typeface="+mn-ea"/>
                          <a:cs typeface="Times New Roman" panose="02020603050405020304" pitchFamily="18" charset="0"/>
                        </a:rPr>
                        <a:t> </a:t>
                      </a:r>
                      <a:r>
                        <a:rPr lang="ru-RU" sz="1200" u="none" strike="noStrike" kern="1200" dirty="0" err="1">
                          <a:solidFill>
                            <a:schemeClr val="dk1"/>
                          </a:solidFill>
                          <a:effectLst/>
                          <a:latin typeface="+mn-lt"/>
                          <a:ea typeface="+mn-ea"/>
                          <a:cs typeface="Times New Roman" panose="02020603050405020304" pitchFamily="18" charset="0"/>
                        </a:rPr>
                        <a:t>активи</a:t>
                      </a:r>
                      <a:endParaRPr lang="ru-RU" sz="1200" u="none" strike="noStrike" kern="1200" dirty="0">
                        <a:solidFill>
                          <a:schemeClr val="dk1"/>
                        </a:solidFill>
                        <a:effectLst/>
                        <a:latin typeface="+mn-lt"/>
                        <a:ea typeface="+mn-ea"/>
                        <a:cs typeface="Times New Roman" panose="02020603050405020304" pitchFamily="18" charset="0"/>
                      </a:endParaRP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15 643</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18 518</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mn-lt"/>
                          <a:ea typeface="+mn-ea"/>
                          <a:cs typeface="Times New Roman" panose="02020603050405020304" pitchFamily="18" charset="0"/>
                        </a:rPr>
                        <a:t>18,4</a:t>
                      </a:r>
                    </a:p>
                  </a:txBody>
                  <a:tcPr marL="9525" marR="9525" marT="9525" marB="0" anchor="ctr"/>
                </a:tc>
                <a:extLst>
                  <a:ext uri="{0D108BD9-81ED-4DB2-BD59-A6C34878D82A}">
                    <a16:rowId xmlns:a16="http://schemas.microsoft.com/office/drawing/2014/main" val="3974022485"/>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239481631"/>
              </p:ext>
            </p:extLst>
          </p:nvPr>
        </p:nvGraphicFramePr>
        <p:xfrm>
          <a:off x="4779276" y="830410"/>
          <a:ext cx="3851975" cy="3334311"/>
        </p:xfrm>
        <a:graphic>
          <a:graphicData uri="http://schemas.openxmlformats.org/drawingml/2006/table">
            <a:tbl>
              <a:tblPr firstRow="1" bandRow="1">
                <a:tableStyleId>{93296810-A885-4BE3-A3E7-6D5BEEA58F35}</a:tableStyleId>
              </a:tblPr>
              <a:tblGrid>
                <a:gridCol w="1854457">
                  <a:extLst>
                    <a:ext uri="{9D8B030D-6E8A-4147-A177-3AD203B41FA5}">
                      <a16:colId xmlns:a16="http://schemas.microsoft.com/office/drawing/2014/main" val="1045153043"/>
                    </a:ext>
                  </a:extLst>
                </a:gridCol>
                <a:gridCol w="613101">
                  <a:extLst>
                    <a:ext uri="{9D8B030D-6E8A-4147-A177-3AD203B41FA5}">
                      <a16:colId xmlns:a16="http://schemas.microsoft.com/office/drawing/2014/main" val="1512289862"/>
                    </a:ext>
                  </a:extLst>
                </a:gridCol>
                <a:gridCol w="632388">
                  <a:extLst>
                    <a:ext uri="{9D8B030D-6E8A-4147-A177-3AD203B41FA5}">
                      <a16:colId xmlns:a16="http://schemas.microsoft.com/office/drawing/2014/main" val="1742365496"/>
                    </a:ext>
                  </a:extLst>
                </a:gridCol>
                <a:gridCol w="752029">
                  <a:extLst>
                    <a:ext uri="{9D8B030D-6E8A-4147-A177-3AD203B41FA5}">
                      <a16:colId xmlns:a16="http://schemas.microsoft.com/office/drawing/2014/main" val="4290860931"/>
                    </a:ext>
                  </a:extLst>
                </a:gridCol>
              </a:tblGrid>
              <a:tr h="579646">
                <a:tc>
                  <a:txBody>
                    <a:bodyPr/>
                    <a:lstStyle/>
                    <a:p>
                      <a:pPr algn="ctr" rtl="0" fontAlgn="b"/>
                      <a:r>
                        <a:rPr lang="uk-UA" sz="1200" b="1" i="0" u="none" strike="noStrike" dirty="0">
                          <a:solidFill>
                            <a:srgbClr val="FFFFFF"/>
                          </a:solidFill>
                          <a:effectLst/>
                          <a:latin typeface="+mn-lt"/>
                          <a:cs typeface="Times New Roman" panose="02020603050405020304" pitchFamily="18" charset="0"/>
                        </a:rPr>
                        <a:t>Пасив</a:t>
                      </a:r>
                      <a:endParaRPr lang="ru-RU" sz="1200" b="1" i="0" u="none" strike="noStrike" dirty="0">
                        <a:solidFill>
                          <a:srgbClr val="FFFFFF"/>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2018</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2019</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fontAlgn="b"/>
                      <a:r>
                        <a:rPr lang="ru-RU" sz="1200" u="none" strike="noStrike" dirty="0">
                          <a:effectLst/>
                          <a:latin typeface="+mn-lt"/>
                        </a:rPr>
                        <a:t>Темп приросту, %</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extLst>
                  <a:ext uri="{0D108BD9-81ED-4DB2-BD59-A6C34878D82A}">
                    <a16:rowId xmlns:a16="http://schemas.microsoft.com/office/drawing/2014/main" val="3494654321"/>
                  </a:ext>
                </a:extLst>
              </a:tr>
              <a:tr h="534867">
                <a:tc>
                  <a:txBody>
                    <a:bodyPr/>
                    <a:lstStyle/>
                    <a:p>
                      <a:pPr algn="l" rtl="0" fontAlgn="b"/>
                      <a:r>
                        <a:rPr lang="ru-RU" sz="1200" u="none" strike="noStrike" dirty="0" err="1">
                          <a:effectLst/>
                          <a:latin typeface="+mn-lt"/>
                        </a:rPr>
                        <a:t>Зареєстрований</a:t>
                      </a:r>
                      <a:r>
                        <a:rPr lang="ru-RU" sz="1200" u="none" strike="noStrike" dirty="0">
                          <a:effectLst/>
                          <a:latin typeface="+mn-lt"/>
                        </a:rPr>
                        <a:t> (</a:t>
                      </a:r>
                      <a:r>
                        <a:rPr lang="ru-RU" sz="1200" u="none" strike="noStrike" dirty="0" err="1">
                          <a:effectLst/>
                          <a:latin typeface="+mn-lt"/>
                        </a:rPr>
                        <a:t>пайовий</a:t>
                      </a:r>
                      <a:r>
                        <a:rPr lang="ru-RU" sz="1200" u="none" strike="noStrike" dirty="0">
                          <a:effectLst/>
                          <a:latin typeface="+mn-lt"/>
                        </a:rPr>
                        <a:t>) </a:t>
                      </a:r>
                      <a:r>
                        <a:rPr lang="ru-RU" sz="1200" u="none" strike="noStrike" dirty="0" err="1">
                          <a:effectLst/>
                          <a:latin typeface="+mn-lt"/>
                        </a:rPr>
                        <a:t>капітал</a:t>
                      </a:r>
                      <a:endParaRPr lang="ru-RU" sz="1200" b="1" i="0" u="none" strike="noStrike" dirty="0">
                        <a:solidFill>
                          <a:srgbClr val="FFFFFF"/>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5 350</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5 350</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fontAlgn="b"/>
                      <a:r>
                        <a:rPr lang="ru-RU" sz="1200" u="none" strike="noStrike" dirty="0">
                          <a:effectLst/>
                          <a:latin typeface="+mn-lt"/>
                        </a:rPr>
                        <a:t>0,0</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extLst>
                  <a:ext uri="{0D108BD9-81ED-4DB2-BD59-A6C34878D82A}">
                    <a16:rowId xmlns:a16="http://schemas.microsoft.com/office/drawing/2014/main" val="3308309389"/>
                  </a:ext>
                </a:extLst>
              </a:tr>
              <a:tr h="331205">
                <a:tc>
                  <a:txBody>
                    <a:bodyPr/>
                    <a:lstStyle/>
                    <a:p>
                      <a:pPr algn="l" rtl="0" fontAlgn="b"/>
                      <a:r>
                        <a:rPr lang="ru-RU" sz="1200" u="none" strike="noStrike" dirty="0" err="1">
                          <a:effectLst/>
                          <a:latin typeface="+mn-lt"/>
                        </a:rPr>
                        <a:t>Капітал</a:t>
                      </a:r>
                      <a:r>
                        <a:rPr lang="ru-RU" sz="1200" u="none" strike="noStrike" dirty="0">
                          <a:effectLst/>
                          <a:latin typeface="+mn-lt"/>
                        </a:rPr>
                        <a:t> у </a:t>
                      </a:r>
                      <a:r>
                        <a:rPr lang="ru-RU" sz="1200" u="none" strike="noStrike" dirty="0" err="1">
                          <a:effectLst/>
                          <a:latin typeface="+mn-lt"/>
                        </a:rPr>
                        <a:t>дооцінках</a:t>
                      </a:r>
                      <a:endParaRPr lang="ru-RU" sz="1200" b="1" i="0" u="none" strike="noStrike" dirty="0">
                        <a:solidFill>
                          <a:srgbClr val="FFFFFF"/>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a:effectLst/>
                          <a:latin typeface="+mn-lt"/>
                        </a:rPr>
                        <a:t>3 912</a:t>
                      </a:r>
                      <a:endParaRPr lang="ru-RU" sz="1200" b="0" i="0" u="none" strike="noStrike">
                        <a:solidFill>
                          <a:srgbClr val="000000"/>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3 912</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fontAlgn="b"/>
                      <a:r>
                        <a:rPr lang="ru-RU" sz="1200" u="none" strike="noStrike" dirty="0">
                          <a:effectLst/>
                          <a:latin typeface="+mn-lt"/>
                        </a:rPr>
                        <a:t>0,0</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extLst>
                  <a:ext uri="{0D108BD9-81ED-4DB2-BD59-A6C34878D82A}">
                    <a16:rowId xmlns:a16="http://schemas.microsoft.com/office/drawing/2014/main" val="423831696"/>
                  </a:ext>
                </a:extLst>
              </a:tr>
              <a:tr h="365869">
                <a:tc>
                  <a:txBody>
                    <a:bodyPr/>
                    <a:lstStyle/>
                    <a:p>
                      <a:pPr algn="l" rtl="0" fontAlgn="b"/>
                      <a:r>
                        <a:rPr lang="ru-RU" sz="1200" u="none" strike="noStrike" dirty="0" err="1">
                          <a:effectLst/>
                          <a:latin typeface="+mn-lt"/>
                        </a:rPr>
                        <a:t>Додатковий</a:t>
                      </a:r>
                      <a:r>
                        <a:rPr lang="ru-RU" sz="1200" u="none" strike="noStrike" dirty="0">
                          <a:effectLst/>
                          <a:latin typeface="+mn-lt"/>
                        </a:rPr>
                        <a:t> </a:t>
                      </a:r>
                      <a:r>
                        <a:rPr lang="ru-RU" sz="1200" u="none" strike="noStrike" dirty="0" err="1">
                          <a:effectLst/>
                          <a:latin typeface="+mn-lt"/>
                        </a:rPr>
                        <a:t>капітал</a:t>
                      </a:r>
                      <a:endParaRPr lang="ru-RU" sz="1200" b="1" i="0" u="none" strike="noStrike" dirty="0">
                        <a:solidFill>
                          <a:srgbClr val="FFFFFF"/>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182 146</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217 938</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fontAlgn="b"/>
                      <a:r>
                        <a:rPr lang="ru-RU" sz="1200" u="none" strike="noStrike" dirty="0">
                          <a:effectLst/>
                          <a:latin typeface="+mn-lt"/>
                        </a:rPr>
                        <a:t>19,7</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extLst>
                  <a:ext uri="{0D108BD9-81ED-4DB2-BD59-A6C34878D82A}">
                    <a16:rowId xmlns:a16="http://schemas.microsoft.com/office/drawing/2014/main" val="3521582000"/>
                  </a:ext>
                </a:extLst>
              </a:tr>
              <a:tr h="333046">
                <a:tc>
                  <a:txBody>
                    <a:bodyPr/>
                    <a:lstStyle/>
                    <a:p>
                      <a:pPr algn="l" rtl="0" fontAlgn="b"/>
                      <a:r>
                        <a:rPr lang="ru-RU" sz="1200" u="none" strike="noStrike" dirty="0" err="1">
                          <a:effectLst/>
                          <a:latin typeface="+mn-lt"/>
                        </a:rPr>
                        <a:t>Резервний</a:t>
                      </a:r>
                      <a:r>
                        <a:rPr lang="ru-RU" sz="1200" u="none" strike="noStrike" dirty="0">
                          <a:effectLst/>
                          <a:latin typeface="+mn-lt"/>
                        </a:rPr>
                        <a:t> </a:t>
                      </a:r>
                      <a:r>
                        <a:rPr lang="ru-RU" sz="1200" u="none" strike="noStrike" dirty="0" err="1">
                          <a:effectLst/>
                          <a:latin typeface="+mn-lt"/>
                        </a:rPr>
                        <a:t>капітал</a:t>
                      </a:r>
                      <a:endParaRPr lang="ru-RU" sz="1200" b="1" i="0" u="none" strike="noStrike" dirty="0">
                        <a:solidFill>
                          <a:srgbClr val="FFFFFF"/>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718</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758</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fontAlgn="b"/>
                      <a:r>
                        <a:rPr lang="ru-RU" sz="1200" u="none" strike="noStrike" dirty="0">
                          <a:effectLst/>
                          <a:latin typeface="+mn-lt"/>
                        </a:rPr>
                        <a:t>5,6</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extLst>
                  <a:ext uri="{0D108BD9-81ED-4DB2-BD59-A6C34878D82A}">
                    <a16:rowId xmlns:a16="http://schemas.microsoft.com/office/drawing/2014/main" val="3743620029"/>
                  </a:ext>
                </a:extLst>
              </a:tr>
              <a:tr h="455571">
                <a:tc>
                  <a:txBody>
                    <a:bodyPr/>
                    <a:lstStyle/>
                    <a:p>
                      <a:pPr algn="l" rtl="0" fontAlgn="b"/>
                      <a:r>
                        <a:rPr lang="ru-RU" sz="1200" u="none" strike="noStrike" dirty="0" err="1">
                          <a:effectLst/>
                          <a:latin typeface="+mn-lt"/>
                        </a:rPr>
                        <a:t>Кредиторська</a:t>
                      </a:r>
                      <a:r>
                        <a:rPr lang="ru-RU" sz="1200" u="none" strike="noStrike" dirty="0">
                          <a:effectLst/>
                          <a:latin typeface="+mn-lt"/>
                        </a:rPr>
                        <a:t> </a:t>
                      </a:r>
                      <a:r>
                        <a:rPr lang="ru-RU" sz="1200" u="none" strike="noStrike" dirty="0" err="1">
                          <a:effectLst/>
                          <a:latin typeface="+mn-lt"/>
                        </a:rPr>
                        <a:t>заборгованість</a:t>
                      </a:r>
                      <a:endParaRPr lang="ru-RU" sz="1200" b="1" i="0" u="none" strike="noStrike" dirty="0">
                        <a:solidFill>
                          <a:srgbClr val="FFFFFF"/>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30 836</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105 495</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fontAlgn="b"/>
                      <a:r>
                        <a:rPr lang="ru-RU" sz="1200" u="none" strike="noStrike" dirty="0">
                          <a:effectLst/>
                          <a:latin typeface="+mn-lt"/>
                        </a:rPr>
                        <a:t>242,1</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extLst>
                  <a:ext uri="{0D108BD9-81ED-4DB2-BD59-A6C34878D82A}">
                    <a16:rowId xmlns:a16="http://schemas.microsoft.com/office/drawing/2014/main" val="3863042421"/>
                  </a:ext>
                </a:extLst>
              </a:tr>
              <a:tr h="342107">
                <a:tc>
                  <a:txBody>
                    <a:bodyPr/>
                    <a:lstStyle/>
                    <a:p>
                      <a:pPr algn="l" rtl="0" fontAlgn="b"/>
                      <a:r>
                        <a:rPr lang="ru-RU" sz="1200" u="none" strike="noStrike" dirty="0" err="1">
                          <a:effectLst/>
                          <a:latin typeface="+mn-lt"/>
                        </a:rPr>
                        <a:t>Поточні</a:t>
                      </a:r>
                      <a:r>
                        <a:rPr lang="ru-RU" sz="1200" u="none" strike="noStrike" dirty="0">
                          <a:effectLst/>
                          <a:latin typeface="+mn-lt"/>
                        </a:rPr>
                        <a:t> </a:t>
                      </a:r>
                      <a:r>
                        <a:rPr lang="ru-RU" sz="1200" u="none" strike="noStrike" dirty="0" err="1">
                          <a:effectLst/>
                          <a:latin typeface="+mn-lt"/>
                        </a:rPr>
                        <a:t>забезпечення</a:t>
                      </a:r>
                      <a:endParaRPr lang="ru-RU" sz="1200" b="1" i="0" u="none" strike="noStrike" dirty="0">
                        <a:solidFill>
                          <a:srgbClr val="FFFFFF"/>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a:effectLst/>
                          <a:latin typeface="+mn-lt"/>
                        </a:rPr>
                        <a:t>5 079</a:t>
                      </a:r>
                      <a:endParaRPr lang="ru-RU" sz="1200" b="0" i="0" u="none" strike="noStrike">
                        <a:solidFill>
                          <a:srgbClr val="000000"/>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4 817</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fontAlgn="b"/>
                      <a:r>
                        <a:rPr lang="ru-RU" sz="1200" u="none" strike="noStrike" dirty="0">
                          <a:effectLst/>
                          <a:latin typeface="+mn-lt"/>
                        </a:rPr>
                        <a:t>-5,2</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extLst>
                  <a:ext uri="{0D108BD9-81ED-4DB2-BD59-A6C34878D82A}">
                    <a16:rowId xmlns:a16="http://schemas.microsoft.com/office/drawing/2014/main" val="789712907"/>
                  </a:ext>
                </a:extLst>
              </a:tr>
              <a:tr h="392000">
                <a:tc>
                  <a:txBody>
                    <a:bodyPr/>
                    <a:lstStyle/>
                    <a:p>
                      <a:pPr algn="l" rtl="0" fontAlgn="b"/>
                      <a:r>
                        <a:rPr lang="ru-RU" sz="1200" u="none" strike="noStrike" dirty="0">
                          <a:effectLst/>
                          <a:latin typeface="+mn-lt"/>
                        </a:rPr>
                        <a:t>Доходи </a:t>
                      </a:r>
                      <a:r>
                        <a:rPr lang="ru-RU" sz="1200" u="none" strike="noStrike" dirty="0" err="1">
                          <a:effectLst/>
                          <a:latin typeface="+mn-lt"/>
                        </a:rPr>
                        <a:t>майбутніх</a:t>
                      </a:r>
                      <a:r>
                        <a:rPr lang="ru-RU" sz="1200" u="none" strike="noStrike" dirty="0">
                          <a:effectLst/>
                          <a:latin typeface="+mn-lt"/>
                        </a:rPr>
                        <a:t> </a:t>
                      </a:r>
                      <a:r>
                        <a:rPr lang="ru-RU" sz="1200" u="none" strike="noStrike" dirty="0" err="1">
                          <a:effectLst/>
                          <a:latin typeface="+mn-lt"/>
                        </a:rPr>
                        <a:t>періодів</a:t>
                      </a:r>
                      <a:endParaRPr lang="ru-RU" sz="1200" b="1" i="0" u="none" strike="noStrike" dirty="0">
                        <a:solidFill>
                          <a:srgbClr val="FFFFFF"/>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a:effectLst/>
                          <a:latin typeface="+mn-lt"/>
                        </a:rPr>
                        <a:t>522 854</a:t>
                      </a:r>
                      <a:endParaRPr lang="ru-RU" sz="1200" b="0" i="0" u="none" strike="noStrike">
                        <a:solidFill>
                          <a:srgbClr val="000000"/>
                        </a:solidFill>
                        <a:effectLst/>
                        <a:latin typeface="+mn-lt"/>
                        <a:cs typeface="Times New Roman" panose="02020603050405020304" pitchFamily="18" charset="0"/>
                      </a:endParaRPr>
                    </a:p>
                  </a:txBody>
                  <a:tcPr marL="5961" marR="5961" marT="5961" marB="0" anchor="ctr"/>
                </a:tc>
                <a:tc>
                  <a:txBody>
                    <a:bodyPr/>
                    <a:lstStyle/>
                    <a:p>
                      <a:pPr algn="ctr" rtl="0" fontAlgn="b"/>
                      <a:r>
                        <a:rPr lang="ru-RU" sz="1200" u="none" strike="noStrike" dirty="0">
                          <a:effectLst/>
                          <a:latin typeface="+mn-lt"/>
                        </a:rPr>
                        <a:t>1 072 061</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tc>
                  <a:txBody>
                    <a:bodyPr/>
                    <a:lstStyle/>
                    <a:p>
                      <a:pPr algn="ctr" fontAlgn="b"/>
                      <a:r>
                        <a:rPr lang="ru-RU" sz="1200" u="none" strike="noStrike" dirty="0">
                          <a:effectLst/>
                          <a:latin typeface="+mn-lt"/>
                        </a:rPr>
                        <a:t>105,0</a:t>
                      </a:r>
                      <a:endParaRPr lang="ru-RU" sz="1200" b="0" i="0" u="none" strike="noStrike" dirty="0">
                        <a:solidFill>
                          <a:srgbClr val="000000"/>
                        </a:solidFill>
                        <a:effectLst/>
                        <a:latin typeface="+mn-lt"/>
                        <a:cs typeface="Times New Roman" panose="02020603050405020304" pitchFamily="18" charset="0"/>
                      </a:endParaRPr>
                    </a:p>
                  </a:txBody>
                  <a:tcPr marL="5961" marR="5961" marT="5961" marB="0" anchor="ctr"/>
                </a:tc>
                <a:extLst>
                  <a:ext uri="{0D108BD9-81ED-4DB2-BD59-A6C34878D82A}">
                    <a16:rowId xmlns:a16="http://schemas.microsoft.com/office/drawing/2014/main" val="3110576743"/>
                  </a:ext>
                </a:extLst>
              </a:tr>
            </a:tbl>
          </a:graphicData>
        </a:graphic>
      </p:graphicFrame>
    </p:spTree>
    <p:extLst>
      <p:ext uri="{BB962C8B-B14F-4D97-AF65-F5344CB8AC3E}">
        <p14:creationId xmlns:p14="http://schemas.microsoft.com/office/powerpoint/2010/main" val="204003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gradFill flip="none" rotWithShape="1">
            <a:gsLst>
              <a:gs pos="70000">
                <a:schemeClr val="bg1"/>
              </a:gs>
              <a:gs pos="100000">
                <a:schemeClr val="accent5">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 y="23277"/>
            <a:ext cx="9144000" cy="6858000"/>
          </a:xfrm>
          <a:prstGeom prst="rect">
            <a:avLst/>
          </a:prstGeom>
        </p:spPr>
      </p:pic>
      <p:sp>
        <p:nvSpPr>
          <p:cNvPr id="5" name="Заголовок 1"/>
          <p:cNvSpPr txBox="1">
            <a:spLocks/>
          </p:cNvSpPr>
          <p:nvPr/>
        </p:nvSpPr>
        <p:spPr>
          <a:xfrm>
            <a:off x="713316" y="221193"/>
            <a:ext cx="7886700" cy="839401"/>
          </a:xfrm>
          <a:prstGeom prst="rect">
            <a:avLst/>
          </a:prstGeom>
          <a:scene3d>
            <a:camera prst="orthographicFront"/>
            <a:lightRig rig="threePt" dir="t"/>
          </a:scene3d>
          <a:sp3d>
            <a:bevelT prst="relaxedInset"/>
          </a:sp3d>
        </p:spPr>
        <p:txBody>
          <a:bodyPr vert="horz" lIns="91440" tIns="45720" rIns="91440" bIns="45720" rtlCol="0" anchor="b">
            <a:normAutofit lnSpcReduction="10000"/>
            <a:sp3d/>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ru-RU" sz="2800" b="1" dirty="0" err="1">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t>Первісна</a:t>
            </a:r>
            <a:r>
              <a:rPr lang="ru-RU" sz="2800" b="1" dirty="0">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t> </a:t>
            </a:r>
            <a:r>
              <a:rPr lang="ru-RU" sz="2800" b="1" dirty="0" err="1">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t>вартість</a:t>
            </a:r>
            <a:r>
              <a:rPr lang="ru-RU" sz="2800" b="1" dirty="0">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t> </a:t>
            </a:r>
            <a:r>
              <a:rPr lang="ru-RU" sz="2800" b="1" dirty="0" err="1">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t>основних</a:t>
            </a:r>
            <a:r>
              <a:rPr lang="ru-RU" sz="2800" b="1" dirty="0">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t> </a:t>
            </a:r>
            <a:r>
              <a:rPr lang="ru-RU" sz="2800" b="1" dirty="0" err="1">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t>засобів</a:t>
            </a:r>
            <a:r>
              <a:rPr lang="ru-RU" sz="2800" b="1" dirty="0">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t>, </a:t>
            </a:r>
            <a:r>
              <a:rPr lang="ru-RU" sz="2800" b="1" dirty="0" err="1">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t>тис.грн</a:t>
            </a:r>
            <a:r>
              <a:rPr lang="ru-RU" sz="2800" b="1" dirty="0">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t>.</a:t>
            </a:r>
            <a:br>
              <a:rPr lang="ru-RU" sz="2800" b="1" dirty="0">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rPr>
            </a:br>
            <a:endParaRPr lang="ru-RU" sz="2800" b="1" dirty="0">
              <a:ln w="0"/>
              <a:solidFill>
                <a:schemeClr val="accent5">
                  <a:lumMod val="75000"/>
                </a:schemeClr>
              </a:solidFill>
              <a:effectLst/>
              <a:latin typeface="Segoe UI Black" panose="020B0A02040204020203" pitchFamily="34" charset="0"/>
              <a:ea typeface="Segoe UI Black" panose="020B0A02040204020203" pitchFamily="34" charset="0"/>
              <a:cs typeface="Segoe UI Black" panose="020B0A02040204020203" pitchFamily="34" charset="0"/>
            </a:endParaRPr>
          </a:p>
        </p:txBody>
      </p:sp>
      <p:graphicFrame>
        <p:nvGraphicFramePr>
          <p:cNvPr id="7" name="Объект 3"/>
          <p:cNvGraphicFramePr>
            <a:graphicFrameLocks/>
          </p:cNvGraphicFramePr>
          <p:nvPr>
            <p:extLst>
              <p:ext uri="{D42A27DB-BD31-4B8C-83A1-F6EECF244321}">
                <p14:modId xmlns:p14="http://schemas.microsoft.com/office/powerpoint/2010/main" val="1223050722"/>
              </p:ext>
            </p:extLst>
          </p:nvPr>
        </p:nvGraphicFramePr>
        <p:xfrm>
          <a:off x="1317798" y="412293"/>
          <a:ext cx="7563736" cy="4472974"/>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Картинки по запросу Ford Transit Cus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4738152"/>
            <a:ext cx="3810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646815"/>
            <a:ext cx="4489716" cy="2211185"/>
          </a:xfrm>
          <a:prstGeom prst="rect">
            <a:avLst/>
          </a:prstGeom>
        </p:spPr>
      </p:pic>
    </p:spTree>
    <p:extLst>
      <p:ext uri="{BB962C8B-B14F-4D97-AF65-F5344CB8AC3E}">
        <p14:creationId xmlns:p14="http://schemas.microsoft.com/office/powerpoint/2010/main" val="2489365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www.thornell.com/wp-content/uploads/2012/07/blue-sky-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1812" y="465856"/>
            <a:ext cx="6398573" cy="954107"/>
          </a:xfrm>
          <a:prstGeom prst="rect">
            <a:avLst/>
          </a:prstGeom>
          <a:noFill/>
        </p:spPr>
        <p:txBody>
          <a:bodyPr wrap="square" rtlCol="0">
            <a:spAutoFit/>
          </a:bodyPr>
          <a:lstStyle/>
          <a:p>
            <a:r>
              <a:rPr lang="uk-UA" sz="2800" b="1" dirty="0">
                <a:solidFill>
                  <a:schemeClr val="accent1">
                    <a:lumMod val="50000"/>
                  </a:schemeClr>
                </a:solidFill>
              </a:rPr>
              <a:t>І</a:t>
            </a:r>
            <a:r>
              <a:rPr lang="en-US" sz="2800" b="1" dirty="0">
                <a:solidFill>
                  <a:schemeClr val="accent1">
                    <a:lumMod val="50000"/>
                  </a:schemeClr>
                </a:solidFill>
              </a:rPr>
              <a:t>V</a:t>
            </a:r>
            <a:r>
              <a:rPr lang="uk-UA" sz="2800" b="1" dirty="0">
                <a:solidFill>
                  <a:schemeClr val="accent1">
                    <a:lumMod val="50000"/>
                  </a:schemeClr>
                </a:solidFill>
              </a:rPr>
              <a:t>. ОСВОЄННЯ КАПІТАЛЬНИХ ІНВЕСТИЦІЙ</a:t>
            </a:r>
            <a:endParaRPr lang="ru-RU" sz="2800" b="1" dirty="0">
              <a:solidFill>
                <a:schemeClr val="accent1">
                  <a:lumMod val="50000"/>
                </a:schemeClr>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9622" y="1666924"/>
            <a:ext cx="6468640" cy="4851482"/>
          </a:xfrm>
          <a:prstGeom prst="rect">
            <a:avLst/>
          </a:prstGeom>
          <a:ln>
            <a:noFill/>
          </a:ln>
          <a:effectLst>
            <a:softEdge rad="112500"/>
          </a:effectLst>
        </p:spPr>
      </p:pic>
    </p:spTree>
    <p:extLst>
      <p:ext uri="{BB962C8B-B14F-4D97-AF65-F5344CB8AC3E}">
        <p14:creationId xmlns:p14="http://schemas.microsoft.com/office/powerpoint/2010/main" val="3878836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ru-RU"/>
              <a:t>Робимо Київ світлішим</a:t>
            </a:r>
          </a:p>
        </p:txBody>
      </p:sp>
      <p:graphicFrame>
        <p:nvGraphicFramePr>
          <p:cNvPr id="5" name="Объект 13"/>
          <p:cNvGraphicFramePr>
            <a:graphicFrameLocks/>
          </p:cNvGraphicFramePr>
          <p:nvPr>
            <p:extLst>
              <p:ext uri="{D42A27DB-BD31-4B8C-83A1-F6EECF244321}">
                <p14:modId xmlns:p14="http://schemas.microsoft.com/office/powerpoint/2010/main" val="225848536"/>
              </p:ext>
            </p:extLst>
          </p:nvPr>
        </p:nvGraphicFramePr>
        <p:xfrm>
          <a:off x="487920" y="144966"/>
          <a:ext cx="7786810" cy="3156955"/>
        </p:xfrm>
        <a:graphic>
          <a:graphicData uri="http://schemas.openxmlformats.org/drawingml/2006/chart">
            <c:chart xmlns:c="http://schemas.openxmlformats.org/drawingml/2006/chart" xmlns:r="http://schemas.openxmlformats.org/officeDocument/2006/relationships" r:id="rId2"/>
          </a:graphicData>
        </a:graphic>
      </p:graphicFrame>
      <p:sp>
        <p:nvSpPr>
          <p:cNvPr id="6" name="Заголовок 1"/>
          <p:cNvSpPr>
            <a:spLocks noGrp="1"/>
          </p:cNvSpPr>
          <p:nvPr>
            <p:ph type="title"/>
          </p:nvPr>
        </p:nvSpPr>
        <p:spPr>
          <a:xfrm>
            <a:off x="867189" y="3533684"/>
            <a:ext cx="7886700" cy="540962"/>
          </a:xfrm>
        </p:spPr>
        <p:txBody>
          <a:bodyPr>
            <a:noAutofit/>
          </a:bodyPr>
          <a:lstStyle/>
          <a:p>
            <a:pPr algn="ctr"/>
            <a:r>
              <a:rPr lang="uk-UA" sz="2000" b="1" dirty="0">
                <a:ln w="0"/>
                <a:solidFill>
                  <a:schemeClr val="accent5">
                    <a:lumMod val="75000"/>
                  </a:schemeClr>
                </a:solidFill>
                <a:latin typeface="+mn-lt"/>
              </a:rPr>
              <a:t>Інформація щодо стану освоєння коштів </a:t>
            </a:r>
            <a:r>
              <a:rPr lang="uk-UA" sz="2000" b="1" dirty="0" smtClean="0">
                <a:ln w="0"/>
                <a:solidFill>
                  <a:schemeClr val="accent5">
                    <a:lumMod val="75000"/>
                  </a:schemeClr>
                </a:solidFill>
                <a:latin typeface="+mn-lt"/>
              </a:rPr>
              <a:t>бюджету </a:t>
            </a:r>
            <a:r>
              <a:rPr lang="uk-UA" sz="2000" b="1" smtClean="0">
                <a:ln w="0"/>
                <a:solidFill>
                  <a:schemeClr val="accent5">
                    <a:lumMod val="75000"/>
                  </a:schemeClr>
                </a:solidFill>
                <a:latin typeface="+mn-lt"/>
              </a:rPr>
              <a:t>м.Києва </a:t>
            </a:r>
            <a:r>
              <a:rPr lang="uk-UA" sz="2000" b="1" dirty="0">
                <a:ln w="0"/>
                <a:solidFill>
                  <a:schemeClr val="accent5">
                    <a:lumMod val="75000"/>
                  </a:schemeClr>
                </a:solidFill>
                <a:latin typeface="+mn-lt"/>
              </a:rPr>
              <a:t/>
            </a:r>
            <a:br>
              <a:rPr lang="uk-UA" sz="2000" b="1" dirty="0">
                <a:ln w="0"/>
                <a:solidFill>
                  <a:schemeClr val="accent5">
                    <a:lumMod val="75000"/>
                  </a:schemeClr>
                </a:solidFill>
                <a:latin typeface="+mn-lt"/>
              </a:rPr>
            </a:br>
            <a:r>
              <a:rPr lang="uk-UA" sz="2000" b="1" dirty="0">
                <a:ln w="0"/>
                <a:solidFill>
                  <a:schemeClr val="accent5">
                    <a:lumMod val="75000"/>
                  </a:schemeClr>
                </a:solidFill>
                <a:latin typeface="+mn-lt"/>
              </a:rPr>
              <a:t>КП «</a:t>
            </a:r>
            <a:r>
              <a:rPr lang="uk-UA" sz="2000" b="1" dirty="0" err="1">
                <a:ln w="0"/>
                <a:solidFill>
                  <a:schemeClr val="accent5">
                    <a:lumMod val="75000"/>
                  </a:schemeClr>
                </a:solidFill>
                <a:latin typeface="+mn-lt"/>
              </a:rPr>
              <a:t>Київміськсвітло</a:t>
            </a:r>
            <a:r>
              <a:rPr lang="uk-UA" sz="2000" b="1" dirty="0">
                <a:ln w="0"/>
                <a:solidFill>
                  <a:schemeClr val="accent5">
                    <a:lumMod val="75000"/>
                  </a:schemeClr>
                </a:solidFill>
                <a:latin typeface="+mn-lt"/>
              </a:rPr>
              <a:t>» за 2019 рік</a:t>
            </a:r>
            <a:endParaRPr lang="ru-RU" sz="2000" b="1" dirty="0">
              <a:ln w="0"/>
              <a:solidFill>
                <a:schemeClr val="accent5">
                  <a:lumMod val="75000"/>
                </a:schemeClr>
              </a:solidFill>
              <a:latin typeface="+mn-lt"/>
            </a:endParaRPr>
          </a:p>
        </p:txBody>
      </p:sp>
      <p:graphicFrame>
        <p:nvGraphicFramePr>
          <p:cNvPr id="7" name="Объект 5"/>
          <p:cNvGraphicFramePr>
            <a:graphicFrameLocks noGrp="1"/>
          </p:cNvGraphicFramePr>
          <p:nvPr>
            <p:ph idx="1"/>
            <p:extLst>
              <p:ext uri="{D42A27DB-BD31-4B8C-83A1-F6EECF244321}">
                <p14:modId xmlns:p14="http://schemas.microsoft.com/office/powerpoint/2010/main" val="3885845392"/>
              </p:ext>
            </p:extLst>
          </p:nvPr>
        </p:nvGraphicFramePr>
        <p:xfrm>
          <a:off x="571048" y="4298216"/>
          <a:ext cx="7855527" cy="25597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87920" y="3997209"/>
            <a:ext cx="3483034" cy="307777"/>
          </a:xfrm>
          <a:prstGeom prst="rect">
            <a:avLst/>
          </a:prstGeom>
          <a:noFill/>
        </p:spPr>
        <p:txBody>
          <a:bodyPr wrap="square" rtlCol="0">
            <a:spAutoFit/>
          </a:bodyPr>
          <a:lstStyle/>
          <a:p>
            <a:r>
              <a:rPr lang="uk-UA" sz="1400" b="1" dirty="0">
                <a:solidFill>
                  <a:schemeClr val="accent5">
                    <a:lumMod val="75000"/>
                  </a:schemeClr>
                </a:solidFill>
              </a:rPr>
              <a:t>Спеціальний фонд бюджету, </a:t>
            </a:r>
            <a:r>
              <a:rPr lang="uk-UA" sz="1400" b="1" dirty="0" err="1">
                <a:solidFill>
                  <a:schemeClr val="accent5">
                    <a:lumMod val="75000"/>
                  </a:schemeClr>
                </a:solidFill>
              </a:rPr>
              <a:t>тис.грн</a:t>
            </a:r>
            <a:r>
              <a:rPr lang="uk-UA" sz="1400" b="1" dirty="0">
                <a:solidFill>
                  <a:schemeClr val="accent5">
                    <a:lumMod val="75000"/>
                  </a:schemeClr>
                </a:solidFill>
              </a:rPr>
              <a:t>.</a:t>
            </a:r>
            <a:endParaRPr lang="ru-RU" sz="1400" b="1" dirty="0">
              <a:solidFill>
                <a:schemeClr val="accent5">
                  <a:lumMod val="75000"/>
                </a:schemeClr>
              </a:solidFill>
            </a:endParaRPr>
          </a:p>
        </p:txBody>
      </p:sp>
    </p:spTree>
    <p:extLst>
      <p:ext uri="{BB962C8B-B14F-4D97-AF65-F5344CB8AC3E}">
        <p14:creationId xmlns:p14="http://schemas.microsoft.com/office/powerpoint/2010/main" val="1577046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9" y="25005"/>
            <a:ext cx="9147359" cy="898895"/>
          </a:xfrm>
        </p:spPr>
        <p:txBody>
          <a:bodyPr>
            <a:normAutofit/>
          </a:bodyPr>
          <a:lstStyle/>
          <a:p>
            <a:pPr algn="ctr" defTabSz="914400"/>
            <a:r>
              <a:rPr lang="uk-UA" sz="4400" b="1" dirty="0">
                <a:solidFill>
                  <a:schemeClr val="accent1">
                    <a:lumMod val="50000"/>
                  </a:schemeClr>
                </a:solidFill>
                <a:latin typeface="+mn-lt"/>
                <a:ea typeface="+mn-ea"/>
                <a:cs typeface="+mn-cs"/>
              </a:rPr>
              <a:t>ЗМІСТ</a:t>
            </a:r>
            <a:endParaRPr lang="ru-RU" sz="4400" b="1" dirty="0">
              <a:solidFill>
                <a:schemeClr val="accent1">
                  <a:lumMod val="50000"/>
                </a:schemeClr>
              </a:solidFill>
              <a:latin typeface="+mn-lt"/>
              <a:ea typeface="+mn-ea"/>
              <a:cs typeface="+mn-cs"/>
            </a:endParaRPr>
          </a:p>
        </p:txBody>
      </p:sp>
      <p:grpSp>
        <p:nvGrpSpPr>
          <p:cNvPr id="339" name="Group 92"/>
          <p:cNvGrpSpPr>
            <a:grpSpLocks/>
          </p:cNvGrpSpPr>
          <p:nvPr/>
        </p:nvGrpSpPr>
        <p:grpSpPr bwMode="auto">
          <a:xfrm>
            <a:off x="1988085" y="747381"/>
            <a:ext cx="6419307" cy="530225"/>
            <a:chOff x="1269" y="1296"/>
            <a:chExt cx="3193" cy="334"/>
          </a:xfrm>
        </p:grpSpPr>
        <p:sp>
          <p:nvSpPr>
            <p:cNvPr id="340" name="AutoShape 3"/>
            <p:cNvSpPr>
              <a:spLocks noChangeArrowheads="1"/>
            </p:cNvSpPr>
            <p:nvPr/>
          </p:nvSpPr>
          <p:spPr bwMode="gray">
            <a:xfrm>
              <a:off x="1422" y="1296"/>
              <a:ext cx="3040" cy="334"/>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sz="1600"/>
            </a:p>
          </p:txBody>
        </p:sp>
        <p:sp>
          <p:nvSpPr>
            <p:cNvPr id="341" name="Text Box 4"/>
            <p:cNvSpPr txBox="1">
              <a:spLocks noChangeArrowheads="1"/>
            </p:cNvSpPr>
            <p:nvPr/>
          </p:nvSpPr>
          <p:spPr bwMode="gray">
            <a:xfrm>
              <a:off x="1562" y="1338"/>
              <a:ext cx="284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ru-RU" sz="1600" b="1" dirty="0" err="1">
                  <a:solidFill>
                    <a:schemeClr val="accent1">
                      <a:lumMod val="75000"/>
                    </a:schemeClr>
                  </a:solidFill>
                  <a:ea typeface="Calibri" panose="020F0502020204030204" pitchFamily="34" charset="0"/>
                  <a:cs typeface="Times New Roman" panose="02020603050405020304" pitchFamily="18" charset="0"/>
                </a:rPr>
                <a:t>Історія</a:t>
              </a:r>
              <a:r>
                <a:rPr lang="ru-RU" sz="1600" b="1" dirty="0">
                  <a:solidFill>
                    <a:schemeClr val="accent1">
                      <a:lumMod val="75000"/>
                    </a:schemeClr>
                  </a:solidFill>
                  <a:ea typeface="Calibri" panose="020F0502020204030204" pitchFamily="34" charset="0"/>
                  <a:cs typeface="Times New Roman" panose="02020603050405020304" pitchFamily="18" charset="0"/>
                </a:rPr>
                <a:t> </a:t>
              </a:r>
              <a:r>
                <a:rPr lang="ru-RU" sz="1600" b="1" dirty="0" err="1">
                  <a:solidFill>
                    <a:schemeClr val="accent1">
                      <a:lumMod val="75000"/>
                    </a:schemeClr>
                  </a:solidFill>
                  <a:ea typeface="Calibri" panose="020F0502020204030204" pitchFamily="34" charset="0"/>
                  <a:cs typeface="Times New Roman" panose="02020603050405020304" pitchFamily="18" charset="0"/>
                </a:rPr>
                <a:t>виникнення</a:t>
              </a:r>
              <a:r>
                <a:rPr lang="ru-RU" sz="1600" b="1" dirty="0">
                  <a:solidFill>
                    <a:schemeClr val="accent1">
                      <a:lumMod val="75000"/>
                    </a:schemeClr>
                  </a:solidFill>
                  <a:ea typeface="Calibri" panose="020F0502020204030204" pitchFamily="34" charset="0"/>
                  <a:cs typeface="Times New Roman" panose="02020603050405020304" pitchFamily="18" charset="0"/>
                </a:rPr>
                <a:t> та </a:t>
              </a:r>
              <a:r>
                <a:rPr lang="ru-RU" sz="1600" b="1" dirty="0" err="1">
                  <a:solidFill>
                    <a:schemeClr val="accent1">
                      <a:lumMod val="75000"/>
                    </a:schemeClr>
                  </a:solidFill>
                  <a:ea typeface="Calibri" panose="020F0502020204030204" pitchFamily="34" charset="0"/>
                  <a:cs typeface="Times New Roman" panose="02020603050405020304" pitchFamily="18" charset="0"/>
                </a:rPr>
                <a:t>розвитку</a:t>
              </a:r>
              <a:r>
                <a:rPr lang="ru-RU" sz="1600" b="1" dirty="0">
                  <a:solidFill>
                    <a:schemeClr val="accent1">
                      <a:lumMod val="75000"/>
                    </a:schemeClr>
                  </a:solidFill>
                  <a:ea typeface="Calibri" panose="020F0502020204030204" pitchFamily="34" charset="0"/>
                  <a:cs typeface="Times New Roman" panose="02020603050405020304" pitchFamily="18" charset="0"/>
                </a:rPr>
                <a:t> </a:t>
              </a:r>
              <a:r>
                <a:rPr lang="ru-RU" sz="1600" b="1" dirty="0" err="1">
                  <a:solidFill>
                    <a:schemeClr val="accent1">
                      <a:lumMod val="75000"/>
                    </a:schemeClr>
                  </a:solidFill>
                  <a:ea typeface="Calibri" panose="020F0502020204030204" pitchFamily="34" charset="0"/>
                  <a:cs typeface="Times New Roman" panose="02020603050405020304" pitchFamily="18" charset="0"/>
                </a:rPr>
                <a:t>підприємства</a:t>
              </a:r>
              <a:r>
                <a:rPr lang="en-US" sz="1600" b="1" dirty="0">
                  <a:solidFill>
                    <a:schemeClr val="accent1">
                      <a:lumMod val="75000"/>
                    </a:schemeClr>
                  </a:solidFill>
                  <a:ea typeface="Calibri" panose="020F0502020204030204" pitchFamily="34" charset="0"/>
                  <a:cs typeface="Times New Roman" panose="02020603050405020304" pitchFamily="18" charset="0"/>
                </a:rPr>
                <a:t>     </a:t>
              </a:r>
              <a:r>
                <a:rPr lang="uk-UA" sz="1600" b="1" dirty="0">
                  <a:solidFill>
                    <a:schemeClr val="accent1">
                      <a:lumMod val="75000"/>
                    </a:schemeClr>
                  </a:solidFill>
                  <a:ea typeface="Calibri" panose="020F0502020204030204" pitchFamily="34" charset="0"/>
                  <a:cs typeface="Times New Roman" panose="02020603050405020304" pitchFamily="18" charset="0"/>
                </a:rPr>
                <a:t>       Слайд 3</a:t>
              </a:r>
              <a:endParaRPr lang="en-US" sz="1600" dirty="0">
                <a:solidFill>
                  <a:srgbClr val="000000"/>
                </a:solidFill>
              </a:endParaRPr>
            </a:p>
          </p:txBody>
        </p:sp>
        <p:grpSp>
          <p:nvGrpSpPr>
            <p:cNvPr id="342" name="Group 55"/>
            <p:cNvGrpSpPr>
              <a:grpSpLocks/>
            </p:cNvGrpSpPr>
            <p:nvPr/>
          </p:nvGrpSpPr>
          <p:grpSpPr bwMode="auto">
            <a:xfrm>
              <a:off x="1269" y="1324"/>
              <a:ext cx="266" cy="298"/>
              <a:chOff x="1415" y="1276"/>
              <a:chExt cx="266" cy="298"/>
            </a:xfrm>
          </p:grpSpPr>
          <p:grpSp>
            <p:nvGrpSpPr>
              <p:cNvPr id="343" name="Group 56"/>
              <p:cNvGrpSpPr>
                <a:grpSpLocks/>
              </p:cNvGrpSpPr>
              <p:nvPr/>
            </p:nvGrpSpPr>
            <p:grpSpPr bwMode="auto">
              <a:xfrm>
                <a:off x="1415" y="1276"/>
                <a:ext cx="266" cy="298"/>
                <a:chOff x="1415" y="1276"/>
                <a:chExt cx="266" cy="298"/>
              </a:xfrm>
            </p:grpSpPr>
            <p:pic>
              <p:nvPicPr>
                <p:cNvPr id="345" name="Picture 57"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46"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sz="1600"/>
                </a:p>
              </p:txBody>
            </p:sp>
            <p:sp>
              <p:nvSpPr>
                <p:cNvPr id="347"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sz="1600"/>
                </a:p>
              </p:txBody>
            </p:sp>
            <p:pic>
              <p:nvPicPr>
                <p:cNvPr id="348" name="Picture 60"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44" name="Text Box 61"/>
              <p:cNvSpPr txBox="1">
                <a:spLocks noChangeArrowheads="1"/>
              </p:cNvSpPr>
              <p:nvPr/>
            </p:nvSpPr>
            <p:spPr bwMode="gray">
              <a:xfrm>
                <a:off x="1441" y="1292"/>
                <a:ext cx="14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FFFFFF"/>
                    </a:solidFill>
                  </a:rPr>
                  <a:t>1</a:t>
                </a:r>
              </a:p>
            </p:txBody>
          </p:sp>
        </p:grpSp>
      </p:grpSp>
      <p:grpSp>
        <p:nvGrpSpPr>
          <p:cNvPr id="349" name="Group 93"/>
          <p:cNvGrpSpPr>
            <a:grpSpLocks/>
          </p:cNvGrpSpPr>
          <p:nvPr/>
        </p:nvGrpSpPr>
        <p:grpSpPr bwMode="auto">
          <a:xfrm>
            <a:off x="2010191" y="1387768"/>
            <a:ext cx="6540310" cy="853212"/>
            <a:chOff x="1263" y="1729"/>
            <a:chExt cx="3189" cy="393"/>
          </a:xfrm>
        </p:grpSpPr>
        <p:sp>
          <p:nvSpPr>
            <p:cNvPr id="350" name="AutoShape 13"/>
            <p:cNvSpPr>
              <a:spLocks noChangeArrowheads="1"/>
            </p:cNvSpPr>
            <p:nvPr/>
          </p:nvSpPr>
          <p:spPr bwMode="gray">
            <a:xfrm>
              <a:off x="1353" y="1729"/>
              <a:ext cx="3040" cy="334"/>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351" name="Text Box 21"/>
            <p:cNvSpPr txBox="1">
              <a:spLocks noChangeArrowheads="1"/>
            </p:cNvSpPr>
            <p:nvPr/>
          </p:nvSpPr>
          <p:spPr bwMode="gray">
            <a:xfrm>
              <a:off x="1538" y="1755"/>
              <a:ext cx="291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uk-UA" sz="1600" b="1" dirty="0">
                  <a:solidFill>
                    <a:schemeClr val="accent1">
                      <a:lumMod val="75000"/>
                    </a:schemeClr>
                  </a:solidFill>
                  <a:ea typeface="Calibri" panose="020F0502020204030204" pitchFamily="34" charset="0"/>
                  <a:cs typeface="Times New Roman" panose="02020603050405020304" pitchFamily="18" charset="0"/>
                </a:rPr>
                <a:t>Організаційна структура та опис діяльності                 Слайд 4-5  </a:t>
              </a:r>
            </a:p>
            <a:p>
              <a:r>
                <a:rPr lang="uk-UA" sz="1600" b="1" dirty="0">
                  <a:solidFill>
                    <a:schemeClr val="accent1">
                      <a:lumMod val="75000"/>
                    </a:schemeClr>
                  </a:solidFill>
                  <a:ea typeface="Calibri" panose="020F0502020204030204" pitchFamily="34" charset="0"/>
                  <a:cs typeface="Times New Roman" panose="02020603050405020304" pitchFamily="18" charset="0"/>
                </a:rPr>
                <a:t>підприємства</a:t>
              </a:r>
              <a:endParaRPr lang="en-US" sz="1600" b="1" dirty="0">
                <a:solidFill>
                  <a:schemeClr val="accent1">
                    <a:lumMod val="75000"/>
                  </a:schemeClr>
                </a:solidFill>
                <a:ea typeface="Calibri" panose="020F0502020204030204" pitchFamily="34" charset="0"/>
                <a:cs typeface="Times New Roman" panose="02020603050405020304" pitchFamily="18" charset="0"/>
              </a:endParaRPr>
            </a:p>
          </p:txBody>
        </p:sp>
        <p:grpSp>
          <p:nvGrpSpPr>
            <p:cNvPr id="352" name="Group 62"/>
            <p:cNvGrpSpPr>
              <a:grpSpLocks/>
            </p:cNvGrpSpPr>
            <p:nvPr/>
          </p:nvGrpSpPr>
          <p:grpSpPr bwMode="auto">
            <a:xfrm>
              <a:off x="1263" y="1803"/>
              <a:ext cx="271" cy="319"/>
              <a:chOff x="1409" y="1755"/>
              <a:chExt cx="271" cy="319"/>
            </a:xfrm>
          </p:grpSpPr>
          <p:grpSp>
            <p:nvGrpSpPr>
              <p:cNvPr id="353" name="Group 63"/>
              <p:cNvGrpSpPr>
                <a:grpSpLocks/>
              </p:cNvGrpSpPr>
              <p:nvPr/>
            </p:nvGrpSpPr>
            <p:grpSpPr bwMode="auto">
              <a:xfrm>
                <a:off x="1409" y="1755"/>
                <a:ext cx="271" cy="319"/>
                <a:chOff x="1410" y="1255"/>
                <a:chExt cx="271" cy="319"/>
              </a:xfrm>
            </p:grpSpPr>
            <p:pic>
              <p:nvPicPr>
                <p:cNvPr id="355" name="Picture 6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56" name="Oval 65"/>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357" name="Oval 66"/>
                <p:cNvSpPr>
                  <a:spLocks noChangeArrowheads="1"/>
                </p:cNvSpPr>
                <p:nvPr/>
              </p:nvSpPr>
              <p:spPr bwMode="gray">
                <a:xfrm flipH="1">
                  <a:off x="1410" y="1255"/>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358" name="Picture 6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54" name="Text Box 68"/>
              <p:cNvSpPr txBox="1">
                <a:spLocks noChangeArrowheads="1"/>
              </p:cNvSpPr>
              <p:nvPr/>
            </p:nvSpPr>
            <p:spPr bwMode="gray">
              <a:xfrm>
                <a:off x="1440" y="17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FFFF"/>
                    </a:solidFill>
                  </a:rPr>
                  <a:t>2</a:t>
                </a:r>
              </a:p>
            </p:txBody>
          </p:sp>
        </p:grpSp>
      </p:grpSp>
      <p:grpSp>
        <p:nvGrpSpPr>
          <p:cNvPr id="359" name="Group 94"/>
          <p:cNvGrpSpPr>
            <a:grpSpLocks/>
          </p:cNvGrpSpPr>
          <p:nvPr/>
        </p:nvGrpSpPr>
        <p:grpSpPr bwMode="auto">
          <a:xfrm>
            <a:off x="2035977" y="2227569"/>
            <a:ext cx="6419306" cy="623773"/>
            <a:chOff x="1270" y="2247"/>
            <a:chExt cx="3192" cy="345"/>
          </a:xfrm>
        </p:grpSpPr>
        <p:sp>
          <p:nvSpPr>
            <p:cNvPr id="360" name="AutoShape 23"/>
            <p:cNvSpPr>
              <a:spLocks noChangeArrowheads="1"/>
            </p:cNvSpPr>
            <p:nvPr/>
          </p:nvSpPr>
          <p:spPr bwMode="gray">
            <a:xfrm>
              <a:off x="1422" y="2247"/>
              <a:ext cx="3040" cy="334"/>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361" name="Text Box 31"/>
            <p:cNvSpPr txBox="1">
              <a:spLocks noChangeArrowheads="1"/>
            </p:cNvSpPr>
            <p:nvPr/>
          </p:nvSpPr>
          <p:spPr bwMode="gray">
            <a:xfrm>
              <a:off x="1525" y="2309"/>
              <a:ext cx="2909"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uk-UA" sz="1600" b="1" dirty="0">
                  <a:solidFill>
                    <a:schemeClr val="accent1">
                      <a:lumMod val="75000"/>
                    </a:schemeClr>
                  </a:solidFill>
                  <a:ea typeface="Calibri" panose="020F0502020204030204" pitchFamily="34" charset="0"/>
                  <a:cs typeface="Times New Roman" panose="02020603050405020304" pitchFamily="18" charset="0"/>
                </a:rPr>
                <a:t>Результати  діяльності підприємства                              Слайд 6-15 </a:t>
              </a:r>
              <a:endParaRPr lang="ru-RU" sz="1600" b="1" dirty="0">
                <a:solidFill>
                  <a:schemeClr val="accent1">
                    <a:lumMod val="75000"/>
                  </a:schemeClr>
                </a:solidFill>
                <a:ea typeface="Calibri" panose="020F0502020204030204" pitchFamily="34" charset="0"/>
                <a:cs typeface="Times New Roman" panose="02020603050405020304" pitchFamily="18" charset="0"/>
              </a:endParaRPr>
            </a:p>
          </p:txBody>
        </p:sp>
        <p:grpSp>
          <p:nvGrpSpPr>
            <p:cNvPr id="362" name="Group 69"/>
            <p:cNvGrpSpPr>
              <a:grpSpLocks/>
            </p:cNvGrpSpPr>
            <p:nvPr/>
          </p:nvGrpSpPr>
          <p:grpSpPr bwMode="auto">
            <a:xfrm>
              <a:off x="1270" y="2294"/>
              <a:ext cx="266" cy="298"/>
              <a:chOff x="1416" y="2246"/>
              <a:chExt cx="266" cy="298"/>
            </a:xfrm>
          </p:grpSpPr>
          <p:sp>
            <p:nvSpPr>
              <p:cNvPr id="363" name="Text Box 70"/>
              <p:cNvSpPr txBox="1">
                <a:spLocks noChangeArrowheads="1"/>
              </p:cNvSpPr>
              <p:nvPr/>
            </p:nvSpPr>
            <p:spPr bwMode="gray">
              <a:xfrm>
                <a:off x="1435" y="22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3</a:t>
                </a:r>
              </a:p>
            </p:txBody>
          </p:sp>
          <p:grpSp>
            <p:nvGrpSpPr>
              <p:cNvPr id="364" name="Group 71"/>
              <p:cNvGrpSpPr>
                <a:grpSpLocks/>
              </p:cNvGrpSpPr>
              <p:nvPr/>
            </p:nvGrpSpPr>
            <p:grpSpPr bwMode="auto">
              <a:xfrm>
                <a:off x="1416" y="2246"/>
                <a:ext cx="266" cy="298"/>
                <a:chOff x="1415" y="1276"/>
                <a:chExt cx="266" cy="298"/>
              </a:xfrm>
            </p:grpSpPr>
            <p:pic>
              <p:nvPicPr>
                <p:cNvPr id="366" name="Picture 7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67" name="Oval 73"/>
                <p:cNvSpPr>
                  <a:spLocks noChangeArrowheads="1"/>
                </p:cNvSpPr>
                <p:nvPr/>
              </p:nvSpPr>
              <p:spPr bwMode="gray">
                <a:xfrm flipH="1">
                  <a:off x="1415" y="1276"/>
                  <a:ext cx="266" cy="266"/>
                </a:xfrm>
                <a:prstGeom prst="ellipse">
                  <a:avLst/>
                </a:prstGeom>
                <a:gradFill rotWithShape="0">
                  <a:gsLst>
                    <a:gs pos="0">
                      <a:srgbClr val="10E470"/>
                    </a:gs>
                    <a:gs pos="100000">
                      <a:srgbClr val="10E47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368" name="Oval 74"/>
                <p:cNvSpPr>
                  <a:spLocks noChangeArrowheads="1"/>
                </p:cNvSpPr>
                <p:nvPr/>
              </p:nvSpPr>
              <p:spPr bwMode="gray">
                <a:xfrm flipH="1">
                  <a:off x="1422" y="1282"/>
                  <a:ext cx="254" cy="254"/>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369" name="Picture 75"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65" name="Text Box 76"/>
              <p:cNvSpPr txBox="1">
                <a:spLocks noChangeArrowheads="1"/>
              </p:cNvSpPr>
              <p:nvPr/>
            </p:nvSpPr>
            <p:spPr bwMode="gray">
              <a:xfrm>
                <a:off x="1442" y="226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FFFF"/>
                    </a:solidFill>
                  </a:rPr>
                  <a:t>3</a:t>
                </a:r>
              </a:p>
            </p:txBody>
          </p:sp>
        </p:grpSp>
      </p:grpSp>
      <p:grpSp>
        <p:nvGrpSpPr>
          <p:cNvPr id="370" name="Group 95"/>
          <p:cNvGrpSpPr>
            <a:grpSpLocks/>
          </p:cNvGrpSpPr>
          <p:nvPr/>
        </p:nvGrpSpPr>
        <p:grpSpPr bwMode="auto">
          <a:xfrm>
            <a:off x="2059413" y="2956789"/>
            <a:ext cx="6357965" cy="601480"/>
            <a:chOff x="1268" y="2727"/>
            <a:chExt cx="3194" cy="345"/>
          </a:xfrm>
        </p:grpSpPr>
        <p:sp>
          <p:nvSpPr>
            <p:cNvPr id="371" name="AutoShape 33"/>
            <p:cNvSpPr>
              <a:spLocks noChangeArrowheads="1"/>
            </p:cNvSpPr>
            <p:nvPr/>
          </p:nvSpPr>
          <p:spPr bwMode="gray">
            <a:xfrm>
              <a:off x="1422" y="2727"/>
              <a:ext cx="3040" cy="338"/>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grpSp>
          <p:nvGrpSpPr>
            <p:cNvPr id="373" name="Group 77"/>
            <p:cNvGrpSpPr>
              <a:grpSpLocks/>
            </p:cNvGrpSpPr>
            <p:nvPr/>
          </p:nvGrpSpPr>
          <p:grpSpPr bwMode="auto">
            <a:xfrm>
              <a:off x="1268" y="2774"/>
              <a:ext cx="266" cy="298"/>
              <a:chOff x="1414" y="2726"/>
              <a:chExt cx="266" cy="298"/>
            </a:xfrm>
          </p:grpSpPr>
          <p:sp>
            <p:nvSpPr>
              <p:cNvPr id="374" name="Text Box 78"/>
              <p:cNvSpPr txBox="1">
                <a:spLocks noChangeArrowheads="1"/>
              </p:cNvSpPr>
              <p:nvPr/>
            </p:nvSpPr>
            <p:spPr bwMode="gray">
              <a:xfrm>
                <a:off x="1435" y="274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4</a:t>
                </a:r>
              </a:p>
            </p:txBody>
          </p:sp>
          <p:grpSp>
            <p:nvGrpSpPr>
              <p:cNvPr id="375" name="Group 79"/>
              <p:cNvGrpSpPr>
                <a:grpSpLocks/>
              </p:cNvGrpSpPr>
              <p:nvPr/>
            </p:nvGrpSpPr>
            <p:grpSpPr bwMode="auto">
              <a:xfrm>
                <a:off x="1414" y="2726"/>
                <a:ext cx="266" cy="298"/>
                <a:chOff x="1415" y="1276"/>
                <a:chExt cx="266" cy="298"/>
              </a:xfrm>
            </p:grpSpPr>
            <p:pic>
              <p:nvPicPr>
                <p:cNvPr id="377" name="Picture 80"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78" name="Oval 81"/>
                <p:cNvSpPr>
                  <a:spLocks noChangeArrowheads="1"/>
                </p:cNvSpPr>
                <p:nvPr/>
              </p:nvSpPr>
              <p:spPr bwMode="gray">
                <a:xfrm flipH="1">
                  <a:off x="1415" y="1276"/>
                  <a:ext cx="266" cy="266"/>
                </a:xfrm>
                <a:prstGeom prst="ellipse">
                  <a:avLst/>
                </a:prstGeom>
                <a:gradFill rotWithShape="0">
                  <a:gsLst>
                    <a:gs pos="0">
                      <a:srgbClr val="CA55F9"/>
                    </a:gs>
                    <a:gs pos="100000">
                      <a:srgbClr val="CA55F9">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379" name="Oval 82"/>
                <p:cNvSpPr>
                  <a:spLocks noChangeArrowheads="1"/>
                </p:cNvSpPr>
                <p:nvPr/>
              </p:nvSpPr>
              <p:spPr bwMode="gray">
                <a:xfrm flipH="1">
                  <a:off x="1422" y="1282"/>
                  <a:ext cx="254" cy="254"/>
                </a:xfrm>
                <a:prstGeom prst="ellipse">
                  <a:avLst/>
                </a:prstGeom>
                <a:gradFill rotWithShape="0">
                  <a:gsLst>
                    <a:gs pos="0">
                      <a:srgbClr val="CA55F9">
                        <a:gamma/>
                        <a:shade val="63529"/>
                        <a:invGamma/>
                      </a:srgbClr>
                    </a:gs>
                    <a:gs pos="100000">
                      <a:srgbClr val="CA55F9">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380" name="Picture 83"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76" name="Text Box 84"/>
              <p:cNvSpPr txBox="1">
                <a:spLocks noChangeArrowheads="1"/>
              </p:cNvSpPr>
              <p:nvPr/>
            </p:nvSpPr>
            <p:spPr bwMode="gray">
              <a:xfrm>
                <a:off x="1440" y="274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4</a:t>
                </a:r>
              </a:p>
            </p:txBody>
          </p:sp>
        </p:grpSp>
      </p:grpSp>
      <p:grpSp>
        <p:nvGrpSpPr>
          <p:cNvPr id="381" name="Group 96"/>
          <p:cNvGrpSpPr>
            <a:grpSpLocks/>
          </p:cNvGrpSpPr>
          <p:nvPr/>
        </p:nvGrpSpPr>
        <p:grpSpPr bwMode="auto">
          <a:xfrm>
            <a:off x="2070522" y="3657205"/>
            <a:ext cx="6413772" cy="582271"/>
            <a:chOff x="1268" y="3207"/>
            <a:chExt cx="3218" cy="345"/>
          </a:xfrm>
        </p:grpSpPr>
        <p:sp>
          <p:nvSpPr>
            <p:cNvPr id="382" name="AutoShape 43"/>
            <p:cNvSpPr>
              <a:spLocks noChangeArrowheads="1"/>
            </p:cNvSpPr>
            <p:nvPr/>
          </p:nvSpPr>
          <p:spPr bwMode="gray">
            <a:xfrm>
              <a:off x="1418" y="3207"/>
              <a:ext cx="3040" cy="334"/>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383" name="Text Box 52"/>
            <p:cNvSpPr txBox="1">
              <a:spLocks noChangeArrowheads="1"/>
            </p:cNvSpPr>
            <p:nvPr/>
          </p:nvSpPr>
          <p:spPr bwMode="gray">
            <a:xfrm>
              <a:off x="1521" y="3255"/>
              <a:ext cx="2965"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uk-UA" sz="1600" b="1" dirty="0">
                  <a:solidFill>
                    <a:schemeClr val="accent1">
                      <a:lumMod val="75000"/>
                    </a:schemeClr>
                  </a:solidFill>
                  <a:ea typeface="Calibri" panose="020F0502020204030204" pitchFamily="34" charset="0"/>
                  <a:cs typeface="Times New Roman" panose="02020603050405020304" pitchFamily="18" charset="0"/>
                </a:rPr>
                <a:t>Освоєння капітальних інвестицій                                   Слайд 19-25 </a:t>
              </a:r>
              <a:endParaRPr lang="en-US" sz="1600" b="1" dirty="0">
                <a:solidFill>
                  <a:schemeClr val="accent1">
                    <a:lumMod val="75000"/>
                  </a:schemeClr>
                </a:solidFill>
                <a:ea typeface="Calibri" panose="020F0502020204030204" pitchFamily="34" charset="0"/>
                <a:cs typeface="Times New Roman" panose="02020603050405020304" pitchFamily="18" charset="0"/>
              </a:endParaRPr>
            </a:p>
          </p:txBody>
        </p:sp>
        <p:grpSp>
          <p:nvGrpSpPr>
            <p:cNvPr id="384" name="Group 85"/>
            <p:cNvGrpSpPr>
              <a:grpSpLocks/>
            </p:cNvGrpSpPr>
            <p:nvPr/>
          </p:nvGrpSpPr>
          <p:grpSpPr bwMode="auto">
            <a:xfrm>
              <a:off x="1268" y="3254"/>
              <a:ext cx="266" cy="298"/>
              <a:chOff x="1414" y="3206"/>
              <a:chExt cx="266" cy="298"/>
            </a:xfrm>
          </p:grpSpPr>
          <p:grpSp>
            <p:nvGrpSpPr>
              <p:cNvPr id="385" name="Group 86"/>
              <p:cNvGrpSpPr>
                <a:grpSpLocks/>
              </p:cNvGrpSpPr>
              <p:nvPr/>
            </p:nvGrpSpPr>
            <p:grpSpPr bwMode="auto">
              <a:xfrm>
                <a:off x="1414" y="3206"/>
                <a:ext cx="266" cy="298"/>
                <a:chOff x="1415" y="1276"/>
                <a:chExt cx="266" cy="298"/>
              </a:xfrm>
            </p:grpSpPr>
            <p:pic>
              <p:nvPicPr>
                <p:cNvPr id="387" name="Picture 87"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88" name="Oval 88"/>
                <p:cNvSpPr>
                  <a:spLocks noChangeArrowheads="1"/>
                </p:cNvSpPr>
                <p:nvPr/>
              </p:nvSpPr>
              <p:spPr bwMode="gray">
                <a:xfrm flipH="1">
                  <a:off x="1415" y="1276"/>
                  <a:ext cx="266" cy="266"/>
                </a:xfrm>
                <a:prstGeom prst="ellipse">
                  <a:avLst/>
                </a:prstGeom>
                <a:gradFill rotWithShape="0">
                  <a:gsLst>
                    <a:gs pos="0">
                      <a:srgbClr val="4D98E3"/>
                    </a:gs>
                    <a:gs pos="100000">
                      <a:srgbClr val="4D98E3">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389" name="Oval 89"/>
                <p:cNvSpPr>
                  <a:spLocks noChangeArrowheads="1"/>
                </p:cNvSpPr>
                <p:nvPr/>
              </p:nvSpPr>
              <p:spPr bwMode="gray">
                <a:xfrm flipH="1">
                  <a:off x="1422" y="1282"/>
                  <a:ext cx="254" cy="254"/>
                </a:xfrm>
                <a:prstGeom prst="ellipse">
                  <a:avLst/>
                </a:prstGeom>
                <a:gradFill rotWithShape="0">
                  <a:gsLst>
                    <a:gs pos="0">
                      <a:srgbClr val="4D98E3">
                        <a:gamma/>
                        <a:shade val="63529"/>
                        <a:invGamma/>
                      </a:srgbClr>
                    </a:gs>
                    <a:gs pos="100000">
                      <a:srgbClr val="4D98E3">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390" name="Picture 90"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86" name="Text Box 91"/>
              <p:cNvSpPr txBox="1">
                <a:spLocks noChangeArrowheads="1"/>
              </p:cNvSpPr>
              <p:nvPr/>
            </p:nvSpPr>
            <p:spPr bwMode="gray">
              <a:xfrm>
                <a:off x="1440" y="322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5</a:t>
                </a:r>
              </a:p>
            </p:txBody>
          </p:sp>
        </p:grpSp>
      </p:grpSp>
      <p:sp>
        <p:nvSpPr>
          <p:cNvPr id="4" name="Прямоугольник 3"/>
          <p:cNvSpPr/>
          <p:nvPr/>
        </p:nvSpPr>
        <p:spPr>
          <a:xfrm>
            <a:off x="2607622" y="3071184"/>
            <a:ext cx="5799770" cy="338554"/>
          </a:xfrm>
          <a:prstGeom prst="rect">
            <a:avLst/>
          </a:prstGeom>
        </p:spPr>
        <p:txBody>
          <a:bodyPr wrap="square">
            <a:spAutoFit/>
          </a:bodyPr>
          <a:lstStyle/>
          <a:p>
            <a:r>
              <a:rPr lang="uk-UA" sz="1600" b="1" dirty="0">
                <a:solidFill>
                  <a:schemeClr val="accent1">
                    <a:lumMod val="75000"/>
                  </a:schemeClr>
                </a:solidFill>
                <a:ea typeface="Calibri" panose="020F0502020204030204" pitchFamily="34" charset="0"/>
                <a:cs typeface="Times New Roman" panose="02020603050405020304" pitchFamily="18" charset="0"/>
              </a:rPr>
              <a:t>Ліквідність та </a:t>
            </a:r>
            <a:r>
              <a:rPr lang="uk-UA" sz="1600" b="1" dirty="0" err="1">
                <a:solidFill>
                  <a:schemeClr val="accent1">
                    <a:lumMod val="75000"/>
                  </a:schemeClr>
                </a:solidFill>
                <a:ea typeface="Calibri" panose="020F0502020204030204" pitchFamily="34" charset="0"/>
                <a:cs typeface="Times New Roman" panose="02020603050405020304" pitchFamily="18" charset="0"/>
              </a:rPr>
              <a:t>зобов</a:t>
            </a:r>
            <a:r>
              <a:rPr lang="en-US" sz="1600" b="1" dirty="0">
                <a:solidFill>
                  <a:schemeClr val="accent1">
                    <a:lumMod val="75000"/>
                  </a:schemeClr>
                </a:solidFill>
                <a:ea typeface="Calibri" panose="020F0502020204030204" pitchFamily="34" charset="0"/>
                <a:cs typeface="Times New Roman" panose="02020603050405020304" pitchFamily="18" charset="0"/>
              </a:rPr>
              <a:t>’</a:t>
            </a:r>
            <a:r>
              <a:rPr lang="uk-UA" sz="1600" b="1" dirty="0" err="1">
                <a:solidFill>
                  <a:schemeClr val="accent1">
                    <a:lumMod val="75000"/>
                  </a:schemeClr>
                </a:solidFill>
                <a:ea typeface="Calibri" panose="020F0502020204030204" pitchFamily="34" charset="0"/>
                <a:cs typeface="Times New Roman" panose="02020603050405020304" pitchFamily="18" charset="0"/>
              </a:rPr>
              <a:t>язання</a:t>
            </a:r>
            <a:r>
              <a:rPr lang="uk-UA" sz="1600" b="1" dirty="0">
                <a:solidFill>
                  <a:schemeClr val="accent1">
                    <a:lumMod val="75000"/>
                  </a:schemeClr>
                </a:solidFill>
                <a:ea typeface="Calibri" panose="020F0502020204030204" pitchFamily="34" charset="0"/>
                <a:cs typeface="Times New Roman" panose="02020603050405020304" pitchFamily="18" charset="0"/>
              </a:rPr>
              <a:t>                                             Слайд 16-18 </a:t>
            </a:r>
            <a:endParaRPr lang="ru-RU" sz="1600" b="1" dirty="0">
              <a:solidFill>
                <a:schemeClr val="accent1">
                  <a:lumMod val="75000"/>
                </a:schemeClr>
              </a:solidFill>
              <a:ea typeface="Calibri" panose="020F0502020204030204" pitchFamily="34" charset="0"/>
              <a:cs typeface="Times New Roman" panose="02020603050405020304" pitchFamily="18" charset="0"/>
            </a:endParaRPr>
          </a:p>
        </p:txBody>
      </p:sp>
      <p:grpSp>
        <p:nvGrpSpPr>
          <p:cNvPr id="57" name="Group 92"/>
          <p:cNvGrpSpPr>
            <a:grpSpLocks/>
          </p:cNvGrpSpPr>
          <p:nvPr/>
        </p:nvGrpSpPr>
        <p:grpSpPr bwMode="auto">
          <a:xfrm>
            <a:off x="2040213" y="4349014"/>
            <a:ext cx="6437280" cy="530225"/>
            <a:chOff x="1269" y="1296"/>
            <a:chExt cx="3224" cy="334"/>
          </a:xfrm>
        </p:grpSpPr>
        <p:sp>
          <p:nvSpPr>
            <p:cNvPr id="58" name="AutoShape 3"/>
            <p:cNvSpPr>
              <a:spLocks noChangeArrowheads="1"/>
            </p:cNvSpPr>
            <p:nvPr/>
          </p:nvSpPr>
          <p:spPr bwMode="gray">
            <a:xfrm>
              <a:off x="1422" y="1296"/>
              <a:ext cx="3060" cy="334"/>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59" name="Text Box 4"/>
            <p:cNvSpPr txBox="1">
              <a:spLocks noChangeArrowheads="1"/>
            </p:cNvSpPr>
            <p:nvPr/>
          </p:nvSpPr>
          <p:spPr bwMode="gray">
            <a:xfrm>
              <a:off x="1525" y="1342"/>
              <a:ext cx="296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uk-UA" sz="1600" b="1" dirty="0">
                  <a:solidFill>
                    <a:schemeClr val="accent1">
                      <a:lumMod val="75000"/>
                    </a:schemeClr>
                  </a:solidFill>
                  <a:ea typeface="Calibri" panose="020F0502020204030204" pitchFamily="34" charset="0"/>
                  <a:cs typeface="Times New Roman" panose="02020603050405020304" pitchFamily="18" charset="0"/>
                </a:rPr>
                <a:t>Екологічні аспекти                                                               Слайд 26-28 </a:t>
              </a:r>
              <a:endParaRPr lang="ru-RU" sz="1600" b="1" dirty="0">
                <a:solidFill>
                  <a:schemeClr val="accent1">
                    <a:lumMod val="75000"/>
                  </a:schemeClr>
                </a:solidFill>
                <a:ea typeface="Calibri" panose="020F0502020204030204" pitchFamily="34" charset="0"/>
                <a:cs typeface="Times New Roman" panose="02020603050405020304" pitchFamily="18" charset="0"/>
              </a:endParaRPr>
            </a:p>
          </p:txBody>
        </p:sp>
        <p:grpSp>
          <p:nvGrpSpPr>
            <p:cNvPr id="60" name="Group 55"/>
            <p:cNvGrpSpPr>
              <a:grpSpLocks/>
            </p:cNvGrpSpPr>
            <p:nvPr/>
          </p:nvGrpSpPr>
          <p:grpSpPr bwMode="auto">
            <a:xfrm>
              <a:off x="1269" y="1324"/>
              <a:ext cx="266" cy="298"/>
              <a:chOff x="1415" y="1276"/>
              <a:chExt cx="266" cy="298"/>
            </a:xfrm>
          </p:grpSpPr>
          <p:grpSp>
            <p:nvGrpSpPr>
              <p:cNvPr id="61" name="Group 56"/>
              <p:cNvGrpSpPr>
                <a:grpSpLocks/>
              </p:cNvGrpSpPr>
              <p:nvPr/>
            </p:nvGrpSpPr>
            <p:grpSpPr bwMode="auto">
              <a:xfrm>
                <a:off x="1415" y="1276"/>
                <a:ext cx="266" cy="298"/>
                <a:chOff x="1415" y="1276"/>
                <a:chExt cx="266" cy="298"/>
              </a:xfrm>
            </p:grpSpPr>
            <p:pic>
              <p:nvPicPr>
                <p:cNvPr id="63" name="Picture 57"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64"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65"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66" name="Picture 60"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 Box 61"/>
              <p:cNvSpPr txBox="1">
                <a:spLocks noChangeArrowheads="1"/>
              </p:cNvSpPr>
              <p:nvPr/>
            </p:nvSpPr>
            <p:spPr bwMode="gray">
              <a:xfrm>
                <a:off x="1441" y="1292"/>
                <a:ext cx="1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b="1" dirty="0">
                    <a:solidFill>
                      <a:srgbClr val="FFFFFF"/>
                    </a:solidFill>
                  </a:rPr>
                  <a:t>6</a:t>
                </a:r>
                <a:endParaRPr lang="en-US" b="1" dirty="0">
                  <a:solidFill>
                    <a:srgbClr val="FFFFFF"/>
                  </a:solidFill>
                </a:endParaRPr>
              </a:p>
            </p:txBody>
          </p:sp>
        </p:grpSp>
      </p:grpSp>
      <p:grpSp>
        <p:nvGrpSpPr>
          <p:cNvPr id="68" name="Group 93"/>
          <p:cNvGrpSpPr>
            <a:grpSpLocks/>
          </p:cNvGrpSpPr>
          <p:nvPr/>
        </p:nvGrpSpPr>
        <p:grpSpPr bwMode="auto">
          <a:xfrm>
            <a:off x="2108413" y="5698560"/>
            <a:ext cx="6375881" cy="590550"/>
            <a:chOff x="1268" y="1750"/>
            <a:chExt cx="3203" cy="372"/>
          </a:xfrm>
        </p:grpSpPr>
        <p:sp>
          <p:nvSpPr>
            <p:cNvPr id="69" name="AutoShape 13"/>
            <p:cNvSpPr>
              <a:spLocks noChangeArrowheads="1"/>
            </p:cNvSpPr>
            <p:nvPr/>
          </p:nvSpPr>
          <p:spPr bwMode="gray">
            <a:xfrm>
              <a:off x="1428" y="1750"/>
              <a:ext cx="3040" cy="334"/>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70" name="Text Box 21"/>
            <p:cNvSpPr txBox="1">
              <a:spLocks noChangeArrowheads="1"/>
            </p:cNvSpPr>
            <p:nvPr/>
          </p:nvSpPr>
          <p:spPr bwMode="gray">
            <a:xfrm>
              <a:off x="1525" y="1824"/>
              <a:ext cx="294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ru-RU" sz="1600" b="1" dirty="0" err="1">
                  <a:solidFill>
                    <a:schemeClr val="accent1">
                      <a:lumMod val="75000"/>
                    </a:schemeClr>
                  </a:solidFill>
                  <a:ea typeface="Calibri" panose="020F0502020204030204" pitchFamily="34" charset="0"/>
                  <a:cs typeface="Times New Roman" panose="02020603050405020304" pitchFamily="18" charset="0"/>
                </a:rPr>
                <a:t>Перспективи</a:t>
              </a:r>
              <a:r>
                <a:rPr lang="ru-RU" sz="1600" b="1" dirty="0">
                  <a:solidFill>
                    <a:schemeClr val="accent1">
                      <a:lumMod val="75000"/>
                    </a:schemeClr>
                  </a:solidFill>
                  <a:ea typeface="Calibri" panose="020F0502020204030204" pitchFamily="34" charset="0"/>
                  <a:cs typeface="Times New Roman" panose="02020603050405020304" pitchFamily="18" charset="0"/>
                </a:rPr>
                <a:t>  </a:t>
              </a:r>
              <a:r>
                <a:rPr lang="ru-RU" sz="1600" b="1" dirty="0" err="1">
                  <a:solidFill>
                    <a:schemeClr val="accent1">
                      <a:lumMod val="75000"/>
                    </a:schemeClr>
                  </a:solidFill>
                  <a:ea typeface="Calibri" panose="020F0502020204030204" pitchFamily="34" charset="0"/>
                  <a:cs typeface="Times New Roman" panose="02020603050405020304" pitchFamily="18" charset="0"/>
                </a:rPr>
                <a:t>розвитку</a:t>
              </a:r>
              <a:r>
                <a:rPr lang="ru-RU" sz="1600" b="1" dirty="0">
                  <a:solidFill>
                    <a:schemeClr val="accent1">
                      <a:lumMod val="75000"/>
                    </a:schemeClr>
                  </a:solidFill>
                  <a:ea typeface="Calibri" panose="020F0502020204030204" pitchFamily="34" charset="0"/>
                  <a:cs typeface="Times New Roman" panose="02020603050405020304" pitchFamily="18" charset="0"/>
                </a:rPr>
                <a:t>                                                      Слайд 31-38 </a:t>
              </a:r>
            </a:p>
          </p:txBody>
        </p:sp>
        <p:grpSp>
          <p:nvGrpSpPr>
            <p:cNvPr id="71" name="Group 62"/>
            <p:cNvGrpSpPr>
              <a:grpSpLocks/>
            </p:cNvGrpSpPr>
            <p:nvPr/>
          </p:nvGrpSpPr>
          <p:grpSpPr bwMode="auto">
            <a:xfrm>
              <a:off x="1268" y="1824"/>
              <a:ext cx="266" cy="298"/>
              <a:chOff x="1414" y="1776"/>
              <a:chExt cx="266" cy="298"/>
            </a:xfrm>
          </p:grpSpPr>
          <p:grpSp>
            <p:nvGrpSpPr>
              <p:cNvPr id="72" name="Group 63"/>
              <p:cNvGrpSpPr>
                <a:grpSpLocks/>
              </p:cNvGrpSpPr>
              <p:nvPr/>
            </p:nvGrpSpPr>
            <p:grpSpPr bwMode="auto">
              <a:xfrm>
                <a:off x="1414" y="1776"/>
                <a:ext cx="266" cy="298"/>
                <a:chOff x="1415" y="1276"/>
                <a:chExt cx="266" cy="298"/>
              </a:xfrm>
            </p:grpSpPr>
            <p:pic>
              <p:nvPicPr>
                <p:cNvPr id="74" name="Picture 6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75" name="Oval 65"/>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76" name="Oval 66"/>
                <p:cNvSpPr>
                  <a:spLocks noChangeArrowheads="1"/>
                </p:cNvSpPr>
                <p:nvPr/>
              </p:nvSpPr>
              <p:spPr bwMode="gray">
                <a:xfrm flipH="1">
                  <a:off x="1422" y="1282"/>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77" name="Picture 6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 Box 68"/>
              <p:cNvSpPr txBox="1">
                <a:spLocks noChangeArrowheads="1"/>
              </p:cNvSpPr>
              <p:nvPr/>
            </p:nvSpPr>
            <p:spPr bwMode="gray">
              <a:xfrm>
                <a:off x="1440" y="1792"/>
                <a:ext cx="1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b="1" dirty="0">
                    <a:solidFill>
                      <a:srgbClr val="FFFFFF"/>
                    </a:solidFill>
                  </a:rPr>
                  <a:t>7</a:t>
                </a:r>
                <a:endParaRPr lang="en-US" b="1" dirty="0">
                  <a:solidFill>
                    <a:srgbClr val="FFFFFF"/>
                  </a:solidFill>
                </a:endParaRPr>
              </a:p>
            </p:txBody>
          </p:sp>
        </p:grpSp>
      </p:grpSp>
      <p:grpSp>
        <p:nvGrpSpPr>
          <p:cNvPr id="78" name="Group 94"/>
          <p:cNvGrpSpPr>
            <a:grpSpLocks/>
          </p:cNvGrpSpPr>
          <p:nvPr/>
        </p:nvGrpSpPr>
        <p:grpSpPr bwMode="auto">
          <a:xfrm>
            <a:off x="2035977" y="5027583"/>
            <a:ext cx="6405576" cy="547687"/>
            <a:chOff x="1270" y="2247"/>
            <a:chExt cx="3192" cy="345"/>
          </a:xfrm>
        </p:grpSpPr>
        <p:sp>
          <p:nvSpPr>
            <p:cNvPr id="79" name="AutoShape 23"/>
            <p:cNvSpPr>
              <a:spLocks noChangeArrowheads="1"/>
            </p:cNvSpPr>
            <p:nvPr/>
          </p:nvSpPr>
          <p:spPr bwMode="gray">
            <a:xfrm>
              <a:off x="1422" y="2247"/>
              <a:ext cx="3040" cy="334"/>
            </a:xfrm>
            <a:prstGeom prst="roundRect">
              <a:avLst>
                <a:gd name="adj" fmla="val 50000"/>
              </a:avLst>
            </a:prstGeom>
            <a:solidFill>
              <a:schemeClr val="bg1"/>
            </a:soli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p>
          </p:txBody>
        </p:sp>
        <p:sp>
          <p:nvSpPr>
            <p:cNvPr id="80" name="Text Box 31"/>
            <p:cNvSpPr txBox="1">
              <a:spLocks noChangeArrowheads="1"/>
            </p:cNvSpPr>
            <p:nvPr/>
          </p:nvSpPr>
          <p:spPr bwMode="gray">
            <a:xfrm>
              <a:off x="1570" y="2294"/>
              <a:ext cx="287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uk-UA" sz="1600" b="1" dirty="0">
                  <a:solidFill>
                    <a:schemeClr val="accent1">
                      <a:lumMod val="75000"/>
                    </a:schemeClr>
                  </a:solidFill>
                  <a:ea typeface="Calibri" panose="020F0502020204030204" pitchFamily="34" charset="0"/>
                  <a:cs typeface="Times New Roman" panose="02020603050405020304" pitchFamily="18" charset="0"/>
                </a:rPr>
                <a:t>Соціальні аспекти та кадрова політика                       Слайд  29-30 </a:t>
              </a:r>
              <a:endParaRPr lang="ru-RU" sz="1600" b="1" dirty="0">
                <a:solidFill>
                  <a:schemeClr val="accent1">
                    <a:lumMod val="75000"/>
                  </a:schemeClr>
                </a:solidFill>
                <a:ea typeface="Calibri" panose="020F0502020204030204" pitchFamily="34" charset="0"/>
                <a:cs typeface="Times New Roman" panose="02020603050405020304" pitchFamily="18" charset="0"/>
              </a:endParaRPr>
            </a:p>
          </p:txBody>
        </p:sp>
        <p:grpSp>
          <p:nvGrpSpPr>
            <p:cNvPr id="81" name="Group 69"/>
            <p:cNvGrpSpPr>
              <a:grpSpLocks/>
            </p:cNvGrpSpPr>
            <p:nvPr/>
          </p:nvGrpSpPr>
          <p:grpSpPr bwMode="auto">
            <a:xfrm>
              <a:off x="1270" y="2294"/>
              <a:ext cx="266" cy="298"/>
              <a:chOff x="1416" y="2246"/>
              <a:chExt cx="266" cy="298"/>
            </a:xfrm>
          </p:grpSpPr>
          <p:sp>
            <p:nvSpPr>
              <p:cNvPr id="82" name="Text Box 70"/>
              <p:cNvSpPr txBox="1">
                <a:spLocks noChangeArrowheads="1"/>
              </p:cNvSpPr>
              <p:nvPr/>
            </p:nvSpPr>
            <p:spPr bwMode="gray">
              <a:xfrm>
                <a:off x="1435" y="22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3</a:t>
                </a:r>
              </a:p>
            </p:txBody>
          </p:sp>
          <p:grpSp>
            <p:nvGrpSpPr>
              <p:cNvPr id="83" name="Group 71"/>
              <p:cNvGrpSpPr>
                <a:grpSpLocks/>
              </p:cNvGrpSpPr>
              <p:nvPr/>
            </p:nvGrpSpPr>
            <p:grpSpPr bwMode="auto">
              <a:xfrm>
                <a:off x="1416" y="2246"/>
                <a:ext cx="266" cy="298"/>
                <a:chOff x="1415" y="1276"/>
                <a:chExt cx="266" cy="298"/>
              </a:xfrm>
            </p:grpSpPr>
            <p:pic>
              <p:nvPicPr>
                <p:cNvPr id="85" name="Picture 7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86" name="Oval 73"/>
                <p:cNvSpPr>
                  <a:spLocks noChangeArrowheads="1"/>
                </p:cNvSpPr>
                <p:nvPr/>
              </p:nvSpPr>
              <p:spPr bwMode="gray">
                <a:xfrm flipH="1">
                  <a:off x="1415" y="1276"/>
                  <a:ext cx="266" cy="266"/>
                </a:xfrm>
                <a:prstGeom prst="ellipse">
                  <a:avLst/>
                </a:prstGeom>
                <a:gradFill rotWithShape="0">
                  <a:gsLst>
                    <a:gs pos="0">
                      <a:srgbClr val="10E470"/>
                    </a:gs>
                    <a:gs pos="100000">
                      <a:srgbClr val="10E47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87" name="Oval 74"/>
                <p:cNvSpPr>
                  <a:spLocks noChangeArrowheads="1"/>
                </p:cNvSpPr>
                <p:nvPr/>
              </p:nvSpPr>
              <p:spPr bwMode="gray">
                <a:xfrm flipH="1">
                  <a:off x="1422" y="1282"/>
                  <a:ext cx="254" cy="254"/>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88" name="Picture 75"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Text Box 76"/>
              <p:cNvSpPr txBox="1">
                <a:spLocks noChangeArrowheads="1"/>
              </p:cNvSpPr>
              <p:nvPr/>
            </p:nvSpPr>
            <p:spPr bwMode="gray">
              <a:xfrm>
                <a:off x="1442" y="226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FFFF"/>
                    </a:solidFill>
                  </a:rPr>
                  <a:t>3</a:t>
                </a:r>
              </a:p>
            </p:txBody>
          </p:sp>
        </p:grpSp>
      </p:grpSp>
    </p:spTree>
    <p:extLst>
      <p:ext uri="{BB962C8B-B14F-4D97-AF65-F5344CB8AC3E}">
        <p14:creationId xmlns:p14="http://schemas.microsoft.com/office/powerpoint/2010/main" val="1724252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442" y="190374"/>
            <a:ext cx="8140042" cy="1172913"/>
          </a:xfrm>
        </p:spPr>
        <p:txBody>
          <a:bodyPr>
            <a:noAutofit/>
          </a:bodyPr>
          <a:lstStyle/>
          <a:p>
            <a:r>
              <a:rPr lang="uk-UA" sz="1600" b="1" dirty="0">
                <a:ln w="0"/>
                <a:solidFill>
                  <a:schemeClr val="accent5">
                    <a:lumMod val="75000"/>
                  </a:schemeClr>
                </a:solidFill>
                <a:latin typeface="+mn-lt"/>
                <a:ea typeface="+mn-ea"/>
                <a:cs typeface="Times New Roman" panose="02020603050405020304" pitchFamily="18" charset="0"/>
              </a:rPr>
              <a:t>У 2019 році КП «</a:t>
            </a:r>
            <a:r>
              <a:rPr lang="uk-UA" sz="1600" b="1" dirty="0" err="1">
                <a:ln w="0"/>
                <a:solidFill>
                  <a:schemeClr val="accent5">
                    <a:lumMod val="75000"/>
                  </a:schemeClr>
                </a:solidFill>
                <a:latin typeface="+mn-lt"/>
                <a:ea typeface="+mn-ea"/>
                <a:cs typeface="Times New Roman" panose="02020603050405020304" pitchFamily="18" charset="0"/>
              </a:rPr>
              <a:t>Київміськвітло</a:t>
            </a:r>
            <a:r>
              <a:rPr lang="uk-UA" sz="1600" b="1" dirty="0">
                <a:ln w="0"/>
                <a:solidFill>
                  <a:schemeClr val="accent5">
                    <a:lumMod val="75000"/>
                  </a:schemeClr>
                </a:solidFill>
                <a:latin typeface="+mn-lt"/>
                <a:ea typeface="+mn-ea"/>
                <a:cs typeface="Times New Roman" panose="02020603050405020304" pitchFamily="18" charset="0"/>
              </a:rPr>
              <a:t>» завершені роботи з капітального ремонту мереж зовнішнього освітлення міста із заміною ртутних та натрієвих світильників на світлодіодні світильники на 141 об</a:t>
            </a:r>
            <a:r>
              <a:rPr lang="en-US" sz="1600" b="1" dirty="0">
                <a:ln w="0"/>
                <a:solidFill>
                  <a:schemeClr val="accent5">
                    <a:lumMod val="75000"/>
                  </a:schemeClr>
                </a:solidFill>
                <a:latin typeface="+mn-lt"/>
                <a:ea typeface="+mn-ea"/>
                <a:cs typeface="Times New Roman" panose="02020603050405020304" pitchFamily="18" charset="0"/>
              </a:rPr>
              <a:t>’</a:t>
            </a:r>
            <a:r>
              <a:rPr lang="uk-UA" sz="1600" b="1" dirty="0" err="1">
                <a:ln w="0"/>
                <a:solidFill>
                  <a:schemeClr val="accent5">
                    <a:lumMod val="75000"/>
                  </a:schemeClr>
                </a:solidFill>
                <a:latin typeface="+mn-lt"/>
                <a:ea typeface="+mn-ea"/>
                <a:cs typeface="Times New Roman" panose="02020603050405020304" pitchFamily="18" charset="0"/>
              </a:rPr>
              <a:t>єкті</a:t>
            </a:r>
            <a:r>
              <a:rPr lang="uk-UA" sz="1600" b="1" dirty="0">
                <a:ln w="0"/>
                <a:solidFill>
                  <a:schemeClr val="accent5">
                    <a:lumMod val="75000"/>
                  </a:schemeClr>
                </a:solidFill>
                <a:latin typeface="+mn-lt"/>
                <a:ea typeface="+mn-ea"/>
                <a:cs typeface="Times New Roman" panose="02020603050405020304" pitchFamily="18" charset="0"/>
              </a:rPr>
              <a:t>.  Виконано робіт </a:t>
            </a:r>
            <a:r>
              <a:rPr lang="ru-RU" sz="1600" b="1" dirty="0">
                <a:ln w="0"/>
                <a:solidFill>
                  <a:schemeClr val="accent5">
                    <a:lumMod val="75000"/>
                  </a:schemeClr>
                </a:solidFill>
                <a:latin typeface="+mn-lt"/>
                <a:ea typeface="+mn-ea"/>
                <a:cs typeface="Times New Roman" panose="02020603050405020304" pitchFamily="18" charset="0"/>
              </a:rPr>
              <a:t>на</a:t>
            </a:r>
            <a:r>
              <a:rPr lang="uk-UA" sz="1600" b="1" dirty="0">
                <a:ln w="0"/>
                <a:solidFill>
                  <a:schemeClr val="accent5">
                    <a:lumMod val="75000"/>
                  </a:schemeClr>
                </a:solidFill>
                <a:latin typeface="+mn-lt"/>
                <a:ea typeface="+mn-ea"/>
                <a:cs typeface="Times New Roman" panose="02020603050405020304" pitchFamily="18" charset="0"/>
              </a:rPr>
              <a:t> загальну суму  611 761,0 </a:t>
            </a:r>
            <a:r>
              <a:rPr lang="uk-UA" sz="1600" b="1" dirty="0" err="1">
                <a:ln w="0"/>
                <a:solidFill>
                  <a:schemeClr val="accent5">
                    <a:lumMod val="75000"/>
                  </a:schemeClr>
                </a:solidFill>
                <a:latin typeface="+mn-lt"/>
                <a:ea typeface="+mn-ea"/>
                <a:cs typeface="Times New Roman" panose="02020603050405020304" pitchFamily="18" charset="0"/>
              </a:rPr>
              <a:t>тис.грн</a:t>
            </a:r>
            <a:r>
              <a:rPr lang="uk-UA" sz="1600" b="1" dirty="0">
                <a:ln w="0"/>
                <a:solidFill>
                  <a:schemeClr val="accent5">
                    <a:lumMod val="75000"/>
                  </a:schemeClr>
                </a:solidFill>
                <a:latin typeface="+mn-lt"/>
                <a:ea typeface="+mn-ea"/>
                <a:cs typeface="Times New Roman" panose="02020603050405020304" pitchFamily="18" charset="0"/>
              </a:rPr>
              <a:t>, </a:t>
            </a:r>
            <a:r>
              <a:rPr lang="uk-UA" sz="1600" b="1" dirty="0" err="1">
                <a:ln w="0"/>
                <a:solidFill>
                  <a:schemeClr val="accent5">
                    <a:lumMod val="75000"/>
                  </a:schemeClr>
                </a:solidFill>
                <a:latin typeface="+mn-lt"/>
                <a:ea typeface="+mn-ea"/>
                <a:cs typeface="Times New Roman" panose="02020603050405020304" pitchFamily="18" charset="0"/>
              </a:rPr>
              <a:t>оплачено</a:t>
            </a:r>
            <a:r>
              <a:rPr lang="uk-UA" sz="1600" b="1" dirty="0">
                <a:ln w="0"/>
                <a:solidFill>
                  <a:schemeClr val="accent5">
                    <a:lumMod val="75000"/>
                  </a:schemeClr>
                </a:solidFill>
                <a:latin typeface="+mn-lt"/>
                <a:ea typeface="+mn-ea"/>
                <a:cs typeface="Times New Roman" panose="02020603050405020304" pitchFamily="18" charset="0"/>
              </a:rPr>
              <a:t> робіт на суму 557 548,8 </a:t>
            </a:r>
            <a:r>
              <a:rPr lang="uk-UA" sz="1600" b="1" dirty="0" err="1">
                <a:ln w="0"/>
                <a:solidFill>
                  <a:schemeClr val="accent5">
                    <a:lumMod val="75000"/>
                  </a:schemeClr>
                </a:solidFill>
                <a:latin typeface="+mn-lt"/>
                <a:ea typeface="+mn-ea"/>
                <a:cs typeface="Times New Roman" panose="02020603050405020304" pitchFamily="18" charset="0"/>
              </a:rPr>
              <a:t>тис.грн</a:t>
            </a:r>
            <a:r>
              <a:rPr lang="uk-UA" sz="1600" b="1" dirty="0">
                <a:ln w="0"/>
                <a:solidFill>
                  <a:schemeClr val="accent5">
                    <a:lumMod val="75000"/>
                  </a:schemeClr>
                </a:solidFill>
                <a:latin typeface="+mn-lt"/>
                <a:ea typeface="+mn-ea"/>
                <a:cs typeface="Times New Roman" panose="02020603050405020304" pitchFamily="18" charset="0"/>
              </a:rPr>
              <a:t>. По 16 об</a:t>
            </a:r>
            <a:r>
              <a:rPr lang="en-US" sz="1600" b="1" dirty="0">
                <a:ln w="0"/>
                <a:solidFill>
                  <a:schemeClr val="accent5">
                    <a:lumMod val="75000"/>
                  </a:schemeClr>
                </a:solidFill>
                <a:latin typeface="+mn-lt"/>
                <a:ea typeface="+mn-ea"/>
                <a:cs typeface="Times New Roman" panose="02020603050405020304" pitchFamily="18" charset="0"/>
              </a:rPr>
              <a:t>’</a:t>
            </a:r>
            <a:r>
              <a:rPr lang="uk-UA" sz="1600" b="1" dirty="0" err="1">
                <a:ln w="0"/>
                <a:solidFill>
                  <a:schemeClr val="accent5">
                    <a:lumMod val="75000"/>
                  </a:schemeClr>
                </a:solidFill>
                <a:latin typeface="+mn-lt"/>
                <a:ea typeface="+mn-ea"/>
                <a:cs typeface="Times New Roman" panose="02020603050405020304" pitchFamily="18" charset="0"/>
              </a:rPr>
              <a:t>єктах</a:t>
            </a:r>
            <a:r>
              <a:rPr lang="uk-UA" sz="1600" b="1" dirty="0">
                <a:ln w="0"/>
                <a:solidFill>
                  <a:schemeClr val="accent5">
                    <a:lumMod val="75000"/>
                  </a:schemeClr>
                </a:solidFill>
                <a:latin typeface="+mn-lt"/>
                <a:ea typeface="+mn-ea"/>
                <a:cs typeface="Times New Roman" panose="02020603050405020304" pitchFamily="18" charset="0"/>
              </a:rPr>
              <a:t> роботи не оплачені в повному обсязі, виникла кредиторська заборгованість на суму 54 212,2 </a:t>
            </a:r>
            <a:r>
              <a:rPr lang="uk-UA" sz="1600" b="1" dirty="0" err="1">
                <a:ln w="0"/>
                <a:solidFill>
                  <a:schemeClr val="accent5">
                    <a:lumMod val="75000"/>
                  </a:schemeClr>
                </a:solidFill>
                <a:latin typeface="+mn-lt"/>
                <a:ea typeface="+mn-ea"/>
                <a:cs typeface="Times New Roman" panose="02020603050405020304" pitchFamily="18" charset="0"/>
              </a:rPr>
              <a:t>тис.грн</a:t>
            </a:r>
            <a:r>
              <a:rPr lang="uk-UA" sz="1600" b="1" dirty="0">
                <a:ln w="0"/>
                <a:solidFill>
                  <a:schemeClr val="accent5">
                    <a:lumMod val="75000"/>
                  </a:schemeClr>
                </a:solidFill>
                <a:latin typeface="+mn-lt"/>
                <a:ea typeface="+mn-ea"/>
                <a:cs typeface="Times New Roman" panose="02020603050405020304" pitchFamily="18" charset="0"/>
              </a:rPr>
              <a:t>.</a:t>
            </a:r>
            <a:endParaRPr lang="ru-RU" sz="1600" b="1" dirty="0">
              <a:ln w="0"/>
              <a:solidFill>
                <a:schemeClr val="accent5">
                  <a:lumMod val="75000"/>
                </a:schemeClr>
              </a:solidFill>
              <a:latin typeface="+mn-lt"/>
              <a:ea typeface="+mn-ea"/>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45295266"/>
              </p:ext>
            </p:extLst>
          </p:nvPr>
        </p:nvGraphicFramePr>
        <p:xfrm>
          <a:off x="405442" y="1363287"/>
          <a:ext cx="4753154" cy="4263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5"/>
          <p:cNvGraphicFramePr>
            <a:graphicFrameLocks/>
          </p:cNvGraphicFramePr>
          <p:nvPr>
            <p:extLst>
              <p:ext uri="{D42A27DB-BD31-4B8C-83A1-F6EECF244321}">
                <p14:modId xmlns:p14="http://schemas.microsoft.com/office/powerpoint/2010/main" val="755908518"/>
              </p:ext>
            </p:extLst>
          </p:nvPr>
        </p:nvGraphicFramePr>
        <p:xfrm>
          <a:off x="5106840" y="958618"/>
          <a:ext cx="4037160" cy="387291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Объект 3"/>
          <p:cNvGraphicFramePr>
            <a:graphicFrameLocks/>
          </p:cNvGraphicFramePr>
          <p:nvPr>
            <p:extLst>
              <p:ext uri="{D42A27DB-BD31-4B8C-83A1-F6EECF244321}">
                <p14:modId xmlns:p14="http://schemas.microsoft.com/office/powerpoint/2010/main" val="4000630197"/>
              </p:ext>
            </p:extLst>
          </p:nvPr>
        </p:nvGraphicFramePr>
        <p:xfrm>
          <a:off x="1833504" y="5576336"/>
          <a:ext cx="6650183" cy="856212"/>
        </p:xfrm>
        <a:graphic>
          <a:graphicData uri="http://schemas.openxmlformats.org/drawingml/2006/table">
            <a:tbl>
              <a:tblPr firstRow="1" bandRow="1">
                <a:tableStyleId>{5C22544A-7EE6-4342-B048-85BDC9FD1C3A}</a:tableStyleId>
              </a:tblPr>
              <a:tblGrid>
                <a:gridCol w="2676695">
                  <a:extLst>
                    <a:ext uri="{9D8B030D-6E8A-4147-A177-3AD203B41FA5}">
                      <a16:colId xmlns:a16="http://schemas.microsoft.com/office/drawing/2014/main" val="218911522"/>
                    </a:ext>
                  </a:extLst>
                </a:gridCol>
                <a:gridCol w="2161313">
                  <a:extLst>
                    <a:ext uri="{9D8B030D-6E8A-4147-A177-3AD203B41FA5}">
                      <a16:colId xmlns:a16="http://schemas.microsoft.com/office/drawing/2014/main" val="2983650180"/>
                    </a:ext>
                  </a:extLst>
                </a:gridCol>
                <a:gridCol w="1812175">
                  <a:extLst>
                    <a:ext uri="{9D8B030D-6E8A-4147-A177-3AD203B41FA5}">
                      <a16:colId xmlns:a16="http://schemas.microsoft.com/office/drawing/2014/main" val="3483618966"/>
                    </a:ext>
                  </a:extLst>
                </a:gridCol>
              </a:tblGrid>
              <a:tr h="432880">
                <a:tc>
                  <a:txBody>
                    <a:bodyPr/>
                    <a:lstStyle/>
                    <a:p>
                      <a:pPr algn="ctr"/>
                      <a:r>
                        <a:rPr lang="uk-UA" sz="1400" dirty="0"/>
                        <a:t>Кількість світильників, шт.</a:t>
                      </a:r>
                      <a:endParaRPr lang="ru-RU" sz="1400" dirty="0"/>
                    </a:p>
                  </a:txBody>
                  <a:tcPr anchor="ctr"/>
                </a:tc>
                <a:tc>
                  <a:txBody>
                    <a:bodyPr/>
                    <a:lstStyle/>
                    <a:p>
                      <a:pPr algn="ctr"/>
                      <a:r>
                        <a:rPr lang="uk-UA" sz="1400" dirty="0"/>
                        <a:t>Кількість опор, шт.</a:t>
                      </a:r>
                      <a:endParaRPr lang="ru-RU" sz="1400" dirty="0"/>
                    </a:p>
                  </a:txBody>
                  <a:tcPr anchor="ctr"/>
                </a:tc>
                <a:tc>
                  <a:txBody>
                    <a:bodyPr/>
                    <a:lstStyle/>
                    <a:p>
                      <a:pPr algn="ctr"/>
                      <a:r>
                        <a:rPr lang="uk-UA" sz="1400" dirty="0"/>
                        <a:t>Мережа, м.</a:t>
                      </a:r>
                      <a:endParaRPr lang="ru-RU" sz="1400" dirty="0"/>
                    </a:p>
                  </a:txBody>
                  <a:tcPr anchor="ctr"/>
                </a:tc>
                <a:extLst>
                  <a:ext uri="{0D108BD9-81ED-4DB2-BD59-A6C34878D82A}">
                    <a16:rowId xmlns:a16="http://schemas.microsoft.com/office/drawing/2014/main" val="2717803025"/>
                  </a:ext>
                </a:extLst>
              </a:tr>
              <a:tr h="423332">
                <a:tc>
                  <a:txBody>
                    <a:bodyPr/>
                    <a:lstStyle/>
                    <a:p>
                      <a:pPr algn="ctr" fontAlgn="ctr"/>
                      <a:r>
                        <a:rPr lang="ru-RU" sz="1600" u="none" strike="noStrike" dirty="0">
                          <a:effectLst/>
                          <a:latin typeface="+mn-lt"/>
                          <a:cs typeface="Times New Roman" panose="02020603050405020304" pitchFamily="18" charset="0"/>
                        </a:rPr>
                        <a:t>17 960</a:t>
                      </a:r>
                      <a:endParaRPr lang="ru-RU" sz="1600" b="1" i="0" u="none" strike="noStrike" dirty="0">
                        <a:solidFill>
                          <a:schemeClr val="tx1"/>
                        </a:solidFill>
                        <a:effectLst/>
                        <a:latin typeface="+mn-lt"/>
                        <a:cs typeface="Times New Roman" panose="02020603050405020304" pitchFamily="18" charset="0"/>
                      </a:endParaRPr>
                    </a:p>
                  </a:txBody>
                  <a:tcPr marL="0" marR="0" marT="0" marB="0" anchor="ctr"/>
                </a:tc>
                <a:tc>
                  <a:txBody>
                    <a:bodyPr/>
                    <a:lstStyle/>
                    <a:p>
                      <a:pPr algn="ctr" fontAlgn="ctr"/>
                      <a:r>
                        <a:rPr lang="ru-RU" sz="1600" u="none" strike="noStrike" dirty="0">
                          <a:effectLst/>
                          <a:latin typeface="+mn-lt"/>
                          <a:cs typeface="Times New Roman" panose="02020603050405020304" pitchFamily="18" charset="0"/>
                        </a:rPr>
                        <a:t>4 915</a:t>
                      </a:r>
                      <a:endParaRPr lang="ru-RU" sz="1600" b="1" i="0" u="none" strike="noStrike" dirty="0">
                        <a:solidFill>
                          <a:schemeClr val="tx1"/>
                        </a:solidFill>
                        <a:effectLst/>
                        <a:latin typeface="+mn-lt"/>
                        <a:cs typeface="Times New Roman" panose="02020603050405020304" pitchFamily="18" charset="0"/>
                      </a:endParaRPr>
                    </a:p>
                  </a:txBody>
                  <a:tcPr marL="0" marR="0" marT="0" marB="0" anchor="ctr"/>
                </a:tc>
                <a:tc>
                  <a:txBody>
                    <a:bodyPr/>
                    <a:lstStyle/>
                    <a:p>
                      <a:pPr marL="0" algn="ctr" defTabSz="685800" rtl="0" eaLnBrk="1" fontAlgn="ctr" latinLnBrk="0" hangingPunct="1"/>
                      <a:r>
                        <a:rPr lang="ru-RU" sz="1600" u="none" strike="noStrike" kern="1200" dirty="0">
                          <a:effectLst/>
                          <a:latin typeface="+mn-lt"/>
                          <a:cs typeface="Times New Roman" panose="02020603050405020304" pitchFamily="18" charset="0"/>
                        </a:rPr>
                        <a:t>344 083 </a:t>
                      </a:r>
                      <a:endParaRPr lang="ru-RU" sz="1600" b="1" i="0" u="none" strike="noStrike" kern="1200" dirty="0">
                        <a:solidFill>
                          <a:schemeClr val="tx1"/>
                        </a:solidFill>
                        <a:effectLst/>
                        <a:latin typeface="+mn-lt"/>
                        <a:ea typeface="+mn-ea"/>
                        <a:cs typeface="Times New Roman" panose="02020603050405020304" pitchFamily="18" charset="0"/>
                      </a:endParaRPr>
                    </a:p>
                  </a:txBody>
                  <a:tcPr marL="0" marR="0" marT="0" marB="0" anchor="ctr"/>
                </a:tc>
                <a:extLst>
                  <a:ext uri="{0D108BD9-81ED-4DB2-BD59-A6C34878D82A}">
                    <a16:rowId xmlns:a16="http://schemas.microsoft.com/office/drawing/2014/main" val="1108624970"/>
                  </a:ext>
                </a:extLst>
              </a:tr>
            </a:tbl>
          </a:graphicData>
        </a:graphic>
      </p:graphicFrame>
      <p:sp>
        <p:nvSpPr>
          <p:cNvPr id="7" name="Заголовок 1"/>
          <p:cNvSpPr txBox="1">
            <a:spLocks/>
          </p:cNvSpPr>
          <p:nvPr/>
        </p:nvSpPr>
        <p:spPr>
          <a:xfrm>
            <a:off x="828911" y="4944394"/>
            <a:ext cx="8659367" cy="7737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uk-UA" sz="1800" b="1" dirty="0">
                <a:ln w="0"/>
                <a:solidFill>
                  <a:schemeClr val="accent5">
                    <a:lumMod val="75000"/>
                  </a:schemeClr>
                </a:solidFill>
                <a:effectLst/>
                <a:latin typeface="+mn-lt"/>
                <a:ea typeface="Segoe UI Black" panose="020B0A02040204020203" pitchFamily="34" charset="0"/>
                <a:cs typeface="Segoe UI Black" panose="020B0A02040204020203" pitchFamily="34" charset="0"/>
              </a:rPr>
              <a:t>Обсяг виконаних робіт за 2019 рік в натуральних показниках</a:t>
            </a:r>
            <a:endParaRPr lang="ru-RU" sz="1800" b="1" dirty="0">
              <a:ln w="0"/>
              <a:solidFill>
                <a:schemeClr val="accent5">
                  <a:lumMod val="75000"/>
                </a:schemeClr>
              </a:solidFill>
              <a:effectLst/>
              <a:latin typeface="+mn-lt"/>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3303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981" y="4238214"/>
            <a:ext cx="3960812" cy="369332"/>
          </a:xfrm>
          <a:prstGeom prst="rect">
            <a:avLst/>
          </a:prstGeom>
        </p:spPr>
        <p:txBody>
          <a:bodyPr>
            <a:spAutoFit/>
          </a:bodyPr>
          <a:lstStyle/>
          <a:p>
            <a:pPr>
              <a:defRPr/>
            </a:pPr>
            <a:r>
              <a:rPr lang="uk-UA" b="1" dirty="0">
                <a:solidFill>
                  <a:schemeClr val="accent5">
                    <a:lumMod val="75000"/>
                  </a:schemeClr>
                </a:solidFill>
                <a:cs typeface="Times New Roman" panose="02020603050405020304" pitchFamily="18" charset="0"/>
              </a:rPr>
              <a:t>проспект ПЕРЕМОГИ </a:t>
            </a:r>
            <a:endParaRPr lang="ru-RU" sz="1400" b="1" dirty="0">
              <a:solidFill>
                <a:schemeClr val="accent5">
                  <a:lumMod val="75000"/>
                </a:schemeClr>
              </a:solidFill>
              <a:cs typeface="Times New Roman" panose="02020603050405020304" pitchFamily="18" charset="0"/>
            </a:endParaRPr>
          </a:p>
        </p:txBody>
      </p:sp>
      <p:sp>
        <p:nvSpPr>
          <p:cNvPr id="18442" name="Прямоугольник 4"/>
          <p:cNvSpPr>
            <a:spLocks noChangeArrowheads="1"/>
          </p:cNvSpPr>
          <p:nvPr/>
        </p:nvSpPr>
        <p:spPr bwMode="auto">
          <a:xfrm>
            <a:off x="971981" y="4607546"/>
            <a:ext cx="4176712"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1"/>
              </a:buClr>
              <a:buSzPct val="70000"/>
            </a:pPr>
            <a:r>
              <a:rPr lang="uk-UA" altLang="ru-RU" sz="1400" u="sng" dirty="0">
                <a:solidFill>
                  <a:schemeClr val="accent1">
                    <a:lumMod val="75000"/>
                  </a:schemeClr>
                </a:solidFill>
                <a:latin typeface="+mn-lt"/>
                <a:cs typeface="Times New Roman" panose="02020603050405020304" pitchFamily="18" charset="0"/>
              </a:rPr>
              <a:t>Встановлено:</a:t>
            </a:r>
          </a:p>
          <a:p>
            <a:pPr eaLnBrk="1" hangingPunct="1">
              <a:buClr>
                <a:schemeClr val="accent1"/>
              </a:buClr>
              <a:buSzPct val="70000"/>
            </a:pPr>
            <a:r>
              <a:rPr lang="en-US" altLang="ru-RU" sz="1400" dirty="0">
                <a:solidFill>
                  <a:schemeClr val="accent1">
                    <a:lumMod val="75000"/>
                  </a:schemeClr>
                </a:solidFill>
                <a:latin typeface="+mn-lt"/>
                <a:cs typeface="Times New Roman" panose="02020603050405020304" pitchFamily="18" charset="0"/>
              </a:rPr>
              <a:t>LED</a:t>
            </a:r>
            <a:r>
              <a:rPr lang="uk-UA" altLang="ru-RU" sz="1400" dirty="0">
                <a:solidFill>
                  <a:schemeClr val="accent1">
                    <a:lumMod val="75000"/>
                  </a:schemeClr>
                </a:solidFill>
                <a:latin typeface="+mn-lt"/>
                <a:cs typeface="Times New Roman" panose="02020603050405020304" pitchFamily="18" charset="0"/>
              </a:rPr>
              <a:t> світильників -</a:t>
            </a:r>
            <a:r>
              <a:rPr lang="uk-UA" altLang="ru-RU" sz="1400" b="1" dirty="0">
                <a:solidFill>
                  <a:schemeClr val="accent1">
                    <a:lumMod val="75000"/>
                  </a:schemeClr>
                </a:solidFill>
                <a:latin typeface="+mn-lt"/>
                <a:cs typeface="Times New Roman" panose="02020603050405020304" pitchFamily="18" charset="0"/>
              </a:rPr>
              <a:t>  1269 шт.</a:t>
            </a:r>
          </a:p>
          <a:p>
            <a:pPr marL="0" indent="0">
              <a:buClr>
                <a:schemeClr val="accent1"/>
              </a:buClr>
              <a:buSzPct val="70000"/>
            </a:pPr>
            <a:r>
              <a:rPr lang="uk-UA" altLang="ru-RU" sz="1400" dirty="0">
                <a:solidFill>
                  <a:schemeClr val="accent1">
                    <a:lumMod val="75000"/>
                  </a:schemeClr>
                </a:solidFill>
                <a:latin typeface="+mn-lt"/>
                <a:cs typeface="Times New Roman" panose="02020603050405020304" pitchFamily="18" charset="0"/>
              </a:rPr>
              <a:t>опор – </a:t>
            </a:r>
            <a:r>
              <a:rPr lang="uk-UA" altLang="ru-RU" sz="1400" b="1" dirty="0">
                <a:solidFill>
                  <a:schemeClr val="accent1">
                    <a:lumMod val="75000"/>
                  </a:schemeClr>
                </a:solidFill>
                <a:latin typeface="+mn-lt"/>
                <a:cs typeface="Times New Roman" panose="02020603050405020304" pitchFamily="18" charset="0"/>
              </a:rPr>
              <a:t>27 шт.</a:t>
            </a:r>
          </a:p>
          <a:p>
            <a:pPr marL="0" indent="0">
              <a:buClr>
                <a:schemeClr val="accent1"/>
              </a:buClr>
              <a:buSzPct val="70000"/>
            </a:pPr>
            <a:r>
              <a:rPr lang="uk-UA" altLang="ru-RU" sz="1400" dirty="0">
                <a:solidFill>
                  <a:schemeClr val="accent1">
                    <a:lumMod val="75000"/>
                  </a:schemeClr>
                </a:solidFill>
                <a:latin typeface="+mn-lt"/>
                <a:cs typeface="Times New Roman" panose="02020603050405020304" pitchFamily="18" charset="0"/>
              </a:rPr>
              <a:t>пунктів живлення – </a:t>
            </a:r>
            <a:r>
              <a:rPr lang="uk-UA" altLang="ru-RU" sz="1400" b="1" dirty="0">
                <a:solidFill>
                  <a:schemeClr val="accent1">
                    <a:lumMod val="75000"/>
                  </a:schemeClr>
                </a:solidFill>
                <a:latin typeface="+mn-lt"/>
                <a:cs typeface="Times New Roman" panose="02020603050405020304" pitchFamily="18" charset="0"/>
              </a:rPr>
              <a:t>25 шт.</a:t>
            </a:r>
          </a:p>
          <a:p>
            <a:pPr eaLnBrk="1" hangingPunct="1">
              <a:buClr>
                <a:schemeClr val="accent1"/>
              </a:buClr>
              <a:buSzPct val="70000"/>
            </a:pPr>
            <a:r>
              <a:rPr lang="uk-UA" altLang="ru-RU" sz="1400" dirty="0">
                <a:solidFill>
                  <a:schemeClr val="accent1">
                    <a:lumMod val="75000"/>
                  </a:schemeClr>
                </a:solidFill>
                <a:latin typeface="+mn-lt"/>
                <a:cs typeface="Times New Roman" panose="02020603050405020304" pitchFamily="18" charset="0"/>
              </a:rPr>
              <a:t>мережі - </a:t>
            </a:r>
            <a:r>
              <a:rPr lang="uk-UA" altLang="ru-RU" sz="1400" b="1" dirty="0">
                <a:solidFill>
                  <a:schemeClr val="accent1">
                    <a:lumMod val="75000"/>
                  </a:schemeClr>
                </a:solidFill>
                <a:latin typeface="+mn-lt"/>
                <a:cs typeface="Times New Roman" panose="02020603050405020304" pitchFamily="18" charset="0"/>
              </a:rPr>
              <a:t>28,3 км.</a:t>
            </a:r>
          </a:p>
          <a:p>
            <a:pPr>
              <a:buClr>
                <a:schemeClr val="accent1"/>
              </a:buClr>
              <a:buSzPct val="70000"/>
            </a:pPr>
            <a:r>
              <a:rPr lang="uk-UA" altLang="ru-RU" sz="1400" b="1" dirty="0">
                <a:solidFill>
                  <a:schemeClr val="accent1">
                    <a:lumMod val="75000"/>
                  </a:schemeClr>
                </a:solidFill>
                <a:latin typeface="+mn-lt"/>
                <a:cs typeface="Times New Roman" panose="02020603050405020304" pitchFamily="18" charset="0"/>
              </a:rPr>
              <a:t>Вартість робіт: 36,9млн. грн.</a:t>
            </a:r>
          </a:p>
          <a:p>
            <a:pPr eaLnBrk="1" hangingPunct="1">
              <a:buClr>
                <a:schemeClr val="accent1"/>
              </a:buClr>
              <a:buSzPct val="70000"/>
            </a:pPr>
            <a:endParaRPr lang="uk-UA" altLang="ru-RU" sz="1000" b="1" dirty="0">
              <a:solidFill>
                <a:srgbClr val="227A8F"/>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388" y="127265"/>
            <a:ext cx="8610917" cy="1006429"/>
          </a:xfrm>
          <a:prstGeom prst="rect">
            <a:avLst/>
          </a:prstGeom>
        </p:spPr>
        <p:txBody>
          <a:bodyPr wrap="square">
            <a:spAutoFit/>
          </a:bodyPr>
          <a:lstStyle/>
          <a:p>
            <a:pPr algn="ctr" defTabSz="355600">
              <a:lnSpc>
                <a:spcPct val="110000"/>
              </a:lnSpc>
              <a:spcAft>
                <a:spcPts val="0"/>
              </a:spcAft>
              <a:defRPr/>
            </a:pPr>
            <a:r>
              <a:rPr lang="ru-RU" b="1" dirty="0">
                <a:ln w="0"/>
                <a:solidFill>
                  <a:schemeClr val="accent5">
                    <a:lumMod val="75000"/>
                  </a:schemeClr>
                </a:solidFill>
                <a:effectLst/>
                <a:cs typeface="Times New Roman" panose="02020603050405020304" pitchFamily="18" charset="0"/>
              </a:rPr>
              <a:t>ОБ</a:t>
            </a:r>
            <a:r>
              <a:rPr lang="en-US" b="1" dirty="0">
                <a:ln w="0"/>
                <a:solidFill>
                  <a:schemeClr val="accent5">
                    <a:lumMod val="75000"/>
                  </a:schemeClr>
                </a:solidFill>
                <a:effectLst/>
                <a:cs typeface="Times New Roman" panose="02020603050405020304" pitchFamily="18" charset="0"/>
              </a:rPr>
              <a:t>’</a:t>
            </a:r>
            <a:r>
              <a:rPr lang="ru-RU" b="1" dirty="0">
                <a:ln w="0"/>
                <a:solidFill>
                  <a:schemeClr val="accent5">
                    <a:lumMod val="75000"/>
                  </a:schemeClr>
                </a:solidFill>
                <a:effectLst/>
                <a:cs typeface="Times New Roman" panose="02020603050405020304" pitchFamily="18" charset="0"/>
              </a:rPr>
              <a:t>ЄКТИ КАПІТАЛЬН</a:t>
            </a:r>
            <a:r>
              <a:rPr lang="uk-UA" b="1" dirty="0">
                <a:ln w="0"/>
                <a:solidFill>
                  <a:schemeClr val="accent5">
                    <a:lumMod val="75000"/>
                  </a:schemeClr>
                </a:solidFill>
                <a:effectLst/>
                <a:cs typeface="Times New Roman" panose="02020603050405020304" pitchFamily="18" charset="0"/>
              </a:rPr>
              <a:t>ОГО </a:t>
            </a:r>
            <a:r>
              <a:rPr lang="ru-RU" b="1" dirty="0">
                <a:ln w="0"/>
                <a:solidFill>
                  <a:schemeClr val="accent5">
                    <a:lumMod val="75000"/>
                  </a:schemeClr>
                </a:solidFill>
                <a:effectLst/>
                <a:cs typeface="Times New Roman" panose="02020603050405020304" pitchFamily="18" charset="0"/>
              </a:rPr>
              <a:t>РЕМОНТУ МЕРЕЖІ ЗОВНІШНЬОГО ОСВІТЛЕННЯ </a:t>
            </a:r>
          </a:p>
          <a:p>
            <a:pPr algn="ctr" defTabSz="355600">
              <a:lnSpc>
                <a:spcPct val="110000"/>
              </a:lnSpc>
              <a:spcAft>
                <a:spcPts val="0"/>
              </a:spcAft>
              <a:defRPr/>
            </a:pPr>
            <a:r>
              <a:rPr lang="ru-RU" b="1" dirty="0">
                <a:ln w="0"/>
                <a:solidFill>
                  <a:schemeClr val="accent5">
                    <a:lumMod val="75000"/>
                  </a:schemeClr>
                </a:solidFill>
                <a:effectLst/>
                <a:cs typeface="Times New Roman" panose="02020603050405020304" pitchFamily="18" charset="0"/>
              </a:rPr>
              <a:t>М. КИЄВА ІЗ ЗАМІНОЮ РТУТНИХ ТА НАТРІЄВИХ СВІТИЛЬНИКІВ НА СВІТЛОДІОДНІ СВІТИЛЬНИКИ </a:t>
            </a:r>
            <a:r>
              <a:rPr lang="en-US" b="1" dirty="0">
                <a:ln w="0"/>
                <a:solidFill>
                  <a:schemeClr val="accent5">
                    <a:lumMod val="75000"/>
                  </a:schemeClr>
                </a:solidFill>
                <a:effectLst/>
                <a:cs typeface="Times New Roman" panose="02020603050405020304" pitchFamily="18" charset="0"/>
              </a:rPr>
              <a:t>(LED)</a:t>
            </a:r>
            <a:r>
              <a:rPr lang="ru-RU" b="1" dirty="0">
                <a:ln w="0"/>
                <a:solidFill>
                  <a:schemeClr val="accent5">
                    <a:lumMod val="75000"/>
                  </a:schemeClr>
                </a:solidFill>
                <a:effectLst/>
                <a:cs typeface="Times New Roman" panose="02020603050405020304" pitchFamily="18" charset="0"/>
              </a:rPr>
              <a:t>  У 2019 РОЦІ </a:t>
            </a:r>
          </a:p>
        </p:txBody>
      </p:sp>
      <p:sp>
        <p:nvSpPr>
          <p:cNvPr id="11" name="Заголовок 1"/>
          <p:cNvSpPr txBox="1">
            <a:spLocks/>
          </p:cNvSpPr>
          <p:nvPr/>
        </p:nvSpPr>
        <p:spPr>
          <a:xfrm>
            <a:off x="5531591" y="4238214"/>
            <a:ext cx="3803600" cy="42246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t">
              <a:lnSpc>
                <a:spcPct val="100000"/>
              </a:lnSpc>
            </a:pPr>
            <a:r>
              <a:rPr lang="uk-UA" sz="1800" b="1" dirty="0">
                <a:solidFill>
                  <a:schemeClr val="accent5">
                    <a:lumMod val="75000"/>
                  </a:schemeClr>
                </a:solidFill>
                <a:latin typeface="+mn-lt"/>
                <a:ea typeface="+mn-ea"/>
                <a:cs typeface="Times New Roman" panose="02020603050405020304" pitchFamily="18" charset="0"/>
              </a:rPr>
              <a:t>СТОЛИЧНЕ шосе</a:t>
            </a:r>
            <a:endParaRPr lang="ru-RU" sz="1800" b="1" dirty="0">
              <a:solidFill>
                <a:schemeClr val="accent5">
                  <a:lumMod val="75000"/>
                </a:schemeClr>
              </a:solidFill>
              <a:latin typeface="+mn-lt"/>
              <a:ea typeface="+mn-ea"/>
              <a:cs typeface="Times New Roman" panose="02020603050405020304" pitchFamily="18" charset="0"/>
            </a:endParaRPr>
          </a:p>
        </p:txBody>
      </p:sp>
      <p:sp>
        <p:nvSpPr>
          <p:cNvPr id="12" name="Объект 2"/>
          <p:cNvSpPr txBox="1">
            <a:spLocks/>
          </p:cNvSpPr>
          <p:nvPr/>
        </p:nvSpPr>
        <p:spPr>
          <a:xfrm>
            <a:off x="5531591" y="4660679"/>
            <a:ext cx="2758704" cy="100106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 indent="-85725" defTabSz="914400">
              <a:lnSpc>
                <a:spcPct val="100000"/>
              </a:lnSpc>
              <a:spcBef>
                <a:spcPts val="0"/>
              </a:spcBef>
              <a:buClr>
                <a:schemeClr val="accent1"/>
              </a:buClr>
              <a:buSzPct val="70000"/>
              <a:buNone/>
            </a:pPr>
            <a:r>
              <a:rPr lang="uk-UA" altLang="ru-RU" sz="1400" u="sng" dirty="0">
                <a:solidFill>
                  <a:schemeClr val="accent1">
                    <a:lumMod val="75000"/>
                  </a:schemeClr>
                </a:solidFill>
                <a:cs typeface="Times New Roman" panose="02020603050405020304" pitchFamily="18" charset="0"/>
              </a:rPr>
              <a:t>Встановлено:</a:t>
            </a:r>
          </a:p>
          <a:p>
            <a:pPr marL="0" indent="0" defTabSz="914400">
              <a:lnSpc>
                <a:spcPct val="100000"/>
              </a:lnSpc>
              <a:spcBef>
                <a:spcPts val="0"/>
              </a:spcBef>
              <a:buClr>
                <a:schemeClr val="accent1"/>
              </a:buClr>
              <a:buSzPct val="70000"/>
              <a:buNone/>
            </a:pPr>
            <a:r>
              <a:rPr lang="en-US" altLang="ru-RU" sz="1400" dirty="0">
                <a:solidFill>
                  <a:schemeClr val="accent1">
                    <a:lumMod val="75000"/>
                  </a:schemeClr>
                </a:solidFill>
                <a:cs typeface="Times New Roman" panose="02020603050405020304" pitchFamily="18" charset="0"/>
              </a:rPr>
              <a:t>LED</a:t>
            </a:r>
            <a:r>
              <a:rPr lang="uk-UA" altLang="ru-RU" sz="1400" dirty="0">
                <a:solidFill>
                  <a:schemeClr val="accent1">
                    <a:lumMod val="75000"/>
                  </a:schemeClr>
                </a:solidFill>
                <a:cs typeface="Times New Roman" panose="02020603050405020304" pitchFamily="18" charset="0"/>
              </a:rPr>
              <a:t> світильників -  </a:t>
            </a:r>
            <a:r>
              <a:rPr lang="uk-UA" altLang="ru-RU" sz="1400" b="1" dirty="0">
                <a:solidFill>
                  <a:schemeClr val="accent1">
                    <a:lumMod val="75000"/>
                  </a:schemeClr>
                </a:solidFill>
                <a:cs typeface="Times New Roman" panose="02020603050405020304" pitchFamily="18" charset="0"/>
              </a:rPr>
              <a:t>1822 шт.</a:t>
            </a:r>
          </a:p>
          <a:p>
            <a:pPr marL="0" indent="0" defTabSz="914400">
              <a:lnSpc>
                <a:spcPct val="100000"/>
              </a:lnSpc>
              <a:spcBef>
                <a:spcPts val="0"/>
              </a:spcBef>
              <a:buClr>
                <a:schemeClr val="accent1"/>
              </a:buClr>
              <a:buSzPct val="70000"/>
              <a:buNone/>
            </a:pPr>
            <a:r>
              <a:rPr lang="uk-UA" altLang="ru-RU" sz="1400" dirty="0">
                <a:solidFill>
                  <a:schemeClr val="accent1">
                    <a:lumMod val="75000"/>
                  </a:schemeClr>
                </a:solidFill>
                <a:cs typeface="Times New Roman" panose="02020603050405020304" pitchFamily="18" charset="0"/>
              </a:rPr>
              <a:t>опор</a:t>
            </a:r>
            <a:r>
              <a:rPr lang="uk-UA" altLang="ru-RU" sz="1400" b="1" dirty="0">
                <a:solidFill>
                  <a:schemeClr val="accent1">
                    <a:lumMod val="75000"/>
                  </a:schemeClr>
                </a:solidFill>
                <a:cs typeface="Times New Roman" panose="02020603050405020304" pitchFamily="18" charset="0"/>
              </a:rPr>
              <a:t> </a:t>
            </a:r>
            <a:r>
              <a:rPr lang="uk-UA" altLang="ru-RU" sz="1400" dirty="0">
                <a:solidFill>
                  <a:schemeClr val="accent1">
                    <a:lumMod val="75000"/>
                  </a:schemeClr>
                </a:solidFill>
                <a:cs typeface="Times New Roman" panose="02020603050405020304" pitchFamily="18" charset="0"/>
              </a:rPr>
              <a:t>–</a:t>
            </a:r>
            <a:r>
              <a:rPr lang="uk-UA" altLang="ru-RU" sz="1400" b="1" dirty="0">
                <a:solidFill>
                  <a:schemeClr val="accent1">
                    <a:lumMod val="75000"/>
                  </a:schemeClr>
                </a:solidFill>
                <a:cs typeface="Times New Roman" panose="02020603050405020304" pitchFamily="18" charset="0"/>
              </a:rPr>
              <a:t> 569 шт.</a:t>
            </a:r>
          </a:p>
          <a:p>
            <a:pPr marL="0" indent="0" defTabSz="914400">
              <a:lnSpc>
                <a:spcPct val="100000"/>
              </a:lnSpc>
              <a:spcBef>
                <a:spcPts val="0"/>
              </a:spcBef>
              <a:buClr>
                <a:schemeClr val="accent1"/>
              </a:buClr>
              <a:buSzPct val="70000"/>
              <a:buNone/>
            </a:pPr>
            <a:r>
              <a:rPr lang="uk-UA" altLang="ru-RU" sz="1400" dirty="0">
                <a:solidFill>
                  <a:schemeClr val="accent1">
                    <a:lumMod val="75000"/>
                  </a:schemeClr>
                </a:solidFill>
                <a:cs typeface="Times New Roman" panose="02020603050405020304" pitchFamily="18" charset="0"/>
              </a:rPr>
              <a:t>пунктів живлення</a:t>
            </a:r>
            <a:r>
              <a:rPr lang="uk-UA" altLang="ru-RU" sz="1400" b="1" dirty="0">
                <a:solidFill>
                  <a:schemeClr val="accent1">
                    <a:lumMod val="75000"/>
                  </a:schemeClr>
                </a:solidFill>
                <a:cs typeface="Times New Roman" panose="02020603050405020304" pitchFamily="18" charset="0"/>
              </a:rPr>
              <a:t> – 22 шт.</a:t>
            </a:r>
          </a:p>
          <a:p>
            <a:pPr marL="0" indent="0" defTabSz="914400">
              <a:lnSpc>
                <a:spcPct val="100000"/>
              </a:lnSpc>
              <a:spcBef>
                <a:spcPts val="0"/>
              </a:spcBef>
              <a:buClr>
                <a:schemeClr val="accent1"/>
              </a:buClr>
              <a:buSzPct val="70000"/>
              <a:buNone/>
            </a:pPr>
            <a:r>
              <a:rPr lang="uk-UA" altLang="ru-RU" sz="1400" dirty="0">
                <a:solidFill>
                  <a:schemeClr val="accent1">
                    <a:lumMod val="75000"/>
                  </a:schemeClr>
                </a:solidFill>
                <a:cs typeface="Times New Roman" panose="02020603050405020304" pitchFamily="18" charset="0"/>
              </a:rPr>
              <a:t>мережі - </a:t>
            </a:r>
            <a:r>
              <a:rPr lang="uk-UA" altLang="ru-RU" sz="1400" b="1" dirty="0">
                <a:solidFill>
                  <a:schemeClr val="accent1">
                    <a:lumMod val="75000"/>
                  </a:schemeClr>
                </a:solidFill>
                <a:cs typeface="Times New Roman" panose="02020603050405020304" pitchFamily="18" charset="0"/>
              </a:rPr>
              <a:t>25,2 км</a:t>
            </a:r>
            <a:r>
              <a:rPr lang="uk-UA" altLang="ru-RU" sz="1400" dirty="0">
                <a:solidFill>
                  <a:schemeClr val="accent1">
                    <a:lumMod val="75000"/>
                  </a:schemeClr>
                </a:solidFill>
                <a:cs typeface="Times New Roman" panose="02020603050405020304" pitchFamily="18" charset="0"/>
              </a:rPr>
              <a:t>.</a:t>
            </a:r>
          </a:p>
          <a:p>
            <a:pPr marL="0" indent="0" defTabSz="914400">
              <a:lnSpc>
                <a:spcPct val="100000"/>
              </a:lnSpc>
              <a:spcBef>
                <a:spcPts val="0"/>
              </a:spcBef>
              <a:buClr>
                <a:schemeClr val="accent1"/>
              </a:buClr>
              <a:buSzPct val="70000"/>
              <a:buNone/>
            </a:pPr>
            <a:r>
              <a:rPr lang="uk-UA" altLang="ru-RU" sz="1400" b="1" dirty="0">
                <a:solidFill>
                  <a:schemeClr val="accent1">
                    <a:lumMod val="75000"/>
                  </a:schemeClr>
                </a:solidFill>
                <a:cs typeface="Times New Roman" panose="02020603050405020304" pitchFamily="18" charset="0"/>
              </a:rPr>
              <a:t>Вартість робіт: 92,8 млн. грн.</a:t>
            </a:r>
          </a:p>
          <a:p>
            <a:pPr marL="85725" indent="-85725" defTabSz="914400">
              <a:lnSpc>
                <a:spcPct val="100000"/>
              </a:lnSpc>
              <a:spcBef>
                <a:spcPts val="0"/>
              </a:spcBef>
              <a:buClr>
                <a:schemeClr val="accent1"/>
              </a:buClr>
              <a:buSzPct val="70000"/>
            </a:pPr>
            <a:endParaRPr lang="ru-RU" sz="1400" dirty="0">
              <a:solidFill>
                <a:schemeClr val="accent1">
                  <a:lumMod val="75000"/>
                </a:schemeClr>
              </a:solidFill>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388" y="1136551"/>
            <a:ext cx="4438202" cy="30132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192" y="1139410"/>
            <a:ext cx="4289367" cy="30075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83248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2560" y="1345601"/>
            <a:ext cx="5126874" cy="3417916"/>
          </a:xfrm>
          <a:prstGeom prst="ellipse">
            <a:avLst/>
          </a:prstGeom>
          <a:ln>
            <a:noFill/>
          </a:ln>
          <a:effectLst>
            <a:softEdge rad="112500"/>
          </a:effectLst>
        </p:spPr>
      </p:pic>
      <p:sp>
        <p:nvSpPr>
          <p:cNvPr id="4" name="Прямоугольник 3"/>
          <p:cNvSpPr/>
          <p:nvPr/>
        </p:nvSpPr>
        <p:spPr>
          <a:xfrm>
            <a:off x="931026" y="124548"/>
            <a:ext cx="7963592" cy="1295868"/>
          </a:xfrm>
          <a:prstGeom prst="rect">
            <a:avLst/>
          </a:prstGeom>
        </p:spPr>
        <p:txBody>
          <a:bodyPr wrap="square">
            <a:spAutoFit/>
          </a:bodyPr>
          <a:lstStyle/>
          <a:p>
            <a:pPr algn="ctr" defTabSz="355600">
              <a:lnSpc>
                <a:spcPct val="110000"/>
              </a:lnSpc>
              <a:spcAft>
                <a:spcPts val="0"/>
              </a:spcAft>
              <a:defRPr/>
            </a:pPr>
            <a:r>
              <a:rPr lang="ru-RU" b="1" dirty="0">
                <a:ln w="0"/>
                <a:solidFill>
                  <a:schemeClr val="accent5">
                    <a:lumMod val="75000"/>
                  </a:schemeClr>
                </a:solidFill>
                <a:cs typeface="Times New Roman" panose="02020603050405020304" pitchFamily="18" charset="0"/>
              </a:rPr>
              <a:t>ОБ</a:t>
            </a:r>
            <a:r>
              <a:rPr lang="en-US" b="1" dirty="0">
                <a:ln w="0"/>
                <a:solidFill>
                  <a:schemeClr val="accent5">
                    <a:lumMod val="75000"/>
                  </a:schemeClr>
                </a:solidFill>
                <a:cs typeface="Times New Roman" panose="02020603050405020304" pitchFamily="18" charset="0"/>
              </a:rPr>
              <a:t>’</a:t>
            </a:r>
            <a:r>
              <a:rPr lang="ru-RU" b="1" dirty="0">
                <a:ln w="0"/>
                <a:solidFill>
                  <a:schemeClr val="accent5">
                    <a:lumMod val="75000"/>
                  </a:schemeClr>
                </a:solidFill>
                <a:cs typeface="Times New Roman" panose="02020603050405020304" pitchFamily="18" charset="0"/>
              </a:rPr>
              <a:t>ЄКТИ КАПІТАЛЬН</a:t>
            </a:r>
            <a:r>
              <a:rPr lang="uk-UA" b="1" dirty="0">
                <a:ln w="0"/>
                <a:solidFill>
                  <a:schemeClr val="accent5">
                    <a:lumMod val="75000"/>
                  </a:schemeClr>
                </a:solidFill>
                <a:cs typeface="Times New Roman" panose="02020603050405020304" pitchFamily="18" charset="0"/>
              </a:rPr>
              <a:t>ОГО </a:t>
            </a:r>
            <a:r>
              <a:rPr lang="ru-RU" b="1" dirty="0">
                <a:ln w="0"/>
                <a:solidFill>
                  <a:schemeClr val="accent5">
                    <a:lumMod val="75000"/>
                  </a:schemeClr>
                </a:solidFill>
                <a:cs typeface="Times New Roman" panose="02020603050405020304" pitchFamily="18" charset="0"/>
              </a:rPr>
              <a:t>РЕМОНТУ МЕРЕЖІ ЗОВНІШНЬОГО ОСВІТЛЕННЯ М</a:t>
            </a:r>
            <a:r>
              <a:rPr lang="en-US" b="1" dirty="0">
                <a:ln w="0"/>
                <a:solidFill>
                  <a:schemeClr val="accent5">
                    <a:lumMod val="75000"/>
                  </a:schemeClr>
                </a:solidFill>
                <a:cs typeface="Times New Roman" panose="02020603050405020304" pitchFamily="18" charset="0"/>
              </a:rPr>
              <a:t>I</a:t>
            </a:r>
            <a:r>
              <a:rPr lang="ru-RU" b="1" dirty="0">
                <a:ln w="0"/>
                <a:solidFill>
                  <a:schemeClr val="accent5">
                    <a:lumMod val="75000"/>
                  </a:schemeClr>
                </a:solidFill>
                <a:cs typeface="Times New Roman" panose="02020603050405020304" pitchFamily="18" charset="0"/>
              </a:rPr>
              <a:t>ЖКВАРТАЛЬНИХ ПРОЇЗД</a:t>
            </a:r>
            <a:r>
              <a:rPr lang="en-US" b="1" dirty="0">
                <a:ln w="0"/>
                <a:solidFill>
                  <a:schemeClr val="accent5">
                    <a:lumMod val="75000"/>
                  </a:schemeClr>
                </a:solidFill>
                <a:cs typeface="Times New Roman" panose="02020603050405020304" pitchFamily="18" charset="0"/>
              </a:rPr>
              <a:t>I</a:t>
            </a:r>
            <a:r>
              <a:rPr lang="ru-RU" b="1" dirty="0">
                <a:ln w="0"/>
                <a:solidFill>
                  <a:schemeClr val="accent5">
                    <a:lumMod val="75000"/>
                  </a:schemeClr>
                </a:solidFill>
                <a:cs typeface="Times New Roman" panose="02020603050405020304" pitchFamily="18" charset="0"/>
              </a:rPr>
              <a:t>В ТА ПРИБУДИНКОВИХ ТЕРИТОР</a:t>
            </a:r>
            <a:r>
              <a:rPr lang="en-US" b="1" dirty="0">
                <a:ln w="0"/>
                <a:solidFill>
                  <a:schemeClr val="accent5">
                    <a:lumMod val="75000"/>
                  </a:schemeClr>
                </a:solidFill>
                <a:cs typeface="Times New Roman" panose="02020603050405020304" pitchFamily="18" charset="0"/>
              </a:rPr>
              <a:t>I</a:t>
            </a:r>
            <a:r>
              <a:rPr lang="ru-RU" b="1" dirty="0">
                <a:ln w="0"/>
                <a:solidFill>
                  <a:schemeClr val="accent5">
                    <a:lumMod val="75000"/>
                  </a:schemeClr>
                </a:solidFill>
                <a:cs typeface="Times New Roman" panose="02020603050405020304" pitchFamily="18" charset="0"/>
              </a:rPr>
              <a:t>Й ЖИТЛОВОЇ ЗАБУДОВИ М. КИЄВА ІЗ ЗАМІНОЮ РТУТНИХ ТА НАТРІЄВИХ СВІТИЛЬНИКІВ НА СВІТЛОДІОДНІ СВІТИЛЬНИКИ </a:t>
            </a:r>
            <a:r>
              <a:rPr lang="en-US" b="1" dirty="0">
                <a:ln w="0"/>
                <a:solidFill>
                  <a:schemeClr val="accent5">
                    <a:lumMod val="75000"/>
                  </a:schemeClr>
                </a:solidFill>
                <a:cs typeface="Times New Roman" panose="02020603050405020304" pitchFamily="18" charset="0"/>
              </a:rPr>
              <a:t>(LED)</a:t>
            </a:r>
            <a:r>
              <a:rPr lang="ru-RU" b="1" dirty="0">
                <a:ln w="0"/>
                <a:solidFill>
                  <a:schemeClr val="accent5">
                    <a:lumMod val="75000"/>
                  </a:schemeClr>
                </a:solidFill>
                <a:cs typeface="Times New Roman" panose="02020603050405020304" pitchFamily="18" charset="0"/>
              </a:rPr>
              <a:t>  У 2019 РОЦІ </a:t>
            </a:r>
          </a:p>
        </p:txBody>
      </p:sp>
      <p:sp>
        <p:nvSpPr>
          <p:cNvPr id="5" name="Прямоугольник 4"/>
          <p:cNvSpPr>
            <a:spLocks noChangeArrowheads="1"/>
          </p:cNvSpPr>
          <p:nvPr/>
        </p:nvSpPr>
        <p:spPr bwMode="auto">
          <a:xfrm>
            <a:off x="715935" y="1651560"/>
            <a:ext cx="389035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5725" indent="-857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buClr>
                <a:schemeClr val="accent1"/>
              </a:buClr>
              <a:buSzPct val="70000"/>
            </a:pPr>
            <a:r>
              <a:rPr lang="uk-UA" altLang="ru-RU" b="1" dirty="0">
                <a:solidFill>
                  <a:schemeClr val="accent1">
                    <a:lumMod val="75000"/>
                  </a:schemeClr>
                </a:solidFill>
                <a:latin typeface="+mn-lt"/>
                <a:cs typeface="Times New Roman" panose="02020603050405020304" pitchFamily="18" charset="0"/>
              </a:rPr>
              <a:t>Завершено робіт </a:t>
            </a:r>
          </a:p>
          <a:p>
            <a:pPr marL="0" indent="0" eaLnBrk="1" hangingPunct="1">
              <a:buClr>
                <a:schemeClr val="accent1"/>
              </a:buClr>
              <a:buSzPct val="70000"/>
            </a:pPr>
            <a:r>
              <a:rPr lang="uk-UA" altLang="ru-RU" b="1" dirty="0">
                <a:solidFill>
                  <a:schemeClr val="accent1">
                    <a:lumMod val="75000"/>
                  </a:schemeClr>
                </a:solidFill>
                <a:latin typeface="+mn-lt"/>
                <a:cs typeface="Times New Roman" panose="02020603050405020304" pitchFamily="18" charset="0"/>
              </a:rPr>
              <a:t>з ремонту мереж зовнішнього освітлення на </a:t>
            </a:r>
          </a:p>
          <a:p>
            <a:pPr marL="0" indent="0" eaLnBrk="1" hangingPunct="1">
              <a:buClr>
                <a:schemeClr val="accent1"/>
              </a:buClr>
              <a:buSzPct val="70000"/>
            </a:pPr>
            <a:r>
              <a:rPr lang="uk-UA" altLang="ru-RU" b="1" dirty="0">
                <a:solidFill>
                  <a:schemeClr val="accent1">
                    <a:lumMod val="75000"/>
                  </a:schemeClr>
                </a:solidFill>
                <a:latin typeface="+mn-lt"/>
                <a:cs typeface="Times New Roman" panose="02020603050405020304" pitchFamily="18" charset="0"/>
              </a:rPr>
              <a:t>23 прибудинкових територіях житлової забудови</a:t>
            </a:r>
          </a:p>
          <a:p>
            <a:pPr eaLnBrk="1" hangingPunct="1">
              <a:buClr>
                <a:schemeClr val="accent1"/>
              </a:buClr>
              <a:buSzPct val="70000"/>
            </a:pPr>
            <a:endParaRPr lang="uk-UA" altLang="ru-RU" sz="1000" b="1" dirty="0">
              <a:solidFill>
                <a:srgbClr val="227A8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05" y="3513921"/>
            <a:ext cx="4864115" cy="3244326"/>
          </a:xfrm>
          <a:prstGeom prst="ellipse">
            <a:avLst/>
          </a:prstGeom>
          <a:ln>
            <a:noFill/>
          </a:ln>
          <a:effectLst>
            <a:softEdge rad="112500"/>
          </a:effectLst>
        </p:spPr>
      </p:pic>
      <p:sp>
        <p:nvSpPr>
          <p:cNvPr id="7" name="Прямоугольник 6"/>
          <p:cNvSpPr/>
          <p:nvPr/>
        </p:nvSpPr>
        <p:spPr>
          <a:xfrm>
            <a:off x="5253645" y="4944785"/>
            <a:ext cx="3765665" cy="1569660"/>
          </a:xfrm>
          <a:prstGeom prst="rect">
            <a:avLst/>
          </a:prstGeom>
        </p:spPr>
        <p:txBody>
          <a:bodyPr wrap="square">
            <a:spAutoFit/>
          </a:bodyPr>
          <a:lstStyle/>
          <a:p>
            <a:pPr>
              <a:buClr>
                <a:schemeClr val="accent1"/>
              </a:buClr>
              <a:buSzPct val="70000"/>
            </a:pPr>
            <a:r>
              <a:rPr lang="uk-UA" altLang="ru-RU" sz="1600" b="1" u="sng" dirty="0">
                <a:solidFill>
                  <a:schemeClr val="accent1">
                    <a:lumMod val="75000"/>
                  </a:schemeClr>
                </a:solidFill>
                <a:cs typeface="Times New Roman" panose="02020603050405020304" pitchFamily="18" charset="0"/>
              </a:rPr>
              <a:t>Встановлено:</a:t>
            </a:r>
          </a:p>
          <a:p>
            <a:pPr>
              <a:buClr>
                <a:schemeClr val="accent1"/>
              </a:buClr>
              <a:buSzPct val="70000"/>
            </a:pPr>
            <a:r>
              <a:rPr lang="en-US" altLang="ru-RU" sz="1600" dirty="0">
                <a:solidFill>
                  <a:schemeClr val="accent1">
                    <a:lumMod val="75000"/>
                  </a:schemeClr>
                </a:solidFill>
                <a:cs typeface="Times New Roman" panose="02020603050405020304" pitchFamily="18" charset="0"/>
              </a:rPr>
              <a:t>LED</a:t>
            </a:r>
            <a:r>
              <a:rPr lang="uk-UA" altLang="ru-RU" sz="1600" dirty="0">
                <a:solidFill>
                  <a:schemeClr val="accent1">
                    <a:lumMod val="75000"/>
                  </a:schemeClr>
                </a:solidFill>
                <a:cs typeface="Times New Roman" panose="02020603050405020304" pitchFamily="18" charset="0"/>
              </a:rPr>
              <a:t> світильників -</a:t>
            </a:r>
            <a:r>
              <a:rPr lang="uk-UA" altLang="ru-RU" sz="1600" b="1" dirty="0">
                <a:solidFill>
                  <a:schemeClr val="accent1">
                    <a:lumMod val="75000"/>
                  </a:schemeClr>
                </a:solidFill>
                <a:cs typeface="Times New Roman" panose="02020603050405020304" pitchFamily="18" charset="0"/>
              </a:rPr>
              <a:t>  246 шт.</a:t>
            </a:r>
          </a:p>
          <a:p>
            <a:pPr>
              <a:buClr>
                <a:schemeClr val="accent1"/>
              </a:buClr>
              <a:buSzPct val="70000"/>
            </a:pPr>
            <a:r>
              <a:rPr lang="uk-UA" altLang="ru-RU" sz="1600" dirty="0">
                <a:solidFill>
                  <a:schemeClr val="accent1">
                    <a:lumMod val="75000"/>
                  </a:schemeClr>
                </a:solidFill>
                <a:cs typeface="Times New Roman" panose="02020603050405020304" pitchFamily="18" charset="0"/>
              </a:rPr>
              <a:t>опор – </a:t>
            </a:r>
            <a:r>
              <a:rPr lang="uk-UA" altLang="ru-RU" sz="1600" b="1" dirty="0">
                <a:solidFill>
                  <a:schemeClr val="accent1">
                    <a:lumMod val="75000"/>
                  </a:schemeClr>
                </a:solidFill>
                <a:cs typeface="Times New Roman" panose="02020603050405020304" pitchFamily="18" charset="0"/>
              </a:rPr>
              <a:t>147 шт.</a:t>
            </a:r>
          </a:p>
          <a:p>
            <a:pPr>
              <a:buClr>
                <a:schemeClr val="accent1"/>
              </a:buClr>
              <a:buSzPct val="70000"/>
            </a:pPr>
            <a:r>
              <a:rPr lang="uk-UA" altLang="ru-RU" sz="1600" dirty="0">
                <a:solidFill>
                  <a:schemeClr val="accent1">
                    <a:lumMod val="75000"/>
                  </a:schemeClr>
                </a:solidFill>
                <a:cs typeface="Times New Roman" panose="02020603050405020304" pitchFamily="18" charset="0"/>
              </a:rPr>
              <a:t>пунктів живлення – </a:t>
            </a:r>
            <a:r>
              <a:rPr lang="uk-UA" altLang="ru-RU" sz="1600" b="1" dirty="0">
                <a:solidFill>
                  <a:schemeClr val="accent1">
                    <a:lumMod val="75000"/>
                  </a:schemeClr>
                </a:solidFill>
                <a:cs typeface="Times New Roman" panose="02020603050405020304" pitchFamily="18" charset="0"/>
              </a:rPr>
              <a:t>2 шт.</a:t>
            </a:r>
          </a:p>
          <a:p>
            <a:pPr>
              <a:buClr>
                <a:schemeClr val="accent1"/>
              </a:buClr>
              <a:buSzPct val="70000"/>
            </a:pPr>
            <a:r>
              <a:rPr lang="uk-UA" altLang="ru-RU" sz="1600" dirty="0">
                <a:solidFill>
                  <a:schemeClr val="accent1">
                    <a:lumMod val="75000"/>
                  </a:schemeClr>
                </a:solidFill>
                <a:cs typeface="Times New Roman" panose="02020603050405020304" pitchFamily="18" charset="0"/>
              </a:rPr>
              <a:t>мережі – </a:t>
            </a:r>
            <a:r>
              <a:rPr lang="uk-UA" altLang="ru-RU" sz="1600" b="1" dirty="0">
                <a:solidFill>
                  <a:schemeClr val="accent1">
                    <a:lumMod val="75000"/>
                  </a:schemeClr>
                </a:solidFill>
                <a:cs typeface="Times New Roman" panose="02020603050405020304" pitchFamily="18" charset="0"/>
              </a:rPr>
              <a:t>6,8 км.</a:t>
            </a:r>
          </a:p>
          <a:p>
            <a:pPr>
              <a:buClr>
                <a:schemeClr val="accent1"/>
              </a:buClr>
              <a:buSzPct val="70000"/>
            </a:pPr>
            <a:r>
              <a:rPr lang="uk-UA" altLang="ru-RU" sz="1600" b="1" dirty="0">
                <a:solidFill>
                  <a:schemeClr val="accent1">
                    <a:lumMod val="75000"/>
                  </a:schemeClr>
                </a:solidFill>
                <a:cs typeface="Times New Roman" panose="02020603050405020304" pitchFamily="18" charset="0"/>
              </a:rPr>
              <a:t>Вартість робіт на об'єктах : 9,8 млн. грн.</a:t>
            </a:r>
          </a:p>
        </p:txBody>
      </p:sp>
    </p:spTree>
    <p:extLst>
      <p:ext uri="{BB962C8B-B14F-4D97-AF65-F5344CB8AC3E}">
        <p14:creationId xmlns:p14="http://schemas.microsoft.com/office/powerpoint/2010/main" val="3392021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6867" y="342528"/>
            <a:ext cx="7689273" cy="830997"/>
          </a:xfrm>
          <a:prstGeom prst="rect">
            <a:avLst/>
          </a:prstGeom>
        </p:spPr>
        <p:txBody>
          <a:bodyPr wrap="square">
            <a:spAutoFit/>
          </a:bodyPr>
          <a:lstStyle/>
          <a:p>
            <a:pPr algn="just">
              <a:defRPr/>
            </a:pPr>
            <a:r>
              <a:rPr lang="uk-UA" sz="1600" b="1" dirty="0">
                <a:ln w="0"/>
                <a:solidFill>
                  <a:schemeClr val="accent5">
                    <a:lumMod val="75000"/>
                  </a:schemeClr>
                </a:solidFill>
                <a:effectLst/>
                <a:cs typeface="Times New Roman" panose="02020603050405020304" pitchFamily="18" charset="0"/>
              </a:rPr>
              <a:t>У 2019 році було виконано робіт з КАПІТАЛЬНОГО БУДІВНИЦТВА мережі зовнішнього освітлення міста Києва на суму 35,9 млн. грн.,</a:t>
            </a:r>
            <a:r>
              <a:rPr lang="uk-UA" sz="1600" b="1" dirty="0">
                <a:ln w="0"/>
                <a:solidFill>
                  <a:schemeClr val="accent5">
                    <a:lumMod val="75000"/>
                  </a:schemeClr>
                </a:solidFill>
                <a:cs typeface="Times New Roman" panose="02020603050405020304" pitchFamily="18" charset="0"/>
              </a:rPr>
              <a:t> </a:t>
            </a:r>
            <a:r>
              <a:rPr lang="uk-UA" sz="1600" b="1" dirty="0" err="1">
                <a:ln w="0"/>
                <a:solidFill>
                  <a:schemeClr val="accent5">
                    <a:lumMod val="75000"/>
                  </a:schemeClr>
                </a:solidFill>
                <a:cs typeface="Times New Roman" panose="02020603050405020304" pitchFamily="18" charset="0"/>
              </a:rPr>
              <a:t>оплачено</a:t>
            </a:r>
            <a:r>
              <a:rPr lang="uk-UA" sz="1600" b="1" dirty="0">
                <a:ln w="0"/>
                <a:solidFill>
                  <a:schemeClr val="accent5">
                    <a:lumMod val="75000"/>
                  </a:schemeClr>
                </a:solidFill>
                <a:cs typeface="Times New Roman" panose="02020603050405020304" pitchFamily="18" charset="0"/>
              </a:rPr>
              <a:t> робіт на суму 14,8 </a:t>
            </a:r>
            <a:r>
              <a:rPr lang="uk-UA" sz="1600" b="1" dirty="0" err="1">
                <a:ln w="0"/>
                <a:solidFill>
                  <a:schemeClr val="accent5">
                    <a:lumMod val="75000"/>
                  </a:schemeClr>
                </a:solidFill>
                <a:cs typeface="Times New Roman" panose="02020603050405020304" pitchFamily="18" charset="0"/>
              </a:rPr>
              <a:t>млн.грн</a:t>
            </a:r>
            <a:r>
              <a:rPr lang="uk-UA" sz="1600" b="1" dirty="0">
                <a:ln w="0"/>
                <a:solidFill>
                  <a:schemeClr val="accent5">
                    <a:lumMod val="75000"/>
                  </a:schemeClr>
                </a:solidFill>
                <a:cs typeface="Times New Roman" panose="02020603050405020304" pitchFamily="18" charset="0"/>
              </a:rPr>
              <a:t>. Виникла кредиторська заборгованість на суму 21,1 </a:t>
            </a:r>
            <a:r>
              <a:rPr lang="uk-UA" sz="1600" b="1" dirty="0" err="1">
                <a:ln w="0"/>
                <a:solidFill>
                  <a:schemeClr val="accent5">
                    <a:lumMod val="75000"/>
                  </a:schemeClr>
                </a:solidFill>
                <a:cs typeface="Times New Roman" panose="02020603050405020304" pitchFamily="18" charset="0"/>
              </a:rPr>
              <a:t>млн.грн</a:t>
            </a:r>
            <a:r>
              <a:rPr lang="uk-UA" sz="1600" b="1" dirty="0">
                <a:ln w="0"/>
                <a:solidFill>
                  <a:schemeClr val="accent5">
                    <a:lumMod val="75000"/>
                  </a:schemeClr>
                </a:solidFill>
                <a:cs typeface="Times New Roman" panose="02020603050405020304" pitchFamily="18" charset="0"/>
              </a:rPr>
              <a:t>.</a:t>
            </a:r>
            <a:endParaRPr lang="ru-RU" sz="1600" b="1" dirty="0">
              <a:ln w="0"/>
              <a:solidFill>
                <a:schemeClr val="accent5">
                  <a:lumMod val="75000"/>
                </a:schemeClr>
              </a:solidFill>
              <a:effectLst/>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218583215"/>
              </p:ext>
            </p:extLst>
          </p:nvPr>
        </p:nvGraphicFramePr>
        <p:xfrm>
          <a:off x="556951" y="1396537"/>
          <a:ext cx="8429107" cy="4959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9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7734" y="178078"/>
            <a:ext cx="7988531" cy="646331"/>
          </a:xfrm>
          <a:prstGeom prst="rect">
            <a:avLst/>
          </a:prstGeom>
        </p:spPr>
        <p:txBody>
          <a:bodyPr wrap="square">
            <a:spAutoFit/>
          </a:bodyPr>
          <a:lstStyle/>
          <a:p>
            <a:pPr algn="ctr">
              <a:defRPr/>
            </a:pPr>
            <a:r>
              <a:rPr lang="ru-RU" b="1" dirty="0">
                <a:ln w="0"/>
                <a:solidFill>
                  <a:schemeClr val="accent5">
                    <a:lumMod val="75000"/>
                  </a:schemeClr>
                </a:solidFill>
                <a:effectLst/>
                <a:cs typeface="Times New Roman" panose="02020603050405020304" pitchFamily="18" charset="0"/>
              </a:rPr>
              <a:t>ОБ</a:t>
            </a:r>
            <a:r>
              <a:rPr lang="en-US" b="1" dirty="0">
                <a:ln w="0"/>
                <a:solidFill>
                  <a:schemeClr val="accent5">
                    <a:lumMod val="75000"/>
                  </a:schemeClr>
                </a:solidFill>
                <a:effectLst/>
                <a:cs typeface="Times New Roman" panose="02020603050405020304" pitchFamily="18" charset="0"/>
              </a:rPr>
              <a:t>’</a:t>
            </a:r>
            <a:r>
              <a:rPr lang="ru-RU" b="1" dirty="0">
                <a:ln w="0"/>
                <a:solidFill>
                  <a:schemeClr val="accent5">
                    <a:lumMod val="75000"/>
                  </a:schemeClr>
                </a:solidFill>
                <a:effectLst/>
                <a:cs typeface="Times New Roman" panose="02020603050405020304" pitchFamily="18" charset="0"/>
              </a:rPr>
              <a:t>ЄКТИ</a:t>
            </a:r>
            <a:r>
              <a:rPr lang="uk-UA" b="1" dirty="0">
                <a:ln w="0"/>
                <a:solidFill>
                  <a:schemeClr val="accent5">
                    <a:lumMod val="75000"/>
                  </a:schemeClr>
                </a:solidFill>
                <a:effectLst/>
                <a:cs typeface="Times New Roman" panose="02020603050405020304" pitchFamily="18" charset="0"/>
              </a:rPr>
              <a:t> КАПІТАЛЬНОГО БУДІВНИЦТВА МЕРЕЖІ ЗОВНІШНЬОГО ОСВІТЛЕННЯ МІСТА КИЄВА У 201</a:t>
            </a:r>
            <a:r>
              <a:rPr lang="en-US" b="1" dirty="0">
                <a:ln w="0"/>
                <a:solidFill>
                  <a:schemeClr val="accent5">
                    <a:lumMod val="75000"/>
                  </a:schemeClr>
                </a:solidFill>
                <a:effectLst/>
                <a:cs typeface="Times New Roman" panose="02020603050405020304" pitchFamily="18" charset="0"/>
              </a:rPr>
              <a:t>9 </a:t>
            </a:r>
            <a:r>
              <a:rPr lang="uk-UA" b="1" dirty="0">
                <a:ln w="0"/>
                <a:solidFill>
                  <a:schemeClr val="accent5">
                    <a:lumMod val="75000"/>
                  </a:schemeClr>
                </a:solidFill>
                <a:effectLst/>
                <a:cs typeface="Times New Roman" panose="02020603050405020304" pitchFamily="18" charset="0"/>
              </a:rPr>
              <a:t>РОЦІ</a:t>
            </a:r>
            <a:endParaRPr lang="ru-RU" b="1" dirty="0">
              <a:ln w="0"/>
              <a:solidFill>
                <a:schemeClr val="accent5">
                  <a:lumMod val="75000"/>
                </a:schemeClr>
              </a:solidFill>
              <a:effectLst/>
              <a:cs typeface="Times New Roman" panose="02020603050405020304" pitchFamily="18" charset="0"/>
            </a:endParaRPr>
          </a:p>
        </p:txBody>
      </p:sp>
      <p:sp>
        <p:nvSpPr>
          <p:cNvPr id="21508" name="Прямоугольник 4"/>
          <p:cNvSpPr>
            <a:spLocks noChangeArrowheads="1"/>
          </p:cNvSpPr>
          <p:nvPr/>
        </p:nvSpPr>
        <p:spPr bwMode="auto">
          <a:xfrm>
            <a:off x="1581161" y="1477549"/>
            <a:ext cx="3599411" cy="2062103"/>
          </a:xfrm>
          <a:prstGeom prst="rect">
            <a:avLst/>
          </a:prstGeom>
          <a:noFill/>
          <a:ln w="9525">
            <a:solidFill>
              <a:schemeClr val="bg1">
                <a:alpha val="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85725" indent="-857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chemeClr val="accent1"/>
              </a:buClr>
              <a:buSzPct val="70000"/>
            </a:pPr>
            <a:r>
              <a:rPr lang="uk-UA" altLang="ru-RU" sz="1600" b="1" dirty="0">
                <a:solidFill>
                  <a:schemeClr val="accent1">
                    <a:lumMod val="75000"/>
                  </a:schemeClr>
                </a:solidFill>
                <a:latin typeface="Times New Roman" panose="02020603050405020304" pitchFamily="18" charset="0"/>
                <a:cs typeface="Times New Roman" panose="02020603050405020304" pitchFamily="18" charset="0"/>
              </a:rPr>
              <a:t>  </a:t>
            </a:r>
          </a:p>
          <a:p>
            <a:pPr eaLnBrk="1" hangingPunct="1">
              <a:buClr>
                <a:schemeClr val="accent1"/>
              </a:buClr>
              <a:buSzPct val="70000"/>
            </a:pPr>
            <a:endParaRPr lang="uk-UA" altLang="ru-RU" sz="1600" dirty="0">
              <a:solidFill>
                <a:schemeClr val="accent1">
                  <a:lumMod val="75000"/>
                </a:schemeClr>
              </a:solidFill>
              <a:latin typeface="Times New Roman" panose="02020603050405020304" pitchFamily="18" charset="0"/>
              <a:cs typeface="Times New Roman" panose="02020603050405020304" pitchFamily="18" charset="0"/>
            </a:endParaRPr>
          </a:p>
          <a:p>
            <a:pPr marL="0" indent="0" eaLnBrk="1" hangingPunct="1">
              <a:buClr>
                <a:schemeClr val="accent1"/>
              </a:buClr>
              <a:buSzPct val="70000"/>
            </a:pPr>
            <a:r>
              <a:rPr lang="uk-UA" altLang="ru-RU" sz="1600" dirty="0">
                <a:solidFill>
                  <a:schemeClr val="accent1">
                    <a:lumMod val="75000"/>
                  </a:schemeClr>
                </a:solidFill>
                <a:latin typeface="+mn-lt"/>
                <a:cs typeface="Times New Roman" panose="02020603050405020304" pitchFamily="18" charset="0"/>
              </a:rPr>
              <a:t>Кількість встановлених</a:t>
            </a:r>
          </a:p>
          <a:p>
            <a:pPr marL="0" indent="0" eaLnBrk="1" hangingPunct="1">
              <a:buClr>
                <a:schemeClr val="accent1"/>
              </a:buClr>
              <a:buSzPct val="70000"/>
            </a:pPr>
            <a:r>
              <a:rPr lang="en-US" altLang="ru-RU" sz="1600" dirty="0">
                <a:solidFill>
                  <a:schemeClr val="accent1">
                    <a:lumMod val="75000"/>
                  </a:schemeClr>
                </a:solidFill>
                <a:latin typeface="+mn-lt"/>
                <a:cs typeface="Times New Roman" panose="02020603050405020304" pitchFamily="18" charset="0"/>
              </a:rPr>
              <a:t>LED </a:t>
            </a:r>
            <a:r>
              <a:rPr lang="ru-RU" altLang="ru-RU" sz="1600" dirty="0">
                <a:solidFill>
                  <a:schemeClr val="accent1">
                    <a:lumMod val="75000"/>
                  </a:schemeClr>
                </a:solidFill>
                <a:latin typeface="+mn-lt"/>
                <a:cs typeface="Times New Roman" panose="02020603050405020304" pitchFamily="18" charset="0"/>
              </a:rPr>
              <a:t>с</a:t>
            </a:r>
            <a:r>
              <a:rPr lang="uk-UA" altLang="ru-RU" sz="1600" dirty="0" err="1">
                <a:solidFill>
                  <a:schemeClr val="accent1">
                    <a:lumMod val="75000"/>
                  </a:schemeClr>
                </a:solidFill>
                <a:latin typeface="+mn-lt"/>
                <a:cs typeface="Times New Roman" panose="02020603050405020304" pitchFamily="18" charset="0"/>
              </a:rPr>
              <a:t>вітильників</a:t>
            </a:r>
            <a:r>
              <a:rPr lang="uk-UA" altLang="ru-RU" sz="1600" b="1" dirty="0">
                <a:solidFill>
                  <a:schemeClr val="accent1">
                    <a:lumMod val="75000"/>
                  </a:schemeClr>
                </a:solidFill>
                <a:latin typeface="+mn-lt"/>
                <a:cs typeface="Times New Roman" panose="02020603050405020304" pitchFamily="18" charset="0"/>
              </a:rPr>
              <a:t> -294</a:t>
            </a:r>
            <a:r>
              <a:rPr lang="en-US" altLang="ru-RU" sz="1600" b="1" dirty="0">
                <a:solidFill>
                  <a:schemeClr val="accent1">
                    <a:lumMod val="75000"/>
                  </a:schemeClr>
                </a:solidFill>
                <a:latin typeface="+mn-lt"/>
                <a:cs typeface="Times New Roman" panose="02020603050405020304" pitchFamily="18" charset="0"/>
              </a:rPr>
              <a:t> </a:t>
            </a:r>
            <a:r>
              <a:rPr lang="uk-UA" altLang="ru-RU" sz="1600" b="1" dirty="0" err="1">
                <a:solidFill>
                  <a:schemeClr val="accent1">
                    <a:lumMod val="75000"/>
                  </a:schemeClr>
                </a:solidFill>
                <a:latin typeface="+mn-lt"/>
                <a:cs typeface="Times New Roman" panose="02020603050405020304" pitchFamily="18" charset="0"/>
              </a:rPr>
              <a:t>шт</a:t>
            </a:r>
            <a:r>
              <a:rPr lang="uk-UA" altLang="ru-RU" sz="1600" b="1" dirty="0">
                <a:solidFill>
                  <a:schemeClr val="accent1">
                    <a:lumMod val="75000"/>
                  </a:schemeClr>
                </a:solidFill>
                <a:latin typeface="+mn-lt"/>
                <a:cs typeface="Times New Roman" panose="02020603050405020304" pitchFamily="18" charset="0"/>
              </a:rPr>
              <a:t>,</a:t>
            </a:r>
          </a:p>
          <a:p>
            <a:pPr marL="0" indent="0" eaLnBrk="1" hangingPunct="1">
              <a:buClr>
                <a:schemeClr val="accent1"/>
              </a:buClr>
              <a:buSzPct val="70000"/>
            </a:pPr>
            <a:r>
              <a:rPr lang="uk-UA" altLang="ru-RU" sz="1600" dirty="0">
                <a:solidFill>
                  <a:schemeClr val="accent1">
                    <a:lumMod val="75000"/>
                  </a:schemeClr>
                </a:solidFill>
                <a:latin typeface="+mn-lt"/>
                <a:cs typeface="Times New Roman" panose="02020603050405020304" pitchFamily="18" charset="0"/>
              </a:rPr>
              <a:t>опор –</a:t>
            </a:r>
            <a:r>
              <a:rPr lang="uk-UA" altLang="ru-RU" sz="1600" b="1" dirty="0">
                <a:solidFill>
                  <a:schemeClr val="accent1">
                    <a:lumMod val="75000"/>
                  </a:schemeClr>
                </a:solidFill>
                <a:latin typeface="+mn-lt"/>
                <a:cs typeface="Times New Roman" panose="02020603050405020304" pitchFamily="18" charset="0"/>
              </a:rPr>
              <a:t> 179 </a:t>
            </a:r>
            <a:r>
              <a:rPr lang="uk-UA" altLang="ru-RU" sz="1600" b="1" dirty="0" err="1">
                <a:solidFill>
                  <a:schemeClr val="accent1">
                    <a:lumMod val="75000"/>
                  </a:schemeClr>
                </a:solidFill>
                <a:latin typeface="+mn-lt"/>
                <a:cs typeface="Times New Roman" panose="02020603050405020304" pitchFamily="18" charset="0"/>
              </a:rPr>
              <a:t>шт</a:t>
            </a:r>
            <a:r>
              <a:rPr lang="uk-UA" altLang="ru-RU" sz="1600" b="1" dirty="0">
                <a:solidFill>
                  <a:schemeClr val="accent1">
                    <a:lumMod val="75000"/>
                  </a:schemeClr>
                </a:solidFill>
                <a:latin typeface="+mn-lt"/>
                <a:cs typeface="Times New Roman" panose="02020603050405020304" pitchFamily="18" charset="0"/>
              </a:rPr>
              <a:t>, </a:t>
            </a:r>
          </a:p>
          <a:p>
            <a:pPr marL="0" indent="0" eaLnBrk="1" hangingPunct="1">
              <a:buClr>
                <a:schemeClr val="accent1"/>
              </a:buClr>
              <a:buSzPct val="70000"/>
            </a:pPr>
            <a:r>
              <a:rPr lang="uk-UA" altLang="ru-RU" sz="1600" dirty="0">
                <a:solidFill>
                  <a:schemeClr val="accent1">
                    <a:lumMod val="75000"/>
                  </a:schemeClr>
                </a:solidFill>
                <a:latin typeface="+mn-lt"/>
                <a:cs typeface="Times New Roman" panose="02020603050405020304" pitchFamily="18" charset="0"/>
              </a:rPr>
              <a:t>натягнуто</a:t>
            </a:r>
            <a:r>
              <a:rPr lang="uk-UA" altLang="ru-RU" sz="1600" b="1" dirty="0">
                <a:solidFill>
                  <a:schemeClr val="accent1">
                    <a:lumMod val="75000"/>
                  </a:schemeClr>
                </a:solidFill>
                <a:latin typeface="+mn-lt"/>
                <a:cs typeface="Times New Roman" panose="02020603050405020304" pitchFamily="18" charset="0"/>
              </a:rPr>
              <a:t> 7,5 км </a:t>
            </a:r>
            <a:r>
              <a:rPr lang="uk-UA" altLang="ru-RU" sz="1600" dirty="0">
                <a:solidFill>
                  <a:schemeClr val="accent1">
                    <a:lumMod val="75000"/>
                  </a:schemeClr>
                </a:solidFill>
                <a:latin typeface="+mn-lt"/>
                <a:cs typeface="Times New Roman" panose="02020603050405020304" pitchFamily="18" charset="0"/>
              </a:rPr>
              <a:t>проводу СІП </a:t>
            </a:r>
          </a:p>
          <a:p>
            <a:pPr marL="0" indent="0">
              <a:buClr>
                <a:schemeClr val="accent1"/>
              </a:buClr>
              <a:buSzPct val="70000"/>
            </a:pPr>
            <a:r>
              <a:rPr lang="uk-UA" altLang="ru-RU" sz="1600" dirty="0">
                <a:solidFill>
                  <a:schemeClr val="accent1">
                    <a:lumMod val="75000"/>
                  </a:schemeClr>
                </a:solidFill>
                <a:latin typeface="+mn-lt"/>
                <a:cs typeface="Times New Roman" panose="02020603050405020304" pitchFamily="18" charset="0"/>
              </a:rPr>
              <a:t>Вартість робіт:</a:t>
            </a:r>
            <a:r>
              <a:rPr lang="uk-UA" altLang="ru-RU" sz="1600" b="1" dirty="0">
                <a:solidFill>
                  <a:schemeClr val="accent1">
                    <a:lumMod val="75000"/>
                  </a:schemeClr>
                </a:solidFill>
                <a:latin typeface="+mn-lt"/>
                <a:cs typeface="Times New Roman" panose="02020603050405020304" pitchFamily="18" charset="0"/>
              </a:rPr>
              <a:t> 34 </a:t>
            </a:r>
            <a:r>
              <a:rPr lang="uk-UA" altLang="ru-RU" sz="1600" b="1" dirty="0" err="1">
                <a:solidFill>
                  <a:schemeClr val="accent1">
                    <a:lumMod val="75000"/>
                  </a:schemeClr>
                </a:solidFill>
                <a:latin typeface="+mn-lt"/>
                <a:cs typeface="Times New Roman" panose="02020603050405020304" pitchFamily="18" charset="0"/>
              </a:rPr>
              <a:t>млн.грн</a:t>
            </a:r>
            <a:r>
              <a:rPr lang="uk-UA" altLang="ru-RU" sz="1600" b="1" dirty="0">
                <a:solidFill>
                  <a:schemeClr val="accent1">
                    <a:lumMod val="75000"/>
                  </a:schemeClr>
                </a:solidFill>
                <a:latin typeface="+mn-lt"/>
                <a:cs typeface="Times New Roman" panose="02020603050405020304" pitchFamily="18" charset="0"/>
              </a:rPr>
              <a:t>.</a:t>
            </a:r>
          </a:p>
          <a:p>
            <a:pPr algn="ctr" eaLnBrk="1" hangingPunct="1">
              <a:buClr>
                <a:schemeClr val="accent1"/>
              </a:buClr>
              <a:buSzPct val="70000"/>
            </a:pPr>
            <a:r>
              <a:rPr lang="uk-UA" altLang="ru-RU" sz="1600" b="1" dirty="0">
                <a:solidFill>
                  <a:schemeClr val="accent1">
                    <a:lumMod val="75000"/>
                  </a:schemeClr>
                </a:solidFill>
                <a:latin typeface="+mn-lt"/>
                <a:cs typeface="Times New Roman" panose="02020603050405020304" pitchFamily="18" charset="0"/>
              </a:rPr>
              <a:t> </a:t>
            </a:r>
          </a:p>
        </p:txBody>
      </p:sp>
      <p:sp>
        <p:nvSpPr>
          <p:cNvPr id="21509" name="Прямоугольник 4"/>
          <p:cNvSpPr>
            <a:spLocks noChangeArrowheads="1"/>
          </p:cNvSpPr>
          <p:nvPr/>
        </p:nvSpPr>
        <p:spPr bwMode="auto">
          <a:xfrm>
            <a:off x="1009996" y="928837"/>
            <a:ext cx="41132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b="1" dirty="0">
                <a:solidFill>
                  <a:schemeClr val="accent5">
                    <a:lumMod val="75000"/>
                  </a:schemeClr>
                </a:solidFill>
                <a:latin typeface="+mn-lt"/>
                <a:cs typeface="Times New Roman" panose="02020603050405020304" pitchFamily="18" charset="0"/>
              </a:rPr>
              <a:t>РЕКОНСТРУКЦІЯ МЕРЕЖІ ЗОВНІШНЬОГО ОСВIТЛЕННЯ</a:t>
            </a:r>
          </a:p>
          <a:p>
            <a:r>
              <a:rPr lang="ru-RU" altLang="ru-RU" b="1" dirty="0">
                <a:solidFill>
                  <a:schemeClr val="accent5">
                    <a:lumMod val="75000"/>
                  </a:schemeClr>
                </a:solidFill>
                <a:latin typeface="+mn-lt"/>
                <a:cs typeface="Times New Roman" panose="02020603050405020304" pitchFamily="18" charset="0"/>
              </a:rPr>
              <a:t>бульвару ТАРАСА ШЕВЧЕНКА</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9" y="905475"/>
            <a:ext cx="4265348" cy="2843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Рисунок 1"/>
          <p:cNvPicPr>
            <a:picLocks noChangeAspect="1"/>
          </p:cNvPicPr>
          <p:nvPr/>
        </p:nvPicPr>
        <p:blipFill>
          <a:blip r:embed="rId3"/>
          <a:stretch>
            <a:fillRect/>
          </a:stretch>
        </p:blipFill>
        <p:spPr>
          <a:xfrm>
            <a:off x="4418672" y="3959140"/>
            <a:ext cx="4572001" cy="2239871"/>
          </a:xfrm>
          <a:prstGeom prst="rect">
            <a:avLst/>
          </a:prstGeom>
        </p:spPr>
      </p:pic>
      <p:sp>
        <p:nvSpPr>
          <p:cNvPr id="7" name="Прямоугольник 7"/>
          <p:cNvSpPr>
            <a:spLocks noChangeArrowheads="1"/>
          </p:cNvSpPr>
          <p:nvPr/>
        </p:nvSpPr>
        <p:spPr bwMode="auto">
          <a:xfrm>
            <a:off x="1143000" y="3878747"/>
            <a:ext cx="30294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uk-UA" altLang="ru-RU" b="1" dirty="0">
                <a:solidFill>
                  <a:schemeClr val="accent5">
                    <a:lumMod val="75000"/>
                  </a:schemeClr>
                </a:solidFill>
                <a:latin typeface="+mn-lt"/>
                <a:cs typeface="Times New Roman" panose="02020603050405020304" pitchFamily="18" charset="0"/>
              </a:rPr>
              <a:t>БУД</a:t>
            </a:r>
            <a:r>
              <a:rPr lang="en-US" altLang="ru-RU" b="1" dirty="0">
                <a:solidFill>
                  <a:schemeClr val="accent5">
                    <a:lumMod val="75000"/>
                  </a:schemeClr>
                </a:solidFill>
                <a:latin typeface="+mn-lt"/>
                <a:cs typeface="Times New Roman" panose="02020603050405020304" pitchFamily="18" charset="0"/>
              </a:rPr>
              <a:t>I</a:t>
            </a:r>
            <a:r>
              <a:rPr lang="uk-UA" altLang="ru-RU" b="1" dirty="0">
                <a:solidFill>
                  <a:schemeClr val="accent5">
                    <a:lumMod val="75000"/>
                  </a:schemeClr>
                </a:solidFill>
                <a:latin typeface="+mn-lt"/>
                <a:cs typeface="Times New Roman" panose="02020603050405020304" pitchFamily="18" charset="0"/>
              </a:rPr>
              <a:t>ВНИЦТВО МЕРЕЖ</a:t>
            </a:r>
            <a:r>
              <a:rPr lang="en-US" altLang="ru-RU" b="1" dirty="0">
                <a:solidFill>
                  <a:schemeClr val="accent5">
                    <a:lumMod val="75000"/>
                  </a:schemeClr>
                </a:solidFill>
                <a:latin typeface="+mn-lt"/>
                <a:cs typeface="Times New Roman" panose="02020603050405020304" pitchFamily="18" charset="0"/>
              </a:rPr>
              <a:t>I </a:t>
            </a:r>
            <a:r>
              <a:rPr lang="uk-UA" altLang="ru-RU" b="1" dirty="0">
                <a:solidFill>
                  <a:schemeClr val="accent5">
                    <a:lumMod val="75000"/>
                  </a:schemeClr>
                </a:solidFill>
                <a:latin typeface="+mn-lt"/>
                <a:cs typeface="Times New Roman" panose="02020603050405020304" pitchFamily="18" charset="0"/>
              </a:rPr>
              <a:t>ЗОВН</a:t>
            </a:r>
            <a:r>
              <a:rPr lang="en-US" altLang="ru-RU" b="1" dirty="0">
                <a:solidFill>
                  <a:schemeClr val="accent5">
                    <a:lumMod val="75000"/>
                  </a:schemeClr>
                </a:solidFill>
                <a:latin typeface="+mn-lt"/>
                <a:cs typeface="Times New Roman" panose="02020603050405020304" pitchFamily="18" charset="0"/>
              </a:rPr>
              <a:t>I</a:t>
            </a:r>
            <a:r>
              <a:rPr lang="uk-UA" altLang="ru-RU" b="1" dirty="0">
                <a:solidFill>
                  <a:schemeClr val="accent5">
                    <a:lumMod val="75000"/>
                  </a:schemeClr>
                </a:solidFill>
                <a:latin typeface="+mn-lt"/>
                <a:cs typeface="Times New Roman" panose="02020603050405020304" pitchFamily="18" charset="0"/>
              </a:rPr>
              <a:t>ШНЬОГО ОСВ</a:t>
            </a:r>
            <a:r>
              <a:rPr lang="en-US" altLang="ru-RU" b="1" dirty="0">
                <a:solidFill>
                  <a:schemeClr val="accent5">
                    <a:lumMod val="75000"/>
                  </a:schemeClr>
                </a:solidFill>
                <a:latin typeface="+mn-lt"/>
                <a:cs typeface="Times New Roman" panose="02020603050405020304" pitchFamily="18" charset="0"/>
              </a:rPr>
              <a:t>I</a:t>
            </a:r>
            <a:r>
              <a:rPr lang="uk-UA" altLang="ru-RU" b="1" dirty="0">
                <a:solidFill>
                  <a:schemeClr val="accent5">
                    <a:lumMod val="75000"/>
                  </a:schemeClr>
                </a:solidFill>
                <a:latin typeface="+mn-lt"/>
                <a:cs typeface="Times New Roman" panose="02020603050405020304" pitchFamily="18" charset="0"/>
              </a:rPr>
              <a:t>ТЛЕННЯ СКВЕРУ НА ХАРКІВСЬКОМУ ШОСЕ, 180/21 </a:t>
            </a:r>
            <a:endParaRPr lang="ru-RU" altLang="ru-RU" b="1" dirty="0">
              <a:solidFill>
                <a:schemeClr val="accent5">
                  <a:lumMod val="75000"/>
                </a:schemeClr>
              </a:solidFill>
              <a:latin typeface="+mn-lt"/>
              <a:cs typeface="Times New Roman" panose="02020603050405020304" pitchFamily="18" charset="0"/>
            </a:endParaRPr>
          </a:p>
        </p:txBody>
      </p:sp>
      <p:sp>
        <p:nvSpPr>
          <p:cNvPr id="9" name="Прямоугольник 8"/>
          <p:cNvSpPr>
            <a:spLocks noChangeArrowheads="1"/>
          </p:cNvSpPr>
          <p:nvPr/>
        </p:nvSpPr>
        <p:spPr bwMode="auto">
          <a:xfrm>
            <a:off x="1872090" y="4830592"/>
            <a:ext cx="301755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5725" indent="-857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chemeClr val="accent1"/>
              </a:buClr>
              <a:buSzPct val="70000"/>
            </a:pPr>
            <a:r>
              <a:rPr lang="uk-UA" altLang="ru-RU" b="1" dirty="0">
                <a:solidFill>
                  <a:srgbClr val="227A8F"/>
                </a:solidFill>
                <a:latin typeface="Times New Roman" panose="02020603050405020304" pitchFamily="18" charset="0"/>
                <a:cs typeface="Times New Roman" panose="02020603050405020304" pitchFamily="18" charset="0"/>
              </a:rPr>
              <a:t>  </a:t>
            </a:r>
          </a:p>
          <a:p>
            <a:pPr marL="0" indent="0">
              <a:buClr>
                <a:schemeClr val="accent1"/>
              </a:buClr>
              <a:buSzPct val="70000"/>
            </a:pPr>
            <a:r>
              <a:rPr lang="uk-UA" altLang="ru-RU" sz="1600" dirty="0">
                <a:solidFill>
                  <a:schemeClr val="accent1">
                    <a:lumMod val="75000"/>
                  </a:schemeClr>
                </a:solidFill>
                <a:latin typeface="+mn-lt"/>
                <a:cs typeface="Times New Roman" panose="02020603050405020304" pitchFamily="18" charset="0"/>
              </a:rPr>
              <a:t>Кількість встановлених</a:t>
            </a:r>
          </a:p>
          <a:p>
            <a:pPr marL="0" indent="0">
              <a:buClr>
                <a:schemeClr val="accent1"/>
              </a:buClr>
              <a:buSzPct val="70000"/>
            </a:pPr>
            <a:r>
              <a:rPr lang="en-US" altLang="ru-RU" sz="1600" dirty="0">
                <a:solidFill>
                  <a:schemeClr val="accent1">
                    <a:lumMod val="75000"/>
                  </a:schemeClr>
                </a:solidFill>
                <a:latin typeface="+mn-lt"/>
                <a:cs typeface="Times New Roman" panose="02020603050405020304" pitchFamily="18" charset="0"/>
              </a:rPr>
              <a:t>LED </a:t>
            </a:r>
            <a:r>
              <a:rPr lang="uk-UA" altLang="ru-RU" sz="1600" dirty="0">
                <a:solidFill>
                  <a:schemeClr val="accent1">
                    <a:lumMod val="75000"/>
                  </a:schemeClr>
                </a:solidFill>
                <a:latin typeface="+mn-lt"/>
                <a:cs typeface="Times New Roman" panose="02020603050405020304" pitchFamily="18" charset="0"/>
              </a:rPr>
              <a:t>світильників - </a:t>
            </a:r>
            <a:r>
              <a:rPr lang="uk-UA" altLang="ru-RU" sz="1600" b="1" dirty="0">
                <a:solidFill>
                  <a:schemeClr val="accent1">
                    <a:lumMod val="75000"/>
                  </a:schemeClr>
                </a:solidFill>
                <a:latin typeface="+mn-lt"/>
                <a:cs typeface="Times New Roman" panose="02020603050405020304" pitchFamily="18" charset="0"/>
              </a:rPr>
              <a:t>18 </a:t>
            </a:r>
            <a:r>
              <a:rPr lang="uk-UA" altLang="ru-RU" sz="1600" b="1" dirty="0" err="1">
                <a:solidFill>
                  <a:schemeClr val="accent1">
                    <a:lumMod val="75000"/>
                  </a:schemeClr>
                </a:solidFill>
                <a:latin typeface="+mn-lt"/>
                <a:cs typeface="Times New Roman" panose="02020603050405020304" pitchFamily="18" charset="0"/>
              </a:rPr>
              <a:t>шт</a:t>
            </a:r>
            <a:endParaRPr lang="uk-UA" altLang="ru-RU" sz="1600" b="1" dirty="0">
              <a:solidFill>
                <a:schemeClr val="accent1">
                  <a:lumMod val="75000"/>
                </a:schemeClr>
              </a:solidFill>
              <a:latin typeface="+mn-lt"/>
              <a:cs typeface="Times New Roman" panose="02020603050405020304" pitchFamily="18" charset="0"/>
            </a:endParaRPr>
          </a:p>
          <a:p>
            <a:pPr marL="0" indent="0">
              <a:buClr>
                <a:schemeClr val="accent1"/>
              </a:buClr>
              <a:buSzPct val="70000"/>
            </a:pPr>
            <a:r>
              <a:rPr lang="uk-UA" altLang="ru-RU" sz="1600" dirty="0">
                <a:solidFill>
                  <a:schemeClr val="accent1">
                    <a:lumMod val="75000"/>
                  </a:schemeClr>
                </a:solidFill>
                <a:latin typeface="+mn-lt"/>
                <a:cs typeface="Times New Roman" panose="02020603050405020304" pitchFamily="18" charset="0"/>
              </a:rPr>
              <a:t>опор – </a:t>
            </a:r>
            <a:r>
              <a:rPr lang="uk-UA" altLang="ru-RU" sz="1600" b="1" dirty="0">
                <a:solidFill>
                  <a:schemeClr val="accent1">
                    <a:lumMod val="75000"/>
                  </a:schemeClr>
                </a:solidFill>
                <a:latin typeface="+mn-lt"/>
                <a:cs typeface="Times New Roman" panose="02020603050405020304" pitchFamily="18" charset="0"/>
              </a:rPr>
              <a:t>18 </a:t>
            </a:r>
            <a:r>
              <a:rPr lang="uk-UA" altLang="ru-RU" sz="1600" b="1" dirty="0" err="1">
                <a:solidFill>
                  <a:schemeClr val="accent1">
                    <a:lumMod val="75000"/>
                  </a:schemeClr>
                </a:solidFill>
                <a:latin typeface="+mn-lt"/>
                <a:cs typeface="Times New Roman" panose="02020603050405020304" pitchFamily="18" charset="0"/>
              </a:rPr>
              <a:t>шт</a:t>
            </a:r>
            <a:r>
              <a:rPr lang="uk-UA" altLang="ru-RU" sz="1600" b="1" dirty="0">
                <a:solidFill>
                  <a:schemeClr val="accent1">
                    <a:lumMod val="75000"/>
                  </a:schemeClr>
                </a:solidFill>
                <a:latin typeface="+mn-lt"/>
                <a:cs typeface="Times New Roman" panose="02020603050405020304" pitchFamily="18" charset="0"/>
              </a:rPr>
              <a:t> </a:t>
            </a:r>
          </a:p>
          <a:p>
            <a:pPr marL="0" indent="0">
              <a:buClr>
                <a:schemeClr val="accent1"/>
              </a:buClr>
              <a:buSzPct val="70000"/>
            </a:pPr>
            <a:r>
              <a:rPr lang="uk-UA" altLang="ru-RU" sz="1600" dirty="0">
                <a:solidFill>
                  <a:schemeClr val="accent1">
                    <a:lumMod val="75000"/>
                  </a:schemeClr>
                </a:solidFill>
                <a:latin typeface="+mn-lt"/>
                <a:cs typeface="Times New Roman" panose="02020603050405020304" pitchFamily="18" charset="0"/>
              </a:rPr>
              <a:t>Вартість робіт: </a:t>
            </a:r>
            <a:r>
              <a:rPr lang="uk-UA" altLang="ru-RU" sz="1600" b="1" dirty="0">
                <a:solidFill>
                  <a:schemeClr val="accent1">
                    <a:lumMod val="75000"/>
                  </a:schemeClr>
                </a:solidFill>
                <a:latin typeface="+mn-lt"/>
                <a:cs typeface="Times New Roman" panose="02020603050405020304" pitchFamily="18" charset="0"/>
              </a:rPr>
              <a:t>1млн.грн.</a:t>
            </a:r>
          </a:p>
        </p:txBody>
      </p:sp>
    </p:spTree>
    <p:extLst>
      <p:ext uri="{BB962C8B-B14F-4D97-AF65-F5344CB8AC3E}">
        <p14:creationId xmlns:p14="http://schemas.microsoft.com/office/powerpoint/2010/main" val="1246207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www.thornell.com/wp-content/uploads/2012/07/blue-sky-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5631" y="421272"/>
            <a:ext cx="6174799" cy="523220"/>
          </a:xfrm>
          <a:prstGeom prst="rect">
            <a:avLst/>
          </a:prstGeom>
          <a:noFill/>
        </p:spPr>
        <p:txBody>
          <a:bodyPr wrap="square" rtlCol="0">
            <a:spAutoFit/>
          </a:bodyPr>
          <a:lstStyle/>
          <a:p>
            <a:r>
              <a:rPr lang="en-US" sz="2800" b="1" dirty="0">
                <a:solidFill>
                  <a:schemeClr val="accent1">
                    <a:lumMod val="50000"/>
                  </a:schemeClr>
                </a:solidFill>
              </a:rPr>
              <a:t>V</a:t>
            </a:r>
            <a:r>
              <a:rPr lang="uk-UA" sz="2800" b="1" dirty="0">
                <a:solidFill>
                  <a:schemeClr val="accent1">
                    <a:lumMod val="50000"/>
                  </a:schemeClr>
                </a:solidFill>
              </a:rPr>
              <a:t>. ЕКОЛОГІЧНІ АСПЕКТИ</a:t>
            </a:r>
            <a:endParaRPr lang="ru-RU" sz="2800" b="1" dirty="0">
              <a:solidFill>
                <a:schemeClr val="accent1">
                  <a:lumMod val="50000"/>
                </a:schemeClr>
              </a:solidFill>
            </a:endParaRPr>
          </a:p>
        </p:txBody>
      </p:sp>
      <p:sp>
        <p:nvSpPr>
          <p:cNvPr id="2" name="Прямоугольник 1"/>
          <p:cNvSpPr/>
          <p:nvPr/>
        </p:nvSpPr>
        <p:spPr>
          <a:xfrm>
            <a:off x="5116942" y="1660174"/>
            <a:ext cx="3628712" cy="2800767"/>
          </a:xfrm>
          <a:prstGeom prst="rect">
            <a:avLst/>
          </a:prstGeom>
        </p:spPr>
        <p:txBody>
          <a:bodyPr wrap="square">
            <a:spAutoFit/>
          </a:bodyPr>
          <a:lstStyle/>
          <a:p>
            <a:r>
              <a:rPr lang="uk-UA" sz="1600" dirty="0">
                <a:solidFill>
                  <a:schemeClr val="accent1">
                    <a:lumMod val="50000"/>
                  </a:schemeClr>
                </a:solidFill>
                <a:ea typeface="Arial" panose="020B0604020202020204" pitchFamily="34" charset="0"/>
              </a:rPr>
              <a:t>КП «</a:t>
            </a:r>
            <a:r>
              <a:rPr lang="uk-UA" sz="1600" dirty="0" err="1">
                <a:solidFill>
                  <a:schemeClr val="accent1">
                    <a:lumMod val="50000"/>
                  </a:schemeClr>
                </a:solidFill>
                <a:ea typeface="Arial" panose="020B0604020202020204" pitchFamily="34" charset="0"/>
              </a:rPr>
              <a:t>Київміськсвітло</a:t>
            </a:r>
            <a:r>
              <a:rPr lang="uk-UA" sz="1600" dirty="0">
                <a:solidFill>
                  <a:schemeClr val="accent1">
                    <a:lumMod val="50000"/>
                  </a:schemeClr>
                </a:solidFill>
                <a:ea typeface="Arial" panose="020B0604020202020204" pitchFamily="34" charset="0"/>
              </a:rPr>
              <a:t>» з 2017 року впроваджує проект по заміні світильників з ртутними та натрієвими лампами на світлодіодні світильники. </a:t>
            </a:r>
          </a:p>
          <a:p>
            <a:r>
              <a:rPr lang="uk-UA" sz="1600" dirty="0">
                <a:solidFill>
                  <a:schemeClr val="accent1">
                    <a:lumMod val="50000"/>
                  </a:schemeClr>
                </a:solidFill>
                <a:ea typeface="Arial" panose="020B0604020202020204" pitchFamily="34" charset="0"/>
              </a:rPr>
              <a:t>В екологічних аспектах проект включає заходи, спрямовані на скорочення споживання електроенергії для освітлення вулиць </a:t>
            </a:r>
            <a:r>
              <a:rPr lang="uk-UA" sz="1600" dirty="0">
                <a:solidFill>
                  <a:schemeClr val="accent1">
                    <a:lumMod val="50000"/>
                  </a:schemeClr>
                </a:solidFill>
                <a:ea typeface="Cambria" panose="02040503050406030204" pitchFamily="18" charset="0"/>
                <a:cs typeface="Times New Roman" panose="02020603050405020304" pitchFamily="18" charset="0"/>
              </a:rPr>
              <a:t>за рахунок встановлення LED світильників, які є менш енергоємними та не потребують спеціальної утилізації </a:t>
            </a:r>
            <a:endParaRPr lang="ru-RU" sz="1600" dirty="0">
              <a:solidFill>
                <a:schemeClr val="accent1">
                  <a:lumMod val="50000"/>
                </a:schemeClr>
              </a:solidFill>
            </a:endParaRPr>
          </a:p>
        </p:txBody>
      </p:sp>
      <p:pic>
        <p:nvPicPr>
          <p:cNvPr id="4" name="Рисунок 3"/>
          <p:cNvPicPr>
            <a:picLocks noChangeAspect="1"/>
          </p:cNvPicPr>
          <p:nvPr/>
        </p:nvPicPr>
        <p:blipFill>
          <a:blip r:embed="rId3"/>
          <a:stretch>
            <a:fillRect/>
          </a:stretch>
        </p:blipFill>
        <p:spPr>
          <a:xfrm>
            <a:off x="209508" y="1557033"/>
            <a:ext cx="4432176" cy="4188315"/>
          </a:xfrm>
          <a:prstGeom prst="rect">
            <a:avLst/>
          </a:prstGeom>
        </p:spPr>
      </p:pic>
    </p:spTree>
    <p:extLst>
      <p:ext uri="{BB962C8B-B14F-4D97-AF65-F5344CB8AC3E}">
        <p14:creationId xmlns:p14="http://schemas.microsoft.com/office/powerpoint/2010/main" val="3053978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700" b="1" dirty="0">
                <a:ln w="0"/>
                <a:solidFill>
                  <a:schemeClr val="accent5">
                    <a:lumMod val="75000"/>
                  </a:schemeClr>
                </a:solidFill>
                <a:effectLst/>
                <a:latin typeface="+mn-lt"/>
                <a:ea typeface="Segoe UI Black" panose="020B0A02040204020203" pitchFamily="34" charset="0"/>
                <a:cs typeface="Segoe UI Black" panose="020B0A02040204020203" pitchFamily="34" charset="0"/>
              </a:rPr>
              <a:t>Очікуваний ефект від впровадження проекту по заміні ртутних та натрієвих світильників на світлодіодні світильники в частині впливу на екологію </a:t>
            </a:r>
            <a:r>
              <a:rPr lang="uk-UA" dirty="0">
                <a:effectLst/>
                <a:latin typeface="+mn-lt"/>
                <a:ea typeface="Arial" panose="020B0604020202020204" pitchFamily="34" charset="0"/>
              </a:rPr>
              <a:t/>
            </a:r>
            <a:br>
              <a:rPr lang="uk-UA" dirty="0">
                <a:effectLst/>
                <a:latin typeface="+mn-lt"/>
                <a:ea typeface="Arial" panose="020B0604020202020204" pitchFamily="34" charset="0"/>
              </a:rPr>
            </a:br>
            <a:endParaRPr lang="ru-RU" dirty="0">
              <a:effectLst/>
              <a:latin typeface="+mn-l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02131609"/>
              </p:ext>
            </p:extLst>
          </p:nvPr>
        </p:nvGraphicFramePr>
        <p:xfrm>
          <a:off x="545188" y="1358020"/>
          <a:ext cx="8209513" cy="5181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062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07738821"/>
              </p:ext>
            </p:extLst>
          </p:nvPr>
        </p:nvGraphicFramePr>
        <p:xfrm>
          <a:off x="640080" y="191194"/>
          <a:ext cx="8354290" cy="6563462"/>
        </p:xfrm>
        <a:graphic>
          <a:graphicData uri="http://schemas.openxmlformats.org/drawingml/2006/table">
            <a:tbl>
              <a:tblPr firstRow="1" bandRow="1">
                <a:tableStyleId>{5C22544A-7EE6-4342-B048-85BDC9FD1C3A}</a:tableStyleId>
              </a:tblPr>
              <a:tblGrid>
                <a:gridCol w="1347669">
                  <a:extLst>
                    <a:ext uri="{9D8B030D-6E8A-4147-A177-3AD203B41FA5}">
                      <a16:colId xmlns:a16="http://schemas.microsoft.com/office/drawing/2014/main" val="3165216935"/>
                    </a:ext>
                  </a:extLst>
                </a:gridCol>
                <a:gridCol w="2872798">
                  <a:extLst>
                    <a:ext uri="{9D8B030D-6E8A-4147-A177-3AD203B41FA5}">
                      <a16:colId xmlns:a16="http://schemas.microsoft.com/office/drawing/2014/main" val="4215014359"/>
                    </a:ext>
                  </a:extLst>
                </a:gridCol>
                <a:gridCol w="4133823">
                  <a:extLst>
                    <a:ext uri="{9D8B030D-6E8A-4147-A177-3AD203B41FA5}">
                      <a16:colId xmlns:a16="http://schemas.microsoft.com/office/drawing/2014/main" val="1254186817"/>
                    </a:ext>
                  </a:extLst>
                </a:gridCol>
              </a:tblGrid>
              <a:tr h="364157">
                <a:tc gridSpan="3">
                  <a:txBody>
                    <a:bodyPr/>
                    <a:lstStyle/>
                    <a:p>
                      <a:pPr marL="53975" marR="53975">
                        <a:lnSpc>
                          <a:spcPts val="1100"/>
                        </a:lnSpc>
                        <a:spcAft>
                          <a:spcPts val="0"/>
                        </a:spcAft>
                      </a:pPr>
                      <a:r>
                        <a:rPr lang="uk-UA" sz="1400" b="1" dirty="0">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Попередження та боротьба із забрудненнями навколишнього природного середовища.</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53975" marB="53975"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00054267"/>
                  </a:ext>
                </a:extLst>
              </a:tr>
              <a:tr h="679727">
                <a:tc>
                  <a:txBody>
                    <a:bodyPr/>
                    <a:lstStyle/>
                    <a:p>
                      <a:pPr marL="53975" marR="53975">
                        <a:lnSpc>
                          <a:spcPts val="1100"/>
                        </a:lnSpc>
                        <a:spcAft>
                          <a:spcPts val="0"/>
                        </a:spcAft>
                      </a:pPr>
                      <a:r>
                        <a:rPr lang="uk-UA" sz="11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Економія ресурсів та енергоефективність</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tc rowSpan="3">
                  <a:txBody>
                    <a:bodyPr/>
                    <a:lstStyle/>
                    <a:p>
                      <a:pPr marL="53975" marR="53975" algn="just">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КП «</a:t>
                      </a:r>
                      <a:r>
                        <a:rPr lang="uk-UA" sz="1100" dirty="0" err="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Київміськсвітло</a:t>
                      </a: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чітко дотримується національного законодавства з питань охорони навколишнього природного середовища та виконує ряд дій, необхідних відповідно до його норм.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53975">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tc>
                  <a:txBody>
                    <a:bodyPr/>
                    <a:lstStyle/>
                    <a:p>
                      <a:pPr marL="53975" marR="53975" algn="just">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КП «</a:t>
                      </a:r>
                      <a:r>
                        <a:rPr lang="uk-UA" sz="1100" dirty="0" err="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Київміськсвітло</a:t>
                      </a: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впроваджує проект з метою зниження енергоспоживання джерелами вуличного освітлення шляхом встановлення енергозберігаючих технологій.</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extLst>
                  <a:ext uri="{0D108BD9-81ED-4DB2-BD59-A6C34878D82A}">
                    <a16:rowId xmlns:a16="http://schemas.microsoft.com/office/drawing/2014/main" val="2264434785"/>
                  </a:ext>
                </a:extLst>
              </a:tr>
              <a:tr h="821956">
                <a:tc>
                  <a:txBody>
                    <a:bodyPr/>
                    <a:lstStyle/>
                    <a:p>
                      <a:pPr marL="53975" marR="53975">
                        <a:lnSpc>
                          <a:spcPts val="1100"/>
                        </a:lnSpc>
                        <a:spcAft>
                          <a:spcPts val="0"/>
                        </a:spcAft>
                      </a:pPr>
                      <a:r>
                        <a:rPr lang="uk-UA" sz="11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Забруднення атмосферного повітря, водних ресурсів та ґрунту.</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tc vMerge="1">
                  <a:txBody>
                    <a:bodyPr/>
                    <a:lstStyle/>
                    <a:p>
                      <a:pPr marL="53975" marR="53975" algn="just">
                        <a:lnSpc>
                          <a:spcPts val="1100"/>
                        </a:lnSpc>
                        <a:spcAft>
                          <a:spcPts val="0"/>
                        </a:spcAft>
                      </a:pP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tc>
                <a:tc>
                  <a:txBody>
                    <a:bodyPr/>
                    <a:lstStyle/>
                    <a:p>
                      <a:pPr marL="53975" marR="53975" algn="just">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Забруднення ґрунту та водних ресурсів в процесі роботи підприємства не відбувається, оскільки проводяться роботи з запобігання потрапляння небезпечних відходів в ґрунти та водні об</a:t>
                      </a:r>
                      <a:r>
                        <a:rPr lang="en-US"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a:t>
                      </a:r>
                      <a:r>
                        <a:rPr lang="uk-UA" sz="1100" dirty="0" err="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єкти</a:t>
                      </a: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Щороку укладаються відповідні договори щодо вивезення та утилізації небезпечних відходів та приймання стічних вод з метою мінімізації впливу на навколишнє середовище.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extLst>
                  <a:ext uri="{0D108BD9-81ED-4DB2-BD59-A6C34878D82A}">
                    <a16:rowId xmlns:a16="http://schemas.microsoft.com/office/drawing/2014/main" val="2450223503"/>
                  </a:ext>
                </a:extLst>
              </a:tr>
              <a:tr h="830025">
                <a:tc>
                  <a:txBody>
                    <a:bodyPr/>
                    <a:lstStyle/>
                    <a:p>
                      <a:pPr marL="53975" marR="53975">
                        <a:lnSpc>
                          <a:spcPts val="1100"/>
                        </a:lnSpc>
                        <a:spcAft>
                          <a:spcPts val="0"/>
                        </a:spcAft>
                      </a:pPr>
                      <a:r>
                        <a:rPr lang="uk-UA" sz="11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Дотримання стандартів якості навколишнього природного середовища.</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tc vMerge="1">
                  <a:txBody>
                    <a:bodyPr/>
                    <a:lstStyle/>
                    <a:p>
                      <a:pPr marL="53975" marR="53975" algn="just">
                        <a:lnSpc>
                          <a:spcPts val="1100"/>
                        </a:lnSpc>
                        <a:spcAft>
                          <a:spcPts val="0"/>
                        </a:spcAft>
                      </a:pP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tc>
                <a:tc>
                  <a:txBody>
                    <a:bodyPr/>
                    <a:lstStyle/>
                    <a:p>
                      <a:pPr marL="53975" marR="53975" algn="just">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КП «</a:t>
                      </a:r>
                      <a:r>
                        <a:rPr lang="uk-UA" sz="1100" dirty="0" err="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Київміськсвітло</a:t>
                      </a: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отримано ряд дозвільних документів, необхідних для провадження  діяльності. В штатному розкладі передбачена посада штатного спеціаліста-еколога. Спеціаліст має необхідну фахову освіту.</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extLst>
                  <a:ext uri="{0D108BD9-81ED-4DB2-BD59-A6C34878D82A}">
                    <a16:rowId xmlns:a16="http://schemas.microsoft.com/office/drawing/2014/main" val="3132999130"/>
                  </a:ext>
                </a:extLst>
              </a:tr>
              <a:tr h="1248644">
                <a:tc>
                  <a:txBody>
                    <a:bodyPr/>
                    <a:lstStyle/>
                    <a:p>
                      <a:pPr marL="53975" marR="53975">
                        <a:lnSpc>
                          <a:spcPts val="1100"/>
                        </a:lnSpc>
                        <a:spcAft>
                          <a:spcPts val="0"/>
                        </a:spcAft>
                      </a:pPr>
                      <a:r>
                        <a:rPr lang="uk-UA" sz="1100" b="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Управління відходами</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tc>
                  <a:txBody>
                    <a:bodyPr/>
                    <a:lstStyle/>
                    <a:p>
                      <a:pPr marL="53975" marR="53975" algn="just">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КП «</a:t>
                      </a:r>
                      <a:r>
                        <a:rPr lang="uk-UA" sz="1100" dirty="0" err="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Київміськсвітло</a:t>
                      </a: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дотримується національного законодавства з питань охорони навколишнього природного середовища. В процесі діяльності підприємства утворюються наступні відходи: відпрацьовані паливно-мастильні матеріали, відпрацьовані лампи.</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tc>
                  <a:txBody>
                    <a:bodyPr/>
                    <a:lstStyle/>
                    <a:p>
                      <a:pPr marL="53975" marR="53975">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КП «</a:t>
                      </a:r>
                      <a:r>
                        <a:rPr lang="uk-UA" sz="1100" dirty="0" err="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Київміськсвітло</a:t>
                      </a: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щороку укладається ряд договорів на вивезення та утилізацію небезпечних відходів, проведення  аналізів  стічних вод , зокрема, з метою мінімізації впливу на навколишнє природне середовище.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extLst>
                  <a:ext uri="{0D108BD9-81ED-4DB2-BD59-A6C34878D82A}">
                    <a16:rowId xmlns:a16="http://schemas.microsoft.com/office/drawing/2014/main" val="2624810192"/>
                  </a:ext>
                </a:extLst>
              </a:tr>
              <a:tr h="1248644">
                <a:tc>
                  <a:txBody>
                    <a:bodyPr/>
                    <a:lstStyle/>
                    <a:p>
                      <a:pPr marL="53975" marR="53975">
                        <a:lnSpc>
                          <a:spcPts val="1100"/>
                        </a:lnSpc>
                        <a:spcAft>
                          <a:spcPts val="0"/>
                        </a:spcAft>
                      </a:pPr>
                      <a:r>
                        <a:rPr lang="uk-UA" sz="11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Раціональне використання хімічних та небезпечних речовин</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tc>
                  <a:txBody>
                    <a:bodyPr/>
                    <a:lstStyle/>
                    <a:p>
                      <a:pPr marL="53975" marR="53975" algn="just">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КП «</a:t>
                      </a:r>
                      <a:r>
                        <a:rPr lang="uk-UA" sz="1100" dirty="0" err="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Київміськсвітло</a:t>
                      </a: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проваджує свою діяльність відповідно до чинних нормативно-правових актів України в сфері охорони праці та державних норм стосовно експлуатації обладнання та використання супутніх матеріалів, необхідних для проведення робіт.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tc>
                  <a:txBody>
                    <a:bodyPr/>
                    <a:lstStyle/>
                    <a:p>
                      <a:pPr marL="53975" marR="53975" algn="just">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На сьогоднішній день небезпечні речовини представлені у вигляді складових ламп зовнішнього освітлення. Підприємство провадить раціональне використання даного ресурсу, слідкує за рівнем його працездатності та проводить профілактичні огляди та ремонти, що попереджує виникнення поломок та, відповідно, нераціонального використання ламп.  </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extLst>
                  <a:ext uri="{0D108BD9-81ED-4DB2-BD59-A6C34878D82A}">
                    <a16:rowId xmlns:a16="http://schemas.microsoft.com/office/drawing/2014/main" val="3088087810"/>
                  </a:ext>
                </a:extLst>
              </a:tr>
              <a:tr h="1106415">
                <a:tc>
                  <a:txBody>
                    <a:bodyPr/>
                    <a:lstStyle/>
                    <a:p>
                      <a:pPr marL="53975" marR="53975">
                        <a:lnSpc>
                          <a:spcPts val="1100"/>
                        </a:lnSpc>
                        <a:spcAft>
                          <a:spcPts val="0"/>
                        </a:spcAft>
                      </a:pPr>
                      <a:r>
                        <a:rPr lang="uk-UA" sz="11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Шумове забруднення</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tc>
                  <a:txBody>
                    <a:bodyPr/>
                    <a:lstStyle/>
                    <a:p>
                      <a:pPr marL="53975" marR="53975" algn="just">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КП «</a:t>
                      </a:r>
                      <a:r>
                        <a:rPr lang="uk-UA" sz="1100" dirty="0" err="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Київміськсвітло</a:t>
                      </a: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чітко дотримується санітарно-гігієнічних норм чинного законодавства України з питань охорони навколишнього природного середовища.</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tc>
                  <a:txBody>
                    <a:bodyPr/>
                    <a:lstStyle/>
                    <a:p>
                      <a:pPr marL="53975" marR="53975" algn="just">
                        <a:lnSpc>
                          <a:spcPts val="1100"/>
                        </a:lnSpc>
                        <a:spcAft>
                          <a:spcPts val="0"/>
                        </a:spcAft>
                      </a:pP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Шумове забруднення в процесі діяльності має непостійний, тимчасовий характер, випадки використання будівельної та </a:t>
                      </a:r>
                      <a:r>
                        <a:rPr lang="uk-UA" sz="1100" dirty="0" err="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гідравлічно</a:t>
                      </a: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-підйомної техніки пов’язане із ремонтом та обслуговуванням об’єктів благоустрою, а саме,</a:t>
                      </a:r>
                      <a:r>
                        <a:rPr lang="uk-UA" sz="1100" baseline="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електромереж</a:t>
                      </a:r>
                      <a:r>
                        <a:rPr lang="uk-UA" sz="11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 зовнішнього освітлення міста, проте це відбувається здебільшого  у світлу пору доби та не перевищує допустимих норм.</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53975" marB="53975" anchor="ctr"/>
                </a:tc>
                <a:extLst>
                  <a:ext uri="{0D108BD9-81ED-4DB2-BD59-A6C34878D82A}">
                    <a16:rowId xmlns:a16="http://schemas.microsoft.com/office/drawing/2014/main" val="1231719396"/>
                  </a:ext>
                </a:extLst>
              </a:tr>
            </a:tbl>
          </a:graphicData>
        </a:graphic>
      </p:graphicFrame>
    </p:spTree>
    <p:extLst>
      <p:ext uri="{BB962C8B-B14F-4D97-AF65-F5344CB8AC3E}">
        <p14:creationId xmlns:p14="http://schemas.microsoft.com/office/powerpoint/2010/main" val="1617955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www.thornell.com/wp-content/uploads/2012/07/blue-sky-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7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6184" y="229344"/>
            <a:ext cx="6174799" cy="954107"/>
          </a:xfrm>
          <a:prstGeom prst="rect">
            <a:avLst/>
          </a:prstGeom>
          <a:noFill/>
        </p:spPr>
        <p:txBody>
          <a:bodyPr wrap="square" rtlCol="0">
            <a:spAutoFit/>
          </a:bodyPr>
          <a:lstStyle/>
          <a:p>
            <a:r>
              <a:rPr lang="en-US" sz="2800" b="1" dirty="0">
                <a:solidFill>
                  <a:schemeClr val="accent1">
                    <a:lumMod val="50000"/>
                  </a:schemeClr>
                </a:solidFill>
              </a:rPr>
              <a:t>V</a:t>
            </a:r>
            <a:r>
              <a:rPr lang="uk-UA" sz="2800" b="1" dirty="0">
                <a:solidFill>
                  <a:schemeClr val="accent1">
                    <a:lumMod val="50000"/>
                  </a:schemeClr>
                </a:solidFill>
              </a:rPr>
              <a:t>І. СОЦІАЛЬНІ АСПЕКТИ ТА КАДРОВА ПОЛІТИКА</a:t>
            </a:r>
            <a:endParaRPr lang="ru-RU" sz="2800" b="1" dirty="0">
              <a:solidFill>
                <a:schemeClr val="accent1">
                  <a:lumMod val="50000"/>
                </a:schemeClr>
              </a:solidFill>
            </a:endParaRPr>
          </a:p>
        </p:txBody>
      </p:sp>
      <p:sp>
        <p:nvSpPr>
          <p:cNvPr id="2" name="TextBox 1"/>
          <p:cNvSpPr txBox="1"/>
          <p:nvPr/>
        </p:nvSpPr>
        <p:spPr>
          <a:xfrm>
            <a:off x="196184" y="1351112"/>
            <a:ext cx="8232198" cy="5262979"/>
          </a:xfrm>
          <a:prstGeom prst="rect">
            <a:avLst/>
          </a:prstGeom>
          <a:noFill/>
        </p:spPr>
        <p:txBody>
          <a:bodyPr wrap="square" rtlCol="0">
            <a:spAutoFit/>
          </a:bodyPr>
          <a:lstStyle/>
          <a:p>
            <a:pPr algn="just"/>
            <a:r>
              <a:rPr lang="uk-UA" sz="1400" dirty="0"/>
              <a:t>КП «</a:t>
            </a:r>
            <a:r>
              <a:rPr lang="uk-UA" sz="1400" dirty="0" err="1"/>
              <a:t>Київміськсвітло</a:t>
            </a:r>
            <a:r>
              <a:rPr lang="uk-UA" sz="1400" dirty="0"/>
              <a:t>», для забезпечення виконання покладених на підприємство функцій,  має затверджений штатний розпис. Загальна чисельність робітників, інженерно-технічних працівників і адміністративно-управлінського персоналу підприємства визначається обсягами виробництва та функціональними  </a:t>
            </a:r>
            <a:r>
              <a:rPr lang="uk-UA" sz="1400" dirty="0" err="1"/>
              <a:t>обов</a:t>
            </a:r>
            <a:r>
              <a:rPr lang="en-US" sz="1400" dirty="0"/>
              <a:t>’</a:t>
            </a:r>
            <a:r>
              <a:rPr lang="uk-UA" sz="1400" dirty="0" err="1"/>
              <a:t>язками</a:t>
            </a:r>
            <a:r>
              <a:rPr lang="uk-UA" sz="1400" dirty="0"/>
              <a:t> його підрозділів. Враховуючи  нормативні обсяги робіт по утриманню  та поточному  ремонту мереж зовнішнього освітлення міста та на підставі виробничих показників часу, затверджених наказом Держбуду України від 7.02.2002 №82 «Виробничі показники часу з поточного ремонту та обслуговування об’єктів зовнішнього освітлення» ГКН 02.08.008-2002 , а також на підставі розрахунку  річного балансу часу для виробничого персоналу, визначається нормативна чисельність виробничого персоналу: електромонтерів, </a:t>
            </a:r>
            <a:r>
              <a:rPr lang="uk-UA" sz="1400" dirty="0" err="1"/>
              <a:t>оперативно</a:t>
            </a:r>
            <a:r>
              <a:rPr lang="uk-UA" sz="1400" dirty="0"/>
              <a:t>-обслуговуючого персоналу, водіїв та інших працівників підприємства. </a:t>
            </a:r>
          </a:p>
          <a:p>
            <a:pPr algn="just"/>
            <a:r>
              <a:rPr lang="uk-UA" sz="1400" dirty="0"/>
              <a:t>Штатна чисельність КП «</a:t>
            </a:r>
            <a:r>
              <a:rPr lang="uk-UA" sz="1400" dirty="0" err="1"/>
              <a:t>Київміськсвітло</a:t>
            </a:r>
            <a:r>
              <a:rPr lang="uk-UA" sz="1400" dirty="0"/>
              <a:t>» у 2019 році склала 534 особи, середня кількість працівників -399 осіб. </a:t>
            </a:r>
          </a:p>
          <a:p>
            <a:pPr algn="just"/>
            <a:r>
              <a:rPr lang="uk-UA" sz="1400" dirty="0"/>
              <a:t>Експлуатація електромереж зовнішнього освітлення міста Києва передбачає виконання робіт підвищеної небезпеки, у тому числі роботи в діючих електроустановках та роботи на висоті. </a:t>
            </a:r>
            <a:r>
              <a:rPr lang="ru-RU" sz="1400" dirty="0"/>
              <a:t> </a:t>
            </a:r>
            <a:r>
              <a:rPr lang="ru-RU" sz="1400" dirty="0" err="1"/>
              <a:t>Важкі</a:t>
            </a:r>
            <a:r>
              <a:rPr lang="ru-RU" sz="1400" dirty="0"/>
              <a:t> </a:t>
            </a:r>
            <a:r>
              <a:rPr lang="ru-RU" sz="1400" dirty="0" err="1"/>
              <a:t>умови</a:t>
            </a:r>
            <a:r>
              <a:rPr lang="ru-RU" sz="1400" dirty="0"/>
              <a:t> </a:t>
            </a:r>
            <a:r>
              <a:rPr lang="ru-RU" sz="1400" dirty="0" err="1"/>
              <a:t>праці</a:t>
            </a:r>
            <a:r>
              <a:rPr lang="ru-RU" sz="1400" dirty="0"/>
              <a:t> </a:t>
            </a:r>
            <a:r>
              <a:rPr lang="ru-RU" sz="1400" dirty="0" err="1"/>
              <a:t>призводять</a:t>
            </a:r>
            <a:r>
              <a:rPr lang="ru-RU" sz="1400" dirty="0"/>
              <a:t> до </a:t>
            </a:r>
            <a:r>
              <a:rPr lang="ru-RU" sz="1400" dirty="0" err="1"/>
              <a:t>плинності</a:t>
            </a:r>
            <a:r>
              <a:rPr lang="ru-RU" sz="1400" dirty="0"/>
              <a:t> </a:t>
            </a:r>
            <a:r>
              <a:rPr lang="ru-RU" sz="1400" dirty="0" err="1"/>
              <a:t>кадрів</a:t>
            </a:r>
            <a:r>
              <a:rPr lang="ru-RU" sz="1400" dirty="0"/>
              <a:t>, в основному </a:t>
            </a:r>
            <a:r>
              <a:rPr lang="ru-RU" sz="1400" dirty="0" err="1"/>
              <a:t>це</a:t>
            </a:r>
            <a:r>
              <a:rPr lang="ru-RU" sz="1400" dirty="0"/>
              <a:t> </a:t>
            </a:r>
            <a:r>
              <a:rPr lang="ru-RU" sz="1400" dirty="0" err="1"/>
              <a:t>робітники</a:t>
            </a:r>
            <a:r>
              <a:rPr lang="ru-RU" sz="1400" dirty="0"/>
              <a:t> </a:t>
            </a:r>
            <a:r>
              <a:rPr lang="ru-RU" sz="1400" dirty="0" err="1"/>
              <a:t>основної</a:t>
            </a:r>
            <a:r>
              <a:rPr lang="ru-RU" sz="1400" dirty="0"/>
              <a:t> </a:t>
            </a:r>
            <a:r>
              <a:rPr lang="ru-RU" sz="1400" dirty="0" err="1"/>
              <a:t>професії</a:t>
            </a:r>
            <a:r>
              <a:rPr lang="ru-RU" sz="1400" dirty="0"/>
              <a:t> (</a:t>
            </a:r>
            <a:r>
              <a:rPr lang="ru-RU" sz="1400" dirty="0" err="1"/>
              <a:t>електромонтери</a:t>
            </a:r>
            <a:r>
              <a:rPr lang="ru-RU" sz="1400" dirty="0"/>
              <a:t>). </a:t>
            </a:r>
            <a:r>
              <a:rPr lang="ru-RU" sz="1400" dirty="0" err="1"/>
              <a:t>Укомплектування</a:t>
            </a:r>
            <a:r>
              <a:rPr lang="ru-RU" sz="1400" dirty="0"/>
              <a:t> штату </a:t>
            </a:r>
            <a:r>
              <a:rPr lang="ru-RU" sz="1400" dirty="0" err="1"/>
              <a:t>працівників</a:t>
            </a:r>
            <a:r>
              <a:rPr lang="ru-RU" sz="1400" dirty="0"/>
              <a:t> </a:t>
            </a:r>
            <a:r>
              <a:rPr lang="ru-RU" sz="1400" dirty="0" err="1"/>
              <a:t>підприємства</a:t>
            </a:r>
            <a:r>
              <a:rPr lang="ru-RU" sz="1400" dirty="0"/>
              <a:t> до </a:t>
            </a:r>
            <a:r>
              <a:rPr lang="ru-RU" sz="1400" dirty="0" err="1"/>
              <a:t>нормативної</a:t>
            </a:r>
            <a:r>
              <a:rPr lang="ru-RU" sz="1400" dirty="0"/>
              <a:t> </a:t>
            </a:r>
            <a:r>
              <a:rPr lang="ru-RU" sz="1400" dirty="0" err="1"/>
              <a:t>чисельності</a:t>
            </a:r>
            <a:r>
              <a:rPr lang="ru-RU" sz="1400" dirty="0"/>
              <a:t> є основною </a:t>
            </a:r>
            <a:r>
              <a:rPr lang="ru-RU" sz="1400" dirty="0" err="1"/>
              <a:t>вимогою</a:t>
            </a:r>
            <a:r>
              <a:rPr lang="ru-RU" sz="1400" dirty="0"/>
              <a:t> </a:t>
            </a:r>
            <a:r>
              <a:rPr lang="ru-RU" sz="1400" dirty="0" err="1"/>
              <a:t>Міністерства</a:t>
            </a:r>
            <a:r>
              <a:rPr lang="ru-RU" sz="1400" dirty="0"/>
              <a:t> </a:t>
            </a:r>
            <a:r>
              <a:rPr lang="ru-RU" sz="1400" dirty="0" err="1"/>
              <a:t>палива</a:t>
            </a:r>
            <a:r>
              <a:rPr lang="ru-RU" sz="1400" dirty="0"/>
              <a:t> та </a:t>
            </a:r>
            <a:r>
              <a:rPr lang="ru-RU" sz="1400" dirty="0" err="1"/>
              <a:t>енергетики</a:t>
            </a:r>
            <a:r>
              <a:rPr lang="ru-RU" sz="1400" dirty="0"/>
              <a:t>. Правилами </a:t>
            </a:r>
            <a:r>
              <a:rPr lang="ru-RU" sz="1400" dirty="0" err="1"/>
              <a:t>технічної</a:t>
            </a:r>
            <a:r>
              <a:rPr lang="ru-RU" sz="1400" dirty="0"/>
              <a:t> </a:t>
            </a:r>
            <a:r>
              <a:rPr lang="ru-RU" sz="1400" dirty="0" err="1"/>
              <a:t>експлуатації</a:t>
            </a:r>
            <a:r>
              <a:rPr lang="ru-RU" sz="1400" dirty="0"/>
              <a:t> </a:t>
            </a:r>
            <a:r>
              <a:rPr lang="ru-RU" sz="1400" dirty="0" err="1"/>
              <a:t>електроустановок</a:t>
            </a:r>
            <a:r>
              <a:rPr lang="ru-RU" sz="1400" dirty="0"/>
              <a:t> </a:t>
            </a:r>
            <a:r>
              <a:rPr lang="ru-RU" sz="1400" dirty="0" err="1"/>
              <a:t>споживачів</a:t>
            </a:r>
            <a:r>
              <a:rPr lang="ru-RU" sz="1400" dirty="0"/>
              <a:t>, </a:t>
            </a:r>
            <a:r>
              <a:rPr lang="ru-RU" sz="1400" dirty="0" err="1"/>
              <a:t>затверджених</a:t>
            </a:r>
            <a:r>
              <a:rPr lang="ru-RU" sz="1400" dirty="0"/>
              <a:t> Наказом </a:t>
            </a:r>
            <a:r>
              <a:rPr lang="ru-RU" sz="1400" dirty="0" err="1"/>
              <a:t>Міністерства</a:t>
            </a:r>
            <a:r>
              <a:rPr lang="ru-RU" sz="1400" dirty="0"/>
              <a:t> </a:t>
            </a:r>
            <a:r>
              <a:rPr lang="ru-RU" sz="1400" dirty="0" err="1"/>
              <a:t>палива</a:t>
            </a:r>
            <a:r>
              <a:rPr lang="ru-RU" sz="1400" dirty="0"/>
              <a:t> та </a:t>
            </a:r>
            <a:r>
              <a:rPr lang="ru-RU" sz="1400" dirty="0" err="1"/>
              <a:t>енергетики</a:t>
            </a:r>
            <a:r>
              <a:rPr lang="ru-RU" sz="1400" dirty="0"/>
              <a:t> </a:t>
            </a:r>
            <a:r>
              <a:rPr lang="ru-RU" sz="1400" dirty="0" err="1"/>
              <a:t>від</a:t>
            </a:r>
            <a:r>
              <a:rPr lang="ru-RU" sz="1400" dirty="0"/>
              <a:t> 25.07.2006  № 258 (у </a:t>
            </a:r>
            <a:r>
              <a:rPr lang="ru-RU" sz="1400" dirty="0" err="1"/>
              <a:t>редакції</a:t>
            </a:r>
            <a:r>
              <a:rPr lang="ru-RU" sz="1400" dirty="0"/>
              <a:t> наказу </a:t>
            </a:r>
            <a:r>
              <a:rPr lang="ru-RU" sz="1400" dirty="0" err="1"/>
              <a:t>Міністерства</a:t>
            </a:r>
            <a:r>
              <a:rPr lang="ru-RU" sz="1400" dirty="0"/>
              <a:t> </a:t>
            </a:r>
            <a:r>
              <a:rPr lang="ru-RU" sz="1400" dirty="0" err="1"/>
              <a:t>енергетики</a:t>
            </a:r>
            <a:r>
              <a:rPr lang="ru-RU" sz="1400" dirty="0"/>
              <a:t> та </a:t>
            </a:r>
            <a:r>
              <a:rPr lang="ru-RU" sz="1400" dirty="0" err="1"/>
              <a:t>вугільної</a:t>
            </a:r>
            <a:r>
              <a:rPr lang="ru-RU" sz="1400" dirty="0"/>
              <a:t> </a:t>
            </a:r>
            <a:r>
              <a:rPr lang="ru-RU" sz="1400" dirty="0" err="1"/>
              <a:t>промисловості</a:t>
            </a:r>
            <a:r>
              <a:rPr lang="ru-RU" sz="1400" dirty="0"/>
              <a:t> 13.02.2012  № 91) </a:t>
            </a:r>
            <a:r>
              <a:rPr lang="ru-RU" sz="1400" dirty="0" err="1"/>
              <a:t>встановлено</a:t>
            </a:r>
            <a:r>
              <a:rPr lang="ru-RU" sz="1400" dirty="0"/>
              <a:t>, </a:t>
            </a:r>
            <a:r>
              <a:rPr lang="ru-RU" sz="1400" dirty="0" err="1"/>
              <a:t>що</a:t>
            </a:r>
            <a:r>
              <a:rPr lang="ru-RU" sz="1400" dirty="0"/>
              <a:t> </a:t>
            </a:r>
            <a:r>
              <a:rPr lang="ru-RU" sz="1400" dirty="0" err="1"/>
              <a:t>Керівник</a:t>
            </a:r>
            <a:r>
              <a:rPr lang="ru-RU" sz="1400" dirty="0"/>
              <a:t> </a:t>
            </a:r>
            <a:r>
              <a:rPr lang="ru-RU" sz="1400" dirty="0" err="1"/>
              <a:t>споживача</a:t>
            </a:r>
            <a:r>
              <a:rPr lang="ru-RU" sz="1400" dirty="0"/>
              <a:t> повинен </a:t>
            </a:r>
            <a:r>
              <a:rPr lang="ru-RU" sz="1400" dirty="0" err="1"/>
              <a:t>забезпечити</a:t>
            </a:r>
            <a:r>
              <a:rPr lang="ru-RU" sz="1400" dirty="0"/>
              <a:t> </a:t>
            </a:r>
            <a:r>
              <a:rPr lang="ru-RU" sz="1400" dirty="0" err="1"/>
              <a:t>надійну</a:t>
            </a:r>
            <a:r>
              <a:rPr lang="ru-RU" sz="1400" dirty="0"/>
              <a:t> роботу </a:t>
            </a:r>
            <a:r>
              <a:rPr lang="ru-RU" sz="1400" dirty="0" err="1"/>
              <a:t>електроустановок</a:t>
            </a:r>
            <a:r>
              <a:rPr lang="ru-RU" sz="1400" dirty="0"/>
              <a:t> і </a:t>
            </a:r>
            <a:r>
              <a:rPr lang="ru-RU" sz="1400" dirty="0" err="1"/>
              <a:t>безпечне</a:t>
            </a:r>
            <a:r>
              <a:rPr lang="ru-RU" sz="1400" dirty="0"/>
              <a:t> </a:t>
            </a:r>
            <a:r>
              <a:rPr lang="ru-RU" sz="1400" dirty="0" err="1"/>
              <a:t>їх</a:t>
            </a:r>
            <a:r>
              <a:rPr lang="ru-RU" sz="1400" dirty="0"/>
              <a:t> </a:t>
            </a:r>
            <a:r>
              <a:rPr lang="ru-RU" sz="1400" dirty="0" err="1"/>
              <a:t>обслуговування</a:t>
            </a:r>
            <a:r>
              <a:rPr lang="ru-RU" sz="1400" dirty="0"/>
              <a:t>. Для </a:t>
            </a:r>
            <a:r>
              <a:rPr lang="ru-RU" sz="1400" dirty="0" err="1"/>
              <a:t>забезпечення</a:t>
            </a:r>
            <a:r>
              <a:rPr lang="ru-RU" sz="1400" dirty="0"/>
              <a:t> </a:t>
            </a:r>
            <a:r>
              <a:rPr lang="ru-RU" sz="1400" dirty="0" err="1"/>
              <a:t>безпечної</a:t>
            </a:r>
            <a:r>
              <a:rPr lang="ru-RU" sz="1400" dirty="0"/>
              <a:t> та </a:t>
            </a:r>
            <a:r>
              <a:rPr lang="ru-RU" sz="1400" dirty="0" err="1"/>
              <a:t>надійної</a:t>
            </a:r>
            <a:r>
              <a:rPr lang="ru-RU" sz="1400" dirty="0"/>
              <a:t> </a:t>
            </a:r>
            <a:r>
              <a:rPr lang="ru-RU" sz="1400" dirty="0" err="1"/>
              <a:t>експлуатації</a:t>
            </a:r>
            <a:r>
              <a:rPr lang="ru-RU" sz="1400" dirty="0"/>
              <a:t> </a:t>
            </a:r>
            <a:r>
              <a:rPr lang="ru-RU" sz="1400" dirty="0" err="1"/>
              <a:t>електроустановок</a:t>
            </a:r>
            <a:r>
              <a:rPr lang="ru-RU" sz="1400" dirty="0"/>
              <a:t> </a:t>
            </a:r>
            <a:r>
              <a:rPr lang="ru-RU" sz="1400" dirty="0" err="1"/>
              <a:t>необхідно</a:t>
            </a:r>
            <a:r>
              <a:rPr lang="ru-RU" sz="1400" dirty="0"/>
              <a:t> </a:t>
            </a:r>
            <a:r>
              <a:rPr lang="ru-RU" sz="1400" dirty="0" err="1"/>
              <a:t>мати</a:t>
            </a:r>
            <a:r>
              <a:rPr lang="ru-RU" sz="1400" dirty="0"/>
              <a:t> </a:t>
            </a:r>
            <a:r>
              <a:rPr lang="ru-RU" sz="1400" dirty="0" err="1"/>
              <a:t>достатню</a:t>
            </a:r>
            <a:r>
              <a:rPr lang="ru-RU" sz="1400" dirty="0"/>
              <a:t> </a:t>
            </a:r>
            <a:r>
              <a:rPr lang="ru-RU" sz="1400" dirty="0" err="1"/>
              <a:t>кількість</a:t>
            </a:r>
            <a:r>
              <a:rPr lang="ru-RU" sz="1400" dirty="0"/>
              <a:t> </a:t>
            </a:r>
            <a:r>
              <a:rPr lang="ru-RU" sz="1400" dirty="0" err="1"/>
              <a:t>електротехнічних</a:t>
            </a:r>
            <a:r>
              <a:rPr lang="ru-RU" sz="1400" dirty="0"/>
              <a:t> </a:t>
            </a:r>
            <a:r>
              <a:rPr lang="ru-RU" sz="1400" dirty="0" err="1"/>
              <a:t>працівників</a:t>
            </a:r>
            <a:r>
              <a:rPr lang="ru-RU" sz="1400" dirty="0"/>
              <a:t>, </a:t>
            </a:r>
            <a:r>
              <a:rPr lang="ru-RU" sz="1400" dirty="0" err="1"/>
              <a:t>укомплектовані</a:t>
            </a:r>
            <a:r>
              <a:rPr lang="ru-RU" sz="1400" dirty="0"/>
              <a:t> </a:t>
            </a:r>
            <a:r>
              <a:rPr lang="ru-RU" sz="1400" dirty="0" err="1"/>
              <a:t>ремонтні</a:t>
            </a:r>
            <a:r>
              <a:rPr lang="ru-RU" sz="1400" dirty="0"/>
              <a:t> </a:t>
            </a:r>
            <a:r>
              <a:rPr lang="ru-RU" sz="1400" dirty="0" err="1"/>
              <a:t>бригади</a:t>
            </a:r>
            <a:r>
              <a:rPr lang="ru-RU" sz="1400" dirty="0"/>
              <a:t> </a:t>
            </a:r>
            <a:r>
              <a:rPr lang="ru-RU" sz="1400" dirty="0" err="1"/>
              <a:t>тощо</a:t>
            </a:r>
            <a:r>
              <a:rPr lang="ru-RU" sz="1400" dirty="0"/>
              <a:t>. </a:t>
            </a:r>
          </a:p>
          <a:p>
            <a:pPr algn="just"/>
            <a:r>
              <a:rPr lang="ru-RU" sz="1400" dirty="0" err="1"/>
              <a:t>Відсоток</a:t>
            </a:r>
            <a:r>
              <a:rPr lang="ru-RU" sz="1400" dirty="0"/>
              <a:t> </a:t>
            </a:r>
            <a:r>
              <a:rPr lang="ru-RU" sz="1400" dirty="0" err="1"/>
              <a:t>жінок</a:t>
            </a:r>
            <a:r>
              <a:rPr lang="ru-RU" sz="1400" dirty="0"/>
              <a:t>, </a:t>
            </a:r>
            <a:r>
              <a:rPr lang="ru-RU" sz="1400" dirty="0" err="1"/>
              <a:t>які</a:t>
            </a:r>
            <a:r>
              <a:rPr lang="ru-RU" sz="1400" dirty="0"/>
              <a:t> </a:t>
            </a:r>
            <a:r>
              <a:rPr lang="ru-RU" sz="1400" dirty="0" err="1"/>
              <a:t>працюють</a:t>
            </a:r>
            <a:r>
              <a:rPr lang="ru-RU" sz="1400" dirty="0"/>
              <a:t> на </a:t>
            </a:r>
            <a:r>
              <a:rPr lang="ru-RU" sz="1400" dirty="0" err="1"/>
              <a:t>підприємстві</a:t>
            </a:r>
            <a:r>
              <a:rPr lang="ru-RU" sz="1400" dirty="0"/>
              <a:t> </a:t>
            </a:r>
            <a:r>
              <a:rPr lang="ru-RU" sz="1400" dirty="0" err="1"/>
              <a:t>становлять</a:t>
            </a:r>
            <a:r>
              <a:rPr lang="uk-UA" sz="1400" dirty="0"/>
              <a:t> 24,8%, з них керівні посади займають 27,8%. Забезпечення рівних прав та можливостей жінок передбачені в колективному договорі підприємства.</a:t>
            </a:r>
          </a:p>
        </p:txBody>
      </p:sp>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Effect>
                      <a14:saturation sat="86000"/>
                    </a14:imgEffect>
                  </a14:imgLayer>
                </a14:imgProps>
              </a:ext>
              <a:ext uri="{28A0092B-C50C-407E-A947-70E740481C1C}">
                <a14:useLocalDpi xmlns:a14="http://schemas.microsoft.com/office/drawing/2010/main" val="0"/>
              </a:ext>
            </a:extLst>
          </a:blip>
          <a:stretch>
            <a:fillRect/>
          </a:stretch>
        </p:blipFill>
        <p:spPr>
          <a:xfrm>
            <a:off x="7804299" y="170777"/>
            <a:ext cx="1894210" cy="2025348"/>
          </a:xfrm>
          <a:prstGeom prst="rect">
            <a:avLst/>
          </a:prstGeom>
        </p:spPr>
      </p:pic>
    </p:spTree>
    <p:extLst>
      <p:ext uri="{BB962C8B-B14F-4D97-AF65-F5344CB8AC3E}">
        <p14:creationId xmlns:p14="http://schemas.microsoft.com/office/powerpoint/2010/main" val="1291319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3464" y="462338"/>
            <a:ext cx="7886700" cy="4351338"/>
          </a:xfrm>
        </p:spPr>
        <p:txBody>
          <a:bodyPr>
            <a:normAutofit/>
          </a:bodyPr>
          <a:lstStyle/>
          <a:p>
            <a:r>
              <a:rPr lang="uk-UA" sz="1400" dirty="0"/>
              <a:t>Щорічно при складанні фінансового плану підприємства плануються заохочувальні премії та надбавки за виконання виробничих показників. В 2019  році середній відсоток заохочувальних премій за виконання виробничих планів склав 50% до фонду основної заробітної плати.</a:t>
            </a:r>
          </a:p>
          <a:p>
            <a:r>
              <a:rPr lang="uk-UA" sz="1400" dirty="0"/>
              <a:t>На підприємстві велика увага приділяється охороні праці та безпеці працівників. У структурі підприємства є відділ з охорони праці, працівники якого складають плани щодо навчання та медогляду працівників виробничих професій, крім того колективним договором передбачено  індивідуальне медичне страхування працівників, закупівлі спецодягу та засобів індивідуального та колективного захисту.  Всього в 2019 році на охорону праці було спрямовано 1,8% від ФОП.</a:t>
            </a:r>
          </a:p>
          <a:p>
            <a:r>
              <a:rPr lang="ru-RU" sz="1400" dirty="0" err="1"/>
              <a:t>Середня</a:t>
            </a:r>
            <a:r>
              <a:rPr lang="ru-RU" sz="1400" dirty="0"/>
              <a:t> </a:t>
            </a:r>
            <a:r>
              <a:rPr lang="ru-RU" sz="1400" dirty="0" err="1"/>
              <a:t>кількість</a:t>
            </a:r>
            <a:r>
              <a:rPr lang="ru-RU" sz="1400" dirty="0"/>
              <a:t> </a:t>
            </a:r>
            <a:r>
              <a:rPr lang="ru-RU" sz="1400" dirty="0" err="1"/>
              <a:t>працівників</a:t>
            </a:r>
            <a:r>
              <a:rPr lang="ru-RU" sz="1400" dirty="0"/>
              <a:t> </a:t>
            </a:r>
            <a:r>
              <a:rPr lang="ru-RU" sz="1400" dirty="0" err="1"/>
              <a:t>облікового</a:t>
            </a:r>
            <a:r>
              <a:rPr lang="ru-RU" sz="1400" dirty="0"/>
              <a:t> складу за 2019 р</a:t>
            </a:r>
            <a:r>
              <a:rPr lang="uk-UA" sz="1400" dirty="0" err="1"/>
              <a:t>ік</a:t>
            </a:r>
            <a:r>
              <a:rPr lang="ru-RU" sz="1400" dirty="0"/>
              <a:t> становить 399 особи, з них </a:t>
            </a:r>
            <a:r>
              <a:rPr lang="ru-RU" sz="1400" dirty="0" err="1"/>
              <a:t>кількість</a:t>
            </a:r>
            <a:r>
              <a:rPr lang="ru-RU" sz="1400" dirty="0"/>
              <a:t> </a:t>
            </a:r>
            <a:r>
              <a:rPr lang="ru-RU" sz="1400" dirty="0" err="1"/>
              <a:t>штатних</a:t>
            </a:r>
            <a:r>
              <a:rPr lang="ru-RU" sz="1400" dirty="0"/>
              <a:t> </a:t>
            </a:r>
            <a:r>
              <a:rPr lang="ru-RU" sz="1400" dirty="0" err="1"/>
              <a:t>працівників</a:t>
            </a:r>
            <a:r>
              <a:rPr lang="ru-RU" sz="1400" dirty="0"/>
              <a:t> з </a:t>
            </a:r>
            <a:r>
              <a:rPr lang="ru-RU" sz="1400" dirty="0" err="1"/>
              <a:t>інвалідністю</a:t>
            </a:r>
            <a:r>
              <a:rPr lang="ru-RU" sz="1400" dirty="0"/>
              <a:t> - становить 16 </a:t>
            </a:r>
            <a:r>
              <a:rPr lang="ru-RU" sz="1400" dirty="0" err="1"/>
              <a:t>осіб</a:t>
            </a:r>
            <a:r>
              <a:rPr lang="ru-RU" sz="1400" dirty="0"/>
              <a:t> (4%).</a:t>
            </a:r>
          </a:p>
          <a:p>
            <a:r>
              <a:rPr lang="uk-UA" sz="1400" dirty="0"/>
              <a:t>Колективним договором підприємства передбачені пункти щодо поваги прав людини та вимоги щодо додержання антикорупційної програми, яка затверджена наказом по підприємству. </a:t>
            </a:r>
          </a:p>
          <a:p>
            <a:r>
              <a:rPr lang="uk-UA" sz="1400" dirty="0"/>
              <a:t>Перевірка виконання умов колективного договору здійснюється двічі на рік. Порушень умов колективного договору в 2019 році не виявлено. </a:t>
            </a:r>
            <a:endParaRPr lang="ru-RU" sz="1400" dirty="0"/>
          </a:p>
          <a:p>
            <a:endParaRPr lang="ru-RU" sz="1400" dirty="0"/>
          </a:p>
          <a:p>
            <a:endParaRPr lang="ru-RU" sz="1400" dirty="0"/>
          </a:p>
        </p:txBody>
      </p:sp>
      <p:sp>
        <p:nvSpPr>
          <p:cNvPr id="4" name="Нижний колонтитул 3"/>
          <p:cNvSpPr>
            <a:spLocks noGrp="1"/>
          </p:cNvSpPr>
          <p:nvPr>
            <p:ph type="ftr" sz="quarter" idx="11"/>
          </p:nvPr>
        </p:nvSpPr>
        <p:spPr/>
        <p:txBody>
          <a:bodyPr/>
          <a:lstStyle/>
          <a:p>
            <a:r>
              <a:rPr lang="ru-RU"/>
              <a:t>Робимо Київ світлішим</a:t>
            </a:r>
          </a:p>
        </p:txBody>
      </p:sp>
    </p:spTree>
    <p:extLst>
      <p:ext uri="{BB962C8B-B14F-4D97-AF65-F5344CB8AC3E}">
        <p14:creationId xmlns:p14="http://schemas.microsoft.com/office/powerpoint/2010/main" val="517578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9955" y="102130"/>
            <a:ext cx="7886700" cy="873470"/>
          </a:xfrm>
        </p:spPr>
        <p:txBody>
          <a:bodyPr>
            <a:noAutofit/>
          </a:bodyPr>
          <a:lstStyle/>
          <a:p>
            <a:r>
              <a:rPr lang="ru-RU" sz="2800" b="1" dirty="0" err="1">
                <a:solidFill>
                  <a:schemeClr val="accent1">
                    <a:lumMod val="50000"/>
                  </a:schemeClr>
                </a:solidFill>
                <a:latin typeface="+mn-lt"/>
                <a:ea typeface="+mn-ea"/>
                <a:cs typeface="+mn-cs"/>
              </a:rPr>
              <a:t>Історія</a:t>
            </a:r>
            <a:r>
              <a:rPr lang="ru-RU" sz="2800" b="1" dirty="0">
                <a:solidFill>
                  <a:schemeClr val="accent1">
                    <a:lumMod val="50000"/>
                  </a:schemeClr>
                </a:solidFill>
                <a:latin typeface="+mn-lt"/>
                <a:ea typeface="+mn-ea"/>
                <a:cs typeface="+mn-cs"/>
              </a:rPr>
              <a:t> </a:t>
            </a:r>
            <a:r>
              <a:rPr lang="ru-RU" sz="2800" b="1" dirty="0" err="1">
                <a:solidFill>
                  <a:schemeClr val="accent1">
                    <a:lumMod val="50000"/>
                  </a:schemeClr>
                </a:solidFill>
                <a:latin typeface="+mn-lt"/>
                <a:ea typeface="+mn-ea"/>
                <a:cs typeface="+mn-cs"/>
              </a:rPr>
              <a:t>виникнення</a:t>
            </a:r>
            <a:r>
              <a:rPr lang="ru-RU" sz="2800" b="1" dirty="0">
                <a:solidFill>
                  <a:schemeClr val="accent1">
                    <a:lumMod val="50000"/>
                  </a:schemeClr>
                </a:solidFill>
                <a:latin typeface="+mn-lt"/>
                <a:ea typeface="+mn-ea"/>
                <a:cs typeface="+mn-cs"/>
              </a:rPr>
              <a:t> та </a:t>
            </a:r>
            <a:r>
              <a:rPr lang="ru-RU" sz="2800" b="1" dirty="0" err="1">
                <a:solidFill>
                  <a:schemeClr val="accent1">
                    <a:lumMod val="50000"/>
                  </a:schemeClr>
                </a:solidFill>
                <a:latin typeface="+mn-lt"/>
                <a:ea typeface="+mn-ea"/>
                <a:cs typeface="+mn-cs"/>
              </a:rPr>
              <a:t>розвитку</a:t>
            </a:r>
            <a:r>
              <a:rPr lang="ru-RU" sz="2800" b="1" dirty="0">
                <a:solidFill>
                  <a:schemeClr val="accent1">
                    <a:lumMod val="50000"/>
                  </a:schemeClr>
                </a:solidFill>
                <a:latin typeface="+mn-lt"/>
                <a:ea typeface="+mn-ea"/>
                <a:cs typeface="+mn-cs"/>
              </a:rPr>
              <a:t> </a:t>
            </a:r>
            <a:br>
              <a:rPr lang="ru-RU" sz="2800" b="1" dirty="0">
                <a:solidFill>
                  <a:schemeClr val="accent1">
                    <a:lumMod val="50000"/>
                  </a:schemeClr>
                </a:solidFill>
                <a:latin typeface="+mn-lt"/>
                <a:ea typeface="+mn-ea"/>
                <a:cs typeface="+mn-cs"/>
              </a:rPr>
            </a:br>
            <a:r>
              <a:rPr lang="ru-RU" sz="2800" b="1" dirty="0" err="1">
                <a:solidFill>
                  <a:schemeClr val="accent1">
                    <a:lumMod val="50000"/>
                  </a:schemeClr>
                </a:solidFill>
                <a:latin typeface="+mn-lt"/>
                <a:ea typeface="+mn-ea"/>
                <a:cs typeface="+mn-cs"/>
              </a:rPr>
              <a:t>підприємства</a:t>
            </a:r>
            <a:endParaRPr lang="ru-RU" sz="2800" b="1" dirty="0">
              <a:solidFill>
                <a:schemeClr val="accent1">
                  <a:lumMod val="50000"/>
                </a:schemeClr>
              </a:solidFill>
              <a:latin typeface="+mn-lt"/>
              <a:ea typeface="+mn-ea"/>
              <a:cs typeface="+mn-cs"/>
            </a:endParaRPr>
          </a:p>
        </p:txBody>
      </p:sp>
      <p:pic>
        <p:nvPicPr>
          <p:cNvPr id="6" name="Объект 5"/>
          <p:cNvPicPr>
            <a:picLocks noGrp="1" noChangeAspect="1"/>
          </p:cNvPicPr>
          <p:nvPr>
            <p:ph idx="1"/>
          </p:nvPr>
        </p:nvPicPr>
        <p:blipFill>
          <a:blip r:embed="rId2"/>
          <a:stretch>
            <a:fillRect/>
          </a:stretch>
        </p:blipFill>
        <p:spPr>
          <a:xfrm>
            <a:off x="5187729" y="1739113"/>
            <a:ext cx="3845088" cy="4203814"/>
          </a:xfrm>
          <a:prstGeom prst="rect">
            <a:avLst/>
          </a:prstGeom>
        </p:spPr>
      </p:pic>
      <p:sp>
        <p:nvSpPr>
          <p:cNvPr id="7" name="Прямоугольник 6"/>
          <p:cNvSpPr/>
          <p:nvPr/>
        </p:nvSpPr>
        <p:spPr>
          <a:xfrm>
            <a:off x="689955" y="889463"/>
            <a:ext cx="4497774" cy="5816977"/>
          </a:xfrm>
          <a:prstGeom prst="rect">
            <a:avLst/>
          </a:prstGeom>
        </p:spPr>
        <p:txBody>
          <a:bodyPr wrap="square">
            <a:spAutoFit/>
          </a:bodyPr>
          <a:lstStyle/>
          <a:p>
            <a:r>
              <a:rPr lang="uk-UA" sz="1200" dirty="0">
                <a:solidFill>
                  <a:srgbClr val="000000"/>
                </a:solidFill>
                <a:ea typeface="Times New Roman" panose="02020603050405020304" pitchFamily="18" charset="0"/>
              </a:rPr>
              <a:t>Історичною датою створення Підприємства є 05 жовтня 1935 року (постанова Президії Київської міськради № 258/2251 від 05.10.1935 р. «Про організацію Комунальної Контори по вуличному освітленню «</a:t>
            </a:r>
            <a:r>
              <a:rPr lang="uk-UA" sz="1200" dirty="0" err="1">
                <a:solidFill>
                  <a:srgbClr val="000000"/>
                </a:solidFill>
                <a:ea typeface="Times New Roman" panose="02020603050405020304" pitchFamily="18" charset="0"/>
              </a:rPr>
              <a:t>Київміськсвітло</a:t>
            </a:r>
            <a:r>
              <a:rPr lang="uk-UA" sz="1200" dirty="0">
                <a:solidFill>
                  <a:srgbClr val="000000"/>
                </a:solidFill>
                <a:ea typeface="Times New Roman" panose="02020603050405020304" pitchFamily="18" charset="0"/>
              </a:rPr>
              <a:t>»), на балансі підприємства налічувалося 3100 світильників. </a:t>
            </a:r>
          </a:p>
          <a:p>
            <a:r>
              <a:rPr lang="uk-UA" sz="1200" dirty="0">
                <a:solidFill>
                  <a:srgbClr val="000000"/>
                </a:solidFill>
                <a:ea typeface="Times New Roman" panose="02020603050405020304" pitchFamily="18" charset="0"/>
              </a:rPr>
              <a:t>До початку Великої Вітчизняної війни кількість світильників зросла до 7711 одиниць, протяжність мереж до 362 км.</a:t>
            </a:r>
          </a:p>
          <a:p>
            <a:r>
              <a:rPr lang="uk-UA" sz="1200" dirty="0">
                <a:solidFill>
                  <a:srgbClr val="000000"/>
                </a:solidFill>
                <a:ea typeface="Times New Roman" panose="02020603050405020304" pitchFamily="18" charset="0"/>
              </a:rPr>
              <a:t>За часи німецької окупації мережі зовнішнього освітлення були повністю знищені.</a:t>
            </a:r>
            <a:endParaRPr lang="uk-UA" sz="1200" dirty="0">
              <a:ea typeface="Times New Roman" panose="02020603050405020304" pitchFamily="18" charset="0"/>
            </a:endParaRPr>
          </a:p>
          <a:p>
            <a:r>
              <a:rPr lang="uk-UA" sz="1200" dirty="0">
                <a:solidFill>
                  <a:srgbClr val="000000"/>
                </a:solidFill>
                <a:ea typeface="Times New Roman" panose="02020603050405020304" pitchFamily="18" charset="0"/>
              </a:rPr>
              <a:t>Одразу ж після визволення міста відроджене підприємство “</a:t>
            </a:r>
            <a:r>
              <a:rPr lang="uk-UA" sz="1200" dirty="0" err="1">
                <a:solidFill>
                  <a:srgbClr val="000000"/>
                </a:solidFill>
                <a:ea typeface="Times New Roman" panose="02020603050405020304" pitchFamily="18" charset="0"/>
              </a:rPr>
              <a:t>Київміськсвітло</a:t>
            </a:r>
            <a:r>
              <a:rPr lang="uk-UA" sz="1200" dirty="0">
                <a:solidFill>
                  <a:srgbClr val="000000"/>
                </a:solidFill>
                <a:ea typeface="Times New Roman" panose="02020603050405020304" pitchFamily="18" charset="0"/>
              </a:rPr>
              <a:t>” почало відновлювати зруйновані мережі. В цьому ж, 1945 році, був введений перший в Україні пульт телемеханічного управління і контролю за станом мереж зовнішнього освітлення міста.</a:t>
            </a:r>
            <a:endParaRPr lang="uk-UA" sz="1200" dirty="0">
              <a:ea typeface="Times New Roman" panose="02020603050405020304" pitchFamily="18" charset="0"/>
            </a:endParaRPr>
          </a:p>
          <a:p>
            <a:r>
              <a:rPr lang="uk-UA" sz="1200" dirty="0">
                <a:solidFill>
                  <a:srgbClr val="000000"/>
                </a:solidFill>
                <a:ea typeface="Times New Roman" panose="02020603050405020304" pitchFamily="18" charset="0"/>
              </a:rPr>
              <a:t>Вкінці 1945 року вулиці міста освітлювали вже 4470 світильників, а за наступне п’ятиріччя їх кількість збільшилась втричі і складала на кінець 1950 року 13700 одиниць.</a:t>
            </a:r>
            <a:endParaRPr lang="uk-UA" sz="1200" dirty="0">
              <a:ea typeface="Times New Roman" panose="02020603050405020304" pitchFamily="18" charset="0"/>
            </a:endParaRPr>
          </a:p>
          <a:p>
            <a:r>
              <a:rPr lang="uk-UA" sz="1200" dirty="0">
                <a:solidFill>
                  <a:srgbClr val="000000"/>
                </a:solidFill>
                <a:ea typeface="Times New Roman" panose="02020603050405020304" pitchFamily="18" charset="0"/>
              </a:rPr>
              <a:t> В 1956 році на вул. Карла </a:t>
            </a:r>
            <a:r>
              <a:rPr lang="uk-UA" sz="1200" dirty="0" err="1">
                <a:solidFill>
                  <a:srgbClr val="000000"/>
                </a:solidFill>
                <a:ea typeface="Times New Roman" panose="02020603050405020304" pitchFamily="18" charset="0"/>
              </a:rPr>
              <a:t>Лібкнехта</a:t>
            </a:r>
            <a:r>
              <a:rPr lang="uk-UA" sz="1200" dirty="0">
                <a:solidFill>
                  <a:srgbClr val="000000"/>
                </a:solidFill>
                <a:ea typeface="Times New Roman" panose="02020603050405020304" pitchFamily="18" charset="0"/>
              </a:rPr>
              <a:t> (нині Шовковична) були встановлені на тросах перші люмінесцентні світильники, а через чотири роки на Привокзальній площі були змонтовані перші 17 світильників з ртутними джерелами світла типу ДРЛ.</a:t>
            </a:r>
            <a:endParaRPr lang="uk-UA" sz="1200" dirty="0">
              <a:ea typeface="Times New Roman" panose="02020603050405020304" pitchFamily="18" charset="0"/>
            </a:endParaRPr>
          </a:p>
          <a:p>
            <a:r>
              <a:rPr lang="uk-UA" sz="1200" dirty="0">
                <a:solidFill>
                  <a:srgbClr val="000000"/>
                </a:solidFill>
                <a:ea typeface="Times New Roman" panose="02020603050405020304" pitchFamily="18" charset="0"/>
              </a:rPr>
              <a:t>З 1964 року в роботі підприємства “</a:t>
            </a:r>
            <a:r>
              <a:rPr lang="uk-UA" sz="1200" dirty="0" err="1">
                <a:solidFill>
                  <a:srgbClr val="000000"/>
                </a:solidFill>
                <a:ea typeface="Times New Roman" panose="02020603050405020304" pitchFamily="18" charset="0"/>
              </a:rPr>
              <a:t>Київміськсвітло</a:t>
            </a:r>
            <a:r>
              <a:rPr lang="uk-UA" sz="1200" dirty="0">
                <a:solidFill>
                  <a:srgbClr val="000000"/>
                </a:solidFill>
                <a:ea typeface="Times New Roman" panose="02020603050405020304" pitchFamily="18" charset="0"/>
              </a:rPr>
              <a:t>” з’явився ще один цікавий напрямок — створена служба архітектурно-декоративного підсвічування. Художнє підсвічування архітектурних ансамблів Києва казково змінило облік вечірнього міста. </a:t>
            </a:r>
          </a:p>
          <a:p>
            <a:r>
              <a:rPr lang="uk-UA" sz="1200" dirty="0">
                <a:solidFill>
                  <a:srgbClr val="000000"/>
                </a:solidFill>
                <a:ea typeface="Calibri" panose="020F0502020204030204" pitchFamily="34" charset="0"/>
              </a:rPr>
              <a:t>В 1975 році паралельно з розвитком мереж зовнішнього і декоративного освітлення була розроблена та впроваджена система телеуправління вуличним освітленням, що дала можливість включати і відключати частково або повністю освітлення міста, а також контролювати стан мереж. </a:t>
            </a:r>
            <a:endParaRPr lang="uk-UA" sz="1200" dirty="0"/>
          </a:p>
        </p:txBody>
      </p:sp>
      <p:sp>
        <p:nvSpPr>
          <p:cNvPr id="3" name="TextBox 2"/>
          <p:cNvSpPr txBox="1"/>
          <p:nvPr/>
        </p:nvSpPr>
        <p:spPr>
          <a:xfrm>
            <a:off x="5850686" y="1081226"/>
            <a:ext cx="2833735" cy="552261"/>
          </a:xfrm>
          <a:prstGeom prst="rect">
            <a:avLst/>
          </a:prstGeom>
          <a:noFill/>
        </p:spPr>
        <p:txBody>
          <a:bodyPr wrap="square" rtlCol="0">
            <a:prstTxWarp prst="textPlain">
              <a:avLst>
                <a:gd name="adj" fmla="val 50509"/>
              </a:avLst>
            </a:prstTxWarp>
            <a:spAutoFit/>
          </a:bodyPr>
          <a:lstStyle/>
          <a:p>
            <a:r>
              <a:rPr lang="uk-UA" sz="2400" b="1" i="1" dirty="0">
                <a:solidFill>
                  <a:schemeClr val="accent1">
                    <a:lumMod val="50000"/>
                  </a:schemeClr>
                </a:solidFill>
                <a:latin typeface="Sylfaen" panose="010A0502050306030303" pitchFamily="18" charset="0"/>
                <a:cs typeface="Estrangelo Edessa" panose="03080600000000000000" pitchFamily="66" charset="0"/>
              </a:rPr>
              <a:t>85 років даруємо світло!</a:t>
            </a:r>
            <a:endParaRPr lang="ru-RU" sz="2400" b="1" i="1" dirty="0">
              <a:solidFill>
                <a:schemeClr val="accent1">
                  <a:lumMod val="50000"/>
                </a:schemeClr>
              </a:solidFill>
              <a:latin typeface="Sylfaen" panose="010A0502050306030303" pitchFamily="18" charset="0"/>
              <a:cs typeface="Estrangelo Edessa" panose="03080600000000000000" pitchFamily="66" charset="0"/>
            </a:endParaRPr>
          </a:p>
        </p:txBody>
      </p:sp>
    </p:spTree>
    <p:extLst>
      <p:ext uri="{BB962C8B-B14F-4D97-AF65-F5344CB8AC3E}">
        <p14:creationId xmlns:p14="http://schemas.microsoft.com/office/powerpoint/2010/main" val="1833106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www.thornell.com/wp-content/uploads/2012/07/blue-sky-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8037" y="205381"/>
            <a:ext cx="6174799" cy="1077218"/>
          </a:xfrm>
          <a:prstGeom prst="rect">
            <a:avLst/>
          </a:prstGeom>
          <a:noFill/>
        </p:spPr>
        <p:txBody>
          <a:bodyPr wrap="square" rtlCol="0">
            <a:spAutoFit/>
          </a:bodyPr>
          <a:lstStyle/>
          <a:p>
            <a:r>
              <a:rPr lang="en-US" sz="3200" b="1" dirty="0">
                <a:solidFill>
                  <a:schemeClr val="accent1">
                    <a:lumMod val="50000"/>
                  </a:schemeClr>
                </a:solidFill>
                <a:latin typeface="Calibri" panose="020F0502020204030204" pitchFamily="34" charset="0"/>
              </a:rPr>
              <a:t>VI</a:t>
            </a:r>
            <a:r>
              <a:rPr lang="uk-UA" sz="3200" b="1" dirty="0">
                <a:solidFill>
                  <a:schemeClr val="accent1">
                    <a:lumMod val="50000"/>
                  </a:schemeClr>
                </a:solidFill>
                <a:latin typeface="Calibri" panose="020F0502020204030204" pitchFamily="34" charset="0"/>
              </a:rPr>
              <a:t>І. </a:t>
            </a:r>
            <a:r>
              <a:rPr lang="ru-RU" sz="3200" b="1" dirty="0">
                <a:solidFill>
                  <a:schemeClr val="accent1">
                    <a:lumMod val="50000"/>
                  </a:schemeClr>
                </a:solidFill>
                <a:latin typeface="Calibri" panose="020F0502020204030204" pitchFamily="34" charset="0"/>
              </a:rPr>
              <a:t>ПЕРСПЕКТИВИ</a:t>
            </a:r>
          </a:p>
          <a:p>
            <a:r>
              <a:rPr lang="ru-RU" sz="3200" b="1" dirty="0">
                <a:solidFill>
                  <a:schemeClr val="accent1">
                    <a:lumMod val="50000"/>
                  </a:schemeClr>
                </a:solidFill>
                <a:latin typeface="Calibri" panose="020F0502020204030204" pitchFamily="34" charset="0"/>
              </a:rPr>
              <a:t> РОЗВИТКУ</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37" y="1720735"/>
            <a:ext cx="7906827" cy="4324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2909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0103" y="312172"/>
            <a:ext cx="7475220" cy="507831"/>
          </a:xfrm>
          <a:prstGeom prst="rect">
            <a:avLst/>
          </a:prstGeom>
        </p:spPr>
        <p:txBody>
          <a:bodyPr wrap="square">
            <a:spAutoFit/>
          </a:bodyPr>
          <a:lstStyle/>
          <a:p>
            <a:pPr lvl="0" algn="ctr"/>
            <a:r>
              <a:rPr lang="uk-UA" sz="2700" b="1" dirty="0">
                <a:ln w="0"/>
                <a:solidFill>
                  <a:schemeClr val="accent5">
                    <a:lumMod val="75000"/>
                  </a:schemeClr>
                </a:solidFill>
                <a:effectLst/>
              </a:rPr>
              <a:t>Пріоритетні напрямки розвитку підприємства </a:t>
            </a:r>
            <a:endParaRPr lang="ru-RU" sz="2700" b="1" dirty="0">
              <a:ln w="0"/>
              <a:solidFill>
                <a:schemeClr val="accent5">
                  <a:lumMod val="75000"/>
                </a:schemeClr>
              </a:solidFill>
              <a:effectLst/>
            </a:endParaRPr>
          </a:p>
        </p:txBody>
      </p:sp>
      <p:sp>
        <p:nvSpPr>
          <p:cNvPr id="4" name="Прямоугольник 3"/>
          <p:cNvSpPr/>
          <p:nvPr/>
        </p:nvSpPr>
        <p:spPr>
          <a:xfrm>
            <a:off x="178130" y="2749495"/>
            <a:ext cx="4572000" cy="300082"/>
          </a:xfrm>
          <a:prstGeom prst="rect">
            <a:avLst/>
          </a:prstGeom>
        </p:spPr>
        <p:txBody>
          <a:bodyPr>
            <a:spAutoFit/>
          </a:bodyPr>
          <a:lstStyle/>
          <a:p>
            <a:pPr defTabSz="685800">
              <a:lnSpc>
                <a:spcPct val="90000"/>
              </a:lnSpc>
              <a:spcBef>
                <a:spcPts val="900"/>
              </a:spcBef>
              <a:buClr>
                <a:srgbClr val="9DBFBE">
                  <a:lumMod val="75000"/>
                </a:srgbClr>
              </a:buClr>
              <a:buSzPct val="85000"/>
            </a:pPr>
            <a:endParaRPr lang="uk-UA" sz="1500" b="1" dirty="0">
              <a:solidFill>
                <a:prstClr val="black"/>
              </a:solidFill>
              <a:latin typeface="Arial Black" panose="020B0A04020102020204"/>
            </a:endParaRPr>
          </a:p>
        </p:txBody>
      </p:sp>
      <p:graphicFrame>
        <p:nvGraphicFramePr>
          <p:cNvPr id="11" name="Схема 10"/>
          <p:cNvGraphicFramePr/>
          <p:nvPr>
            <p:extLst>
              <p:ext uri="{D42A27DB-BD31-4B8C-83A1-F6EECF244321}">
                <p14:modId xmlns:p14="http://schemas.microsoft.com/office/powerpoint/2010/main" val="2685011060"/>
              </p:ext>
            </p:extLst>
          </p:nvPr>
        </p:nvGraphicFramePr>
        <p:xfrm>
          <a:off x="667724" y="920661"/>
          <a:ext cx="8164812" cy="4635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2898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2886" y="339264"/>
            <a:ext cx="8795385" cy="964880"/>
          </a:xfrm>
          <a:prstGeom prst="rect">
            <a:avLst/>
          </a:prstGeom>
        </p:spPr>
        <p:txBody>
          <a:bodyPr wrap="square">
            <a:spAutoFit/>
          </a:bodyPr>
          <a:lstStyle/>
          <a:p>
            <a:pPr algn="ctr">
              <a:lnSpc>
                <a:spcPct val="90000"/>
              </a:lnSpc>
              <a:spcBef>
                <a:spcPts val="900"/>
              </a:spcBef>
              <a:buClr>
                <a:srgbClr val="9DBFBE">
                  <a:lumMod val="75000"/>
                </a:srgbClr>
              </a:buClr>
              <a:buSzPct val="85000"/>
            </a:pPr>
            <a:r>
              <a:rPr lang="ru-RU" sz="2100" b="1" dirty="0">
                <a:ln w="0"/>
                <a:solidFill>
                  <a:srgbClr val="0070C0"/>
                </a:solidFill>
                <a:latin typeface="Arial"/>
                <a:cs typeface="Arial"/>
              </a:rPr>
              <a:t> </a:t>
            </a:r>
            <a:r>
              <a:rPr lang="ru-RU" sz="2100" b="1" dirty="0" err="1">
                <a:ln w="0"/>
                <a:solidFill>
                  <a:schemeClr val="accent5">
                    <a:lumMod val="75000"/>
                  </a:schemeClr>
                </a:solidFill>
                <a:cs typeface="Arial"/>
              </a:rPr>
              <a:t>Необхідність</a:t>
            </a:r>
            <a:r>
              <a:rPr lang="ru-RU" sz="2100" b="1" dirty="0">
                <a:ln w="0"/>
                <a:solidFill>
                  <a:schemeClr val="accent5">
                    <a:lumMod val="75000"/>
                  </a:schemeClr>
                </a:solidFill>
                <a:cs typeface="Arial"/>
              </a:rPr>
              <a:t> та </a:t>
            </a:r>
            <a:r>
              <a:rPr lang="ru-RU" sz="2100" b="1" dirty="0" err="1">
                <a:ln w="0"/>
                <a:solidFill>
                  <a:schemeClr val="accent5">
                    <a:lumMod val="75000"/>
                  </a:schemeClr>
                </a:solidFill>
                <a:cs typeface="Arial"/>
              </a:rPr>
              <a:t>перспективи</a:t>
            </a:r>
            <a:r>
              <a:rPr lang="ru-RU" sz="2100" b="1" dirty="0">
                <a:ln w="0"/>
                <a:solidFill>
                  <a:schemeClr val="accent5">
                    <a:lumMod val="75000"/>
                  </a:schemeClr>
                </a:solidFill>
                <a:cs typeface="Arial"/>
              </a:rPr>
              <a:t> </a:t>
            </a:r>
            <a:r>
              <a:rPr lang="ru-RU" sz="2100" b="1" dirty="0" err="1">
                <a:ln w="0"/>
                <a:solidFill>
                  <a:schemeClr val="accent5">
                    <a:lumMod val="75000"/>
                  </a:schemeClr>
                </a:solidFill>
                <a:cs typeface="Arial"/>
              </a:rPr>
              <a:t>впровадження</a:t>
            </a:r>
            <a:r>
              <a:rPr lang="ru-RU" sz="2100" b="1" dirty="0">
                <a:ln w="0"/>
                <a:solidFill>
                  <a:schemeClr val="accent5">
                    <a:lumMod val="75000"/>
                  </a:schemeClr>
                </a:solidFill>
                <a:cs typeface="Arial"/>
              </a:rPr>
              <a:t> проекту по </a:t>
            </a:r>
            <a:r>
              <a:rPr lang="ru-RU" sz="2100" b="1" dirty="0" err="1">
                <a:ln w="0"/>
                <a:solidFill>
                  <a:schemeClr val="accent5">
                    <a:lumMod val="75000"/>
                  </a:schemeClr>
                </a:solidFill>
                <a:cs typeface="Arial"/>
              </a:rPr>
              <a:t>заміні</a:t>
            </a:r>
            <a:r>
              <a:rPr lang="ru-RU" sz="2100" b="1" dirty="0">
                <a:ln w="0"/>
                <a:solidFill>
                  <a:schemeClr val="accent5">
                    <a:lumMod val="75000"/>
                  </a:schemeClr>
                </a:solidFill>
                <a:cs typeface="Arial"/>
              </a:rPr>
              <a:t> </a:t>
            </a:r>
            <a:r>
              <a:rPr lang="ru-RU" sz="2100" b="1" dirty="0" err="1">
                <a:ln w="0"/>
                <a:solidFill>
                  <a:schemeClr val="accent5">
                    <a:lumMod val="75000"/>
                  </a:schemeClr>
                </a:solidFill>
                <a:cs typeface="Arial"/>
              </a:rPr>
              <a:t>світильників</a:t>
            </a:r>
            <a:r>
              <a:rPr lang="ru-RU" sz="2100" b="1" dirty="0">
                <a:ln w="0"/>
                <a:solidFill>
                  <a:schemeClr val="accent5">
                    <a:lumMod val="75000"/>
                  </a:schemeClr>
                </a:solidFill>
                <a:cs typeface="Arial"/>
              </a:rPr>
              <a:t> з лампами ДРЛ (</a:t>
            </a:r>
            <a:r>
              <a:rPr lang="ru-RU" sz="2100" b="1" dirty="0" err="1">
                <a:ln w="0"/>
                <a:solidFill>
                  <a:schemeClr val="accent5">
                    <a:lumMod val="75000"/>
                  </a:schemeClr>
                </a:solidFill>
                <a:cs typeface="Arial"/>
              </a:rPr>
              <a:t>дугові</a:t>
            </a:r>
            <a:r>
              <a:rPr lang="ru-RU" sz="2100" b="1" dirty="0">
                <a:ln w="0"/>
                <a:solidFill>
                  <a:schemeClr val="accent5">
                    <a:lumMod val="75000"/>
                  </a:schemeClr>
                </a:solidFill>
                <a:cs typeface="Arial"/>
              </a:rPr>
              <a:t> </a:t>
            </a:r>
            <a:r>
              <a:rPr lang="ru-RU" sz="2100" b="1" dirty="0" err="1">
                <a:ln w="0"/>
                <a:solidFill>
                  <a:schemeClr val="accent5">
                    <a:lumMod val="75000"/>
                  </a:schemeClr>
                </a:solidFill>
                <a:cs typeface="Arial"/>
              </a:rPr>
              <a:t>ртутні</a:t>
            </a:r>
            <a:r>
              <a:rPr lang="ru-RU" sz="2100" b="1" dirty="0">
                <a:ln w="0"/>
                <a:solidFill>
                  <a:schemeClr val="accent5">
                    <a:lumMod val="75000"/>
                  </a:schemeClr>
                </a:solidFill>
                <a:cs typeface="Arial"/>
              </a:rPr>
              <a:t>), лампами </a:t>
            </a:r>
            <a:r>
              <a:rPr lang="ru-RU" sz="2100" b="1" dirty="0" err="1">
                <a:ln w="0"/>
                <a:solidFill>
                  <a:schemeClr val="accent5">
                    <a:lumMod val="75000"/>
                  </a:schemeClr>
                </a:solidFill>
                <a:cs typeface="Arial"/>
              </a:rPr>
              <a:t>ДНаТ</a:t>
            </a:r>
            <a:r>
              <a:rPr lang="ru-RU" sz="2100" b="1" dirty="0">
                <a:ln w="0"/>
                <a:solidFill>
                  <a:schemeClr val="accent5">
                    <a:lumMod val="75000"/>
                  </a:schemeClr>
                </a:solidFill>
                <a:cs typeface="Arial"/>
              </a:rPr>
              <a:t> (</a:t>
            </a:r>
            <a:r>
              <a:rPr lang="ru-RU" sz="2100" b="1" dirty="0" err="1">
                <a:ln w="0"/>
                <a:solidFill>
                  <a:schemeClr val="accent5">
                    <a:lumMod val="75000"/>
                  </a:schemeClr>
                </a:solidFill>
                <a:cs typeface="Arial"/>
              </a:rPr>
              <a:t>натрієві</a:t>
            </a:r>
            <a:r>
              <a:rPr lang="ru-RU" sz="2100" b="1" dirty="0">
                <a:ln w="0"/>
                <a:solidFill>
                  <a:schemeClr val="accent5">
                    <a:lumMod val="75000"/>
                  </a:schemeClr>
                </a:solidFill>
                <a:cs typeface="Arial"/>
              </a:rPr>
              <a:t>) на </a:t>
            </a:r>
            <a:r>
              <a:rPr lang="ru-RU" sz="2100" b="1" dirty="0" err="1">
                <a:ln w="0"/>
                <a:solidFill>
                  <a:schemeClr val="accent5">
                    <a:lumMod val="75000"/>
                  </a:schemeClr>
                </a:solidFill>
                <a:cs typeface="Arial"/>
              </a:rPr>
              <a:t>світлодіодні</a:t>
            </a:r>
            <a:r>
              <a:rPr lang="ru-RU" sz="2100" b="1" dirty="0">
                <a:ln w="0"/>
                <a:solidFill>
                  <a:schemeClr val="accent5">
                    <a:lumMod val="75000"/>
                  </a:schemeClr>
                </a:solidFill>
                <a:cs typeface="Arial"/>
              </a:rPr>
              <a:t> </a:t>
            </a:r>
            <a:r>
              <a:rPr lang="ru-RU" sz="2100" b="1" dirty="0" err="1">
                <a:ln w="0"/>
                <a:solidFill>
                  <a:schemeClr val="accent5">
                    <a:lumMod val="75000"/>
                  </a:schemeClr>
                </a:solidFill>
                <a:cs typeface="Arial"/>
              </a:rPr>
              <a:t>джерела</a:t>
            </a:r>
            <a:r>
              <a:rPr lang="ru-RU" sz="2100" b="1" dirty="0">
                <a:ln w="0"/>
                <a:solidFill>
                  <a:schemeClr val="accent5">
                    <a:lumMod val="75000"/>
                  </a:schemeClr>
                </a:solidFill>
                <a:cs typeface="Arial"/>
              </a:rPr>
              <a:t> </a:t>
            </a:r>
            <a:r>
              <a:rPr lang="ru-RU" sz="2100" b="1" dirty="0" err="1">
                <a:ln w="0"/>
                <a:solidFill>
                  <a:schemeClr val="accent5">
                    <a:lumMod val="75000"/>
                  </a:schemeClr>
                </a:solidFill>
                <a:cs typeface="Arial"/>
              </a:rPr>
              <a:t>світла</a:t>
            </a:r>
            <a:r>
              <a:rPr lang="ru-RU" sz="2100" b="1" dirty="0">
                <a:ln w="0"/>
                <a:solidFill>
                  <a:schemeClr val="accent5">
                    <a:lumMod val="75000"/>
                  </a:schemeClr>
                </a:solidFill>
                <a:cs typeface="Arial"/>
              </a:rPr>
              <a:t> (</a:t>
            </a:r>
            <a:r>
              <a:rPr lang="en-US" sz="2100" b="1" dirty="0">
                <a:ln w="0"/>
                <a:solidFill>
                  <a:schemeClr val="accent5">
                    <a:lumMod val="75000"/>
                  </a:schemeClr>
                </a:solidFill>
                <a:cs typeface="Arial"/>
              </a:rPr>
              <a:t>LED) </a:t>
            </a:r>
          </a:p>
        </p:txBody>
      </p:sp>
      <p:pic>
        <p:nvPicPr>
          <p:cNvPr id="3" name="Рисунок 2"/>
          <p:cNvPicPr>
            <a:picLocks noChangeAspect="1"/>
          </p:cNvPicPr>
          <p:nvPr/>
        </p:nvPicPr>
        <p:blipFill rotWithShape="1">
          <a:blip r:embed="rId2"/>
          <a:srcRect l="1" r="18666"/>
          <a:stretch/>
        </p:blipFill>
        <p:spPr>
          <a:xfrm>
            <a:off x="1" y="3410704"/>
            <a:ext cx="1337310" cy="2070230"/>
          </a:xfrm>
          <a:prstGeom prst="rect">
            <a:avLst/>
          </a:prstGeom>
        </p:spPr>
      </p:pic>
      <p:sp>
        <p:nvSpPr>
          <p:cNvPr id="5" name="Прямоугольник 4"/>
          <p:cNvSpPr/>
          <p:nvPr/>
        </p:nvSpPr>
        <p:spPr>
          <a:xfrm>
            <a:off x="1301288" y="2818332"/>
            <a:ext cx="7480887" cy="784830"/>
          </a:xfrm>
          <a:prstGeom prst="rect">
            <a:avLst/>
          </a:prstGeom>
        </p:spPr>
        <p:txBody>
          <a:bodyPr wrap="square">
            <a:spAutoFit/>
          </a:bodyPr>
          <a:lstStyle/>
          <a:p>
            <a:pPr algn="just"/>
            <a:r>
              <a:rPr lang="ru-RU" sz="1350" dirty="0"/>
              <a:t>         </a:t>
            </a:r>
            <a:r>
              <a:rPr lang="ru-RU" sz="1500" dirty="0"/>
              <a:t>У м. </a:t>
            </a:r>
            <a:r>
              <a:rPr lang="ru-RU" sz="1500" dirty="0" err="1"/>
              <a:t>Києві</a:t>
            </a:r>
            <a:r>
              <a:rPr lang="ru-RU" sz="1500" dirty="0"/>
              <a:t> за </a:t>
            </a:r>
            <a:r>
              <a:rPr lang="ru-RU" sz="1500" dirty="0" err="1"/>
              <a:t>рахунок</a:t>
            </a:r>
            <a:r>
              <a:rPr lang="ru-RU" sz="1500" dirty="0"/>
              <a:t> </a:t>
            </a:r>
            <a:r>
              <a:rPr lang="ru-RU" sz="1500" dirty="0" err="1"/>
              <a:t>значного</a:t>
            </a:r>
            <a:r>
              <a:rPr lang="ru-RU" sz="1500" dirty="0"/>
              <a:t> </a:t>
            </a:r>
            <a:r>
              <a:rPr lang="ru-RU" sz="1500" dirty="0" err="1"/>
              <a:t>фізичного</a:t>
            </a:r>
            <a:r>
              <a:rPr lang="ru-RU" sz="1500" dirty="0"/>
              <a:t> </a:t>
            </a:r>
            <a:r>
              <a:rPr lang="ru-RU" sz="1500" dirty="0" err="1"/>
              <a:t>зношування</a:t>
            </a:r>
            <a:r>
              <a:rPr lang="ru-RU" sz="1500" dirty="0"/>
              <a:t> </a:t>
            </a:r>
            <a:r>
              <a:rPr lang="ru-RU" sz="1500" dirty="0" err="1"/>
              <a:t>освітлювального</a:t>
            </a:r>
            <a:r>
              <a:rPr lang="ru-RU" sz="1500" dirty="0"/>
              <a:t> </a:t>
            </a:r>
            <a:r>
              <a:rPr lang="ru-RU" sz="1500" dirty="0" err="1"/>
              <a:t>обладнання</a:t>
            </a:r>
            <a:r>
              <a:rPr lang="ru-RU" sz="1500" dirty="0"/>
              <a:t>, в </a:t>
            </a:r>
            <a:r>
              <a:rPr lang="ru-RU" sz="1500" dirty="0" err="1"/>
              <a:t>яких</a:t>
            </a:r>
            <a:r>
              <a:rPr lang="ru-RU" sz="1500" dirty="0"/>
              <a:t> </a:t>
            </a:r>
            <a:r>
              <a:rPr lang="ru-RU" sz="1500" dirty="0" err="1"/>
              <a:t>використовуються</a:t>
            </a:r>
            <a:r>
              <a:rPr lang="ru-RU" sz="1500" dirty="0"/>
              <a:t> </a:t>
            </a:r>
            <a:r>
              <a:rPr lang="ru-RU" sz="1500" dirty="0" err="1"/>
              <a:t>лампи</a:t>
            </a:r>
            <a:r>
              <a:rPr lang="ru-RU" sz="1500" dirty="0"/>
              <a:t> типу ДРЛ, а </a:t>
            </a:r>
            <a:r>
              <a:rPr lang="ru-RU" sz="1500" dirty="0" err="1"/>
              <a:t>також</a:t>
            </a:r>
            <a:r>
              <a:rPr lang="ru-RU" sz="1500" dirty="0"/>
              <a:t> </a:t>
            </a:r>
            <a:r>
              <a:rPr lang="ru-RU" sz="1500" dirty="0" err="1"/>
              <a:t>зносу</a:t>
            </a:r>
            <a:r>
              <a:rPr lang="ru-RU" sz="1500" dirty="0"/>
              <a:t> </a:t>
            </a:r>
            <a:r>
              <a:rPr lang="ru-RU" sz="1500" dirty="0" err="1"/>
              <a:t>світильників</a:t>
            </a:r>
            <a:r>
              <a:rPr lang="ru-RU" sz="1500" dirty="0"/>
              <a:t> з лампами </a:t>
            </a:r>
            <a:r>
              <a:rPr lang="ru-RU" sz="1500" dirty="0" err="1"/>
              <a:t>ДНаТ</a:t>
            </a:r>
            <a:r>
              <a:rPr lang="ru-RU" sz="1500" dirty="0"/>
              <a:t> в </a:t>
            </a:r>
            <a:r>
              <a:rPr lang="ru-RU" sz="1500" dirty="0" err="1"/>
              <a:t>найближчі</a:t>
            </a:r>
            <a:r>
              <a:rPr lang="ru-RU" sz="1500" dirty="0"/>
              <a:t> роки, </a:t>
            </a:r>
            <a:r>
              <a:rPr lang="ru-RU" sz="1500" dirty="0" err="1"/>
              <a:t>рівень</a:t>
            </a:r>
            <a:r>
              <a:rPr lang="ru-RU" sz="1500" dirty="0"/>
              <a:t> </a:t>
            </a:r>
            <a:r>
              <a:rPr lang="ru-RU" sz="1500" dirty="0" err="1"/>
              <a:t>освітленості</a:t>
            </a:r>
            <a:r>
              <a:rPr lang="ru-RU" sz="1500" dirty="0"/>
              <a:t> </a:t>
            </a:r>
            <a:r>
              <a:rPr lang="ru-RU" sz="1500" dirty="0" err="1"/>
              <a:t>може</a:t>
            </a:r>
            <a:r>
              <a:rPr lang="ru-RU" sz="1500" dirty="0"/>
              <a:t> </a:t>
            </a:r>
            <a:r>
              <a:rPr lang="ru-RU" sz="1500" dirty="0" err="1"/>
              <a:t>знизитись</a:t>
            </a:r>
            <a:r>
              <a:rPr lang="ru-RU" sz="1500" dirty="0"/>
              <a:t> до </a:t>
            </a:r>
            <a:r>
              <a:rPr lang="ru-RU" sz="1500" dirty="0" err="1"/>
              <a:t>незадовільного</a:t>
            </a:r>
            <a:r>
              <a:rPr lang="ru-RU" sz="1500" dirty="0"/>
              <a:t> стану.    </a:t>
            </a:r>
          </a:p>
        </p:txBody>
      </p:sp>
      <p:sp>
        <p:nvSpPr>
          <p:cNvPr id="7" name="Прямоугольник 6"/>
          <p:cNvSpPr/>
          <p:nvPr/>
        </p:nvSpPr>
        <p:spPr>
          <a:xfrm>
            <a:off x="1210061" y="3772774"/>
            <a:ext cx="7588166" cy="1708160"/>
          </a:xfrm>
          <a:prstGeom prst="rect">
            <a:avLst/>
          </a:prstGeom>
        </p:spPr>
        <p:txBody>
          <a:bodyPr wrap="square">
            <a:spAutoFit/>
          </a:bodyPr>
          <a:lstStyle/>
          <a:p>
            <a:pPr lvl="0" algn="just"/>
            <a:r>
              <a:rPr lang="ru-RU" sz="1350" dirty="0">
                <a:solidFill>
                  <a:srgbClr val="C82520"/>
                </a:solidFill>
              </a:rPr>
              <a:t>           </a:t>
            </a:r>
            <a:r>
              <a:rPr lang="ru-RU" sz="1500" dirty="0" err="1"/>
              <a:t>Враховуючи</a:t>
            </a:r>
            <a:r>
              <a:rPr lang="ru-RU" sz="1500" dirty="0"/>
              <a:t>  </a:t>
            </a:r>
            <a:r>
              <a:rPr lang="ru-RU" sz="1500" dirty="0" err="1"/>
              <a:t>досвід</a:t>
            </a:r>
            <a:r>
              <a:rPr lang="ru-RU" sz="1500" dirty="0"/>
              <a:t> </a:t>
            </a:r>
            <a:r>
              <a:rPr lang="ru-RU" sz="1500" dirty="0" err="1"/>
              <a:t>провідних</a:t>
            </a:r>
            <a:r>
              <a:rPr lang="ru-RU" sz="1500" dirty="0"/>
              <a:t> </a:t>
            </a:r>
            <a:r>
              <a:rPr lang="ru-RU" sz="1500" dirty="0" err="1"/>
              <a:t>європейських</a:t>
            </a:r>
            <a:r>
              <a:rPr lang="ru-RU" sz="1500" dirty="0"/>
              <a:t> </a:t>
            </a:r>
            <a:r>
              <a:rPr lang="ru-RU" sz="1500" dirty="0" err="1"/>
              <a:t>столиць</a:t>
            </a:r>
            <a:r>
              <a:rPr lang="ru-RU" sz="1500" dirty="0"/>
              <a:t>, в </a:t>
            </a:r>
            <a:r>
              <a:rPr lang="ru-RU" sz="1500" dirty="0" err="1"/>
              <a:t>яких</a:t>
            </a:r>
            <a:r>
              <a:rPr lang="ru-RU" sz="1500" dirty="0"/>
              <a:t> </a:t>
            </a:r>
            <a:r>
              <a:rPr lang="ru-RU" sz="1500" dirty="0" err="1"/>
              <a:t>вже</a:t>
            </a:r>
            <a:r>
              <a:rPr lang="ru-RU" sz="1500" dirty="0"/>
              <a:t> давно і </a:t>
            </a:r>
            <a:r>
              <a:rPr lang="ru-RU" sz="1500" dirty="0" err="1"/>
              <a:t>успішно</a:t>
            </a:r>
            <a:r>
              <a:rPr lang="ru-RU" sz="1500" dirty="0"/>
              <a:t> </a:t>
            </a:r>
            <a:r>
              <a:rPr lang="ru-RU" sz="1500" dirty="0" err="1"/>
              <a:t>діють</a:t>
            </a:r>
            <a:r>
              <a:rPr lang="ru-RU" sz="1500" dirty="0"/>
              <a:t> </a:t>
            </a:r>
            <a:r>
              <a:rPr lang="ru-RU" sz="1500" dirty="0" err="1"/>
              <a:t>загальноміські</a:t>
            </a:r>
            <a:r>
              <a:rPr lang="ru-RU" sz="1500" dirty="0"/>
              <a:t> </a:t>
            </a:r>
            <a:r>
              <a:rPr lang="ru-RU" sz="1500" dirty="0" err="1"/>
              <a:t>програми</a:t>
            </a:r>
            <a:r>
              <a:rPr lang="ru-RU" sz="1500" dirty="0"/>
              <a:t> </a:t>
            </a:r>
            <a:r>
              <a:rPr lang="ru-RU" sz="1500" dirty="0" err="1"/>
              <a:t>щодо</a:t>
            </a:r>
            <a:r>
              <a:rPr lang="ru-RU" sz="1500" dirty="0"/>
              <a:t> концептуального </a:t>
            </a:r>
            <a:r>
              <a:rPr lang="ru-RU" sz="1500" dirty="0" err="1"/>
              <a:t>освітлення</a:t>
            </a:r>
            <a:r>
              <a:rPr lang="ru-RU" sz="1500" dirty="0"/>
              <a:t> </a:t>
            </a:r>
            <a:r>
              <a:rPr lang="ru-RU" sz="1500" dirty="0" err="1"/>
              <a:t>доріг</a:t>
            </a:r>
            <a:r>
              <a:rPr lang="ru-RU" sz="1500" dirty="0"/>
              <a:t>, </a:t>
            </a:r>
            <a:r>
              <a:rPr lang="ru-RU" sz="1500" dirty="0" err="1"/>
              <a:t>мостів</a:t>
            </a:r>
            <a:r>
              <a:rPr lang="ru-RU" sz="1500" dirty="0"/>
              <a:t>, </a:t>
            </a:r>
            <a:r>
              <a:rPr lang="ru-RU" sz="1500" dirty="0" err="1"/>
              <a:t>будинків</a:t>
            </a:r>
            <a:r>
              <a:rPr lang="ru-RU" sz="1500" dirty="0"/>
              <a:t>, </a:t>
            </a:r>
            <a:r>
              <a:rPr lang="ru-RU" sz="1500" dirty="0" err="1"/>
              <a:t>прибудинкових</a:t>
            </a:r>
            <a:r>
              <a:rPr lang="ru-RU" sz="1500" dirty="0"/>
              <a:t> </a:t>
            </a:r>
            <a:r>
              <a:rPr lang="ru-RU" sz="1500" dirty="0" err="1"/>
              <a:t>територій</a:t>
            </a:r>
            <a:r>
              <a:rPr lang="ru-RU" sz="1500" dirty="0"/>
              <a:t>, </a:t>
            </a:r>
            <a:r>
              <a:rPr lang="ru-RU" sz="1500" dirty="0" err="1"/>
              <a:t>споруд</a:t>
            </a:r>
            <a:r>
              <a:rPr lang="ru-RU" sz="1500" dirty="0"/>
              <a:t>, </a:t>
            </a:r>
            <a:r>
              <a:rPr lang="ru-RU" sz="1500" dirty="0" err="1"/>
              <a:t>пам’яток</a:t>
            </a:r>
            <a:r>
              <a:rPr lang="ru-RU" sz="1500" dirty="0"/>
              <a:t> </a:t>
            </a:r>
            <a:r>
              <a:rPr lang="ru-RU" sz="1500" dirty="0" err="1"/>
              <a:t>культурної</a:t>
            </a:r>
            <a:r>
              <a:rPr lang="ru-RU" sz="1500" dirty="0"/>
              <a:t> </a:t>
            </a:r>
            <a:r>
              <a:rPr lang="ru-RU" sz="1500" dirty="0" err="1"/>
              <a:t>спадщини</a:t>
            </a:r>
            <a:r>
              <a:rPr lang="ru-RU" sz="1500" dirty="0"/>
              <a:t>, </a:t>
            </a:r>
            <a:r>
              <a:rPr lang="ru-RU" sz="1500" dirty="0" err="1"/>
              <a:t>скверів</a:t>
            </a:r>
            <a:r>
              <a:rPr lang="ru-RU" sz="1500" dirty="0"/>
              <a:t>, доводить, </a:t>
            </a:r>
            <a:r>
              <a:rPr lang="ru-RU" sz="1500" dirty="0" err="1"/>
              <a:t>що</a:t>
            </a:r>
            <a:r>
              <a:rPr lang="ru-RU" sz="1500" dirty="0"/>
              <a:t> </a:t>
            </a:r>
            <a:r>
              <a:rPr lang="ru-RU" sz="1500" dirty="0" err="1"/>
              <a:t>питання</a:t>
            </a:r>
            <a:r>
              <a:rPr lang="ru-RU" sz="1500" dirty="0"/>
              <a:t> </a:t>
            </a:r>
            <a:r>
              <a:rPr lang="ru-RU" sz="1500" dirty="0" err="1"/>
              <a:t>організації</a:t>
            </a:r>
            <a:r>
              <a:rPr lang="ru-RU" sz="1500" dirty="0"/>
              <a:t> </a:t>
            </a:r>
            <a:r>
              <a:rPr lang="ru-RU" sz="1500" dirty="0" err="1"/>
              <a:t>зовнішнього</a:t>
            </a:r>
            <a:r>
              <a:rPr lang="ru-RU" sz="1500" dirty="0"/>
              <a:t> та </a:t>
            </a:r>
            <a:r>
              <a:rPr lang="ru-RU" sz="1500" dirty="0" err="1"/>
              <a:t>архітектурного</a:t>
            </a:r>
            <a:r>
              <a:rPr lang="ru-RU" sz="1500" dirty="0"/>
              <a:t>, </a:t>
            </a:r>
            <a:r>
              <a:rPr lang="ru-RU" sz="1500" dirty="0" err="1"/>
              <a:t>святкового</a:t>
            </a:r>
            <a:r>
              <a:rPr lang="ru-RU" sz="1500" dirty="0"/>
              <a:t> (</a:t>
            </a:r>
            <a:r>
              <a:rPr lang="ru-RU" sz="1500" dirty="0" err="1"/>
              <a:t>ілюмінаційного</a:t>
            </a:r>
            <a:r>
              <a:rPr lang="ru-RU" sz="1500" dirty="0"/>
              <a:t>)  </a:t>
            </a:r>
            <a:r>
              <a:rPr lang="ru-RU" sz="1500" dirty="0" err="1"/>
              <a:t>освітлення</a:t>
            </a:r>
            <a:r>
              <a:rPr lang="ru-RU" sz="1500" dirty="0"/>
              <a:t> </a:t>
            </a:r>
            <a:r>
              <a:rPr lang="ru-RU" sz="1500" dirty="0" err="1"/>
              <a:t>міста</a:t>
            </a:r>
            <a:r>
              <a:rPr lang="ru-RU" sz="1500" dirty="0"/>
              <a:t> є </a:t>
            </a:r>
            <a:r>
              <a:rPr lang="ru-RU" sz="1500" dirty="0" err="1"/>
              <a:t>актуальним</a:t>
            </a:r>
            <a:r>
              <a:rPr lang="ru-RU" sz="1500" dirty="0"/>
              <a:t>. Прикладами для </a:t>
            </a:r>
            <a:r>
              <a:rPr lang="ru-RU" sz="1500" dirty="0" err="1"/>
              <a:t>наслідування</a:t>
            </a:r>
            <a:r>
              <a:rPr lang="ru-RU" sz="1500" dirty="0"/>
              <a:t> є </a:t>
            </a:r>
            <a:r>
              <a:rPr lang="ru-RU" sz="1500" dirty="0" err="1"/>
              <a:t>найбільші</a:t>
            </a:r>
            <a:r>
              <a:rPr lang="ru-RU" sz="1500" dirty="0"/>
              <a:t> </a:t>
            </a:r>
            <a:r>
              <a:rPr lang="ru-RU" sz="1500" dirty="0" err="1"/>
              <a:t>столиці</a:t>
            </a:r>
            <a:r>
              <a:rPr lang="ru-RU" sz="1500" dirty="0"/>
              <a:t> та </a:t>
            </a:r>
            <a:r>
              <a:rPr lang="ru-RU" sz="1500" dirty="0" err="1"/>
              <a:t>мегаполіси</a:t>
            </a:r>
            <a:r>
              <a:rPr lang="ru-RU" sz="1500" dirty="0"/>
              <a:t> </a:t>
            </a:r>
            <a:r>
              <a:rPr lang="ru-RU" sz="1500" dirty="0" err="1"/>
              <a:t>європейських</a:t>
            </a:r>
            <a:r>
              <a:rPr lang="ru-RU" sz="1500" dirty="0"/>
              <a:t> </a:t>
            </a:r>
            <a:r>
              <a:rPr lang="ru-RU" sz="1500" dirty="0" err="1"/>
              <a:t>країн</a:t>
            </a:r>
            <a:r>
              <a:rPr lang="ru-RU" sz="1500" dirty="0"/>
              <a:t>, таких як: Лондон, Рим, Барселона, Париж, </a:t>
            </a:r>
            <a:r>
              <a:rPr lang="ru-RU" sz="1500" dirty="0" err="1"/>
              <a:t>Відень</a:t>
            </a:r>
            <a:r>
              <a:rPr lang="ru-RU" sz="1500" dirty="0"/>
              <a:t>, </a:t>
            </a:r>
            <a:r>
              <a:rPr lang="ru-RU" sz="1500" dirty="0" err="1"/>
              <a:t>Ліон</a:t>
            </a:r>
            <a:r>
              <a:rPr lang="ru-RU" sz="1500" dirty="0"/>
              <a:t> та </a:t>
            </a:r>
            <a:r>
              <a:rPr lang="ru-RU" sz="1500" dirty="0" err="1"/>
              <a:t>інші</a:t>
            </a:r>
            <a:r>
              <a:rPr lang="ru-RU" sz="1500" dirty="0"/>
              <a:t>.</a:t>
            </a:r>
          </a:p>
          <a:p>
            <a:pPr lvl="0" algn="just"/>
            <a:endParaRPr lang="ru-RU" sz="1500" dirty="0"/>
          </a:p>
        </p:txBody>
      </p:sp>
      <p:sp>
        <p:nvSpPr>
          <p:cNvPr id="6" name="Прямоугольник 5"/>
          <p:cNvSpPr/>
          <p:nvPr/>
        </p:nvSpPr>
        <p:spPr>
          <a:xfrm>
            <a:off x="1210061" y="1304144"/>
            <a:ext cx="7663342" cy="1454244"/>
          </a:xfrm>
          <a:prstGeom prst="rect">
            <a:avLst/>
          </a:prstGeom>
        </p:spPr>
        <p:txBody>
          <a:bodyPr wrap="square">
            <a:spAutoFit/>
          </a:bodyPr>
          <a:lstStyle/>
          <a:p>
            <a:pPr algn="just"/>
            <a:endParaRPr lang="ru-RU" sz="1350" dirty="0"/>
          </a:p>
          <a:p>
            <a:pPr algn="just"/>
            <a:r>
              <a:rPr lang="ru-RU" sz="1350" dirty="0"/>
              <a:t>          </a:t>
            </a:r>
            <a:r>
              <a:rPr lang="ru-RU" sz="1500" dirty="0" err="1"/>
              <a:t>Аналіз</a:t>
            </a:r>
            <a:r>
              <a:rPr lang="ru-RU" sz="1500" dirty="0"/>
              <a:t> </a:t>
            </a:r>
            <a:r>
              <a:rPr lang="ru-RU" sz="1500" dirty="0" err="1"/>
              <a:t>зовнішнього</a:t>
            </a:r>
            <a:r>
              <a:rPr lang="ru-RU" sz="1500" dirty="0"/>
              <a:t> </a:t>
            </a:r>
            <a:r>
              <a:rPr lang="ru-RU" sz="1500" dirty="0" err="1"/>
              <a:t>освітлення</a:t>
            </a:r>
            <a:r>
              <a:rPr lang="ru-RU" sz="1500" dirty="0"/>
              <a:t> м. </a:t>
            </a:r>
            <a:r>
              <a:rPr lang="ru-RU" sz="1500" dirty="0" err="1"/>
              <a:t>Києва</a:t>
            </a:r>
            <a:r>
              <a:rPr lang="ru-RU" sz="1500" dirty="0"/>
              <a:t> </a:t>
            </a:r>
            <a:r>
              <a:rPr lang="ru-RU" sz="1500" dirty="0" err="1"/>
              <a:t>показує</a:t>
            </a:r>
            <a:r>
              <a:rPr lang="ru-RU" sz="1500" dirty="0"/>
              <a:t>, </a:t>
            </a:r>
            <a:r>
              <a:rPr lang="ru-RU" sz="1500" dirty="0" err="1"/>
              <a:t>що</a:t>
            </a:r>
            <a:r>
              <a:rPr lang="ru-RU" sz="1500" dirty="0"/>
              <a:t> </a:t>
            </a:r>
            <a:r>
              <a:rPr lang="ru-RU" sz="1500" dirty="0" err="1"/>
              <a:t>близько</a:t>
            </a:r>
            <a:r>
              <a:rPr lang="ru-RU" sz="1500" dirty="0"/>
              <a:t> 80 % </a:t>
            </a:r>
            <a:r>
              <a:rPr lang="ru-RU" sz="1500" dirty="0" err="1"/>
              <a:t>вуличних</a:t>
            </a:r>
            <a:r>
              <a:rPr lang="ru-RU" sz="1500" dirty="0"/>
              <a:t> </a:t>
            </a:r>
            <a:r>
              <a:rPr lang="ru-RU" sz="1500" dirty="0" err="1"/>
              <a:t>світильників</a:t>
            </a:r>
            <a:r>
              <a:rPr lang="ru-RU" sz="1500" dirty="0"/>
              <a:t> не </a:t>
            </a:r>
            <a:r>
              <a:rPr lang="ru-RU" sz="1500" dirty="0" err="1"/>
              <a:t>відповідав</a:t>
            </a:r>
            <a:r>
              <a:rPr lang="ru-RU" sz="1500" dirty="0"/>
              <a:t> </a:t>
            </a:r>
            <a:r>
              <a:rPr lang="ru-RU" sz="1500" dirty="0" err="1"/>
              <a:t>сучасним</a:t>
            </a:r>
            <a:r>
              <a:rPr lang="ru-RU" sz="1500" dirty="0"/>
              <a:t> </a:t>
            </a:r>
            <a:r>
              <a:rPr lang="ru-RU" sz="1500" dirty="0" err="1"/>
              <a:t>вимогам</a:t>
            </a:r>
            <a:r>
              <a:rPr lang="ru-RU" sz="1500" dirty="0"/>
              <a:t> і нормативам з </a:t>
            </a:r>
            <a:r>
              <a:rPr lang="ru-RU" sz="1500" dirty="0" err="1"/>
              <a:t>енергоефективності</a:t>
            </a:r>
            <a:r>
              <a:rPr lang="ru-RU" sz="1500" dirty="0"/>
              <a:t>, </a:t>
            </a:r>
            <a:r>
              <a:rPr lang="ru-RU" sz="1500" dirty="0" err="1"/>
              <a:t>довготривалості</a:t>
            </a:r>
            <a:r>
              <a:rPr lang="ru-RU" sz="1500" dirty="0"/>
              <a:t> </a:t>
            </a:r>
            <a:r>
              <a:rPr lang="ru-RU" sz="1500" dirty="0" err="1"/>
              <a:t>роботи</a:t>
            </a:r>
            <a:r>
              <a:rPr lang="ru-RU" sz="1500" dirty="0"/>
              <a:t> та </a:t>
            </a:r>
            <a:r>
              <a:rPr lang="ru-RU" sz="1500" dirty="0" err="1"/>
              <a:t>екологічних</a:t>
            </a:r>
            <a:r>
              <a:rPr lang="ru-RU" sz="1500" dirty="0"/>
              <a:t> норм. За </a:t>
            </a:r>
            <a:r>
              <a:rPr lang="ru-RU" sz="1500" dirty="0" err="1"/>
              <a:t>умови</a:t>
            </a:r>
            <a:r>
              <a:rPr lang="ru-RU" sz="1500" dirty="0"/>
              <a:t> </a:t>
            </a:r>
            <a:r>
              <a:rPr lang="ru-RU" sz="1500" dirty="0" err="1"/>
              <a:t>неповної</a:t>
            </a:r>
            <a:r>
              <a:rPr lang="ru-RU" sz="1500" dirty="0"/>
              <a:t> </a:t>
            </a:r>
            <a:r>
              <a:rPr lang="ru-RU" sz="1500" dirty="0" err="1"/>
              <a:t>енергоефективності</a:t>
            </a:r>
            <a:r>
              <a:rPr lang="ru-RU" sz="1500" dirty="0"/>
              <a:t> </a:t>
            </a:r>
            <a:r>
              <a:rPr lang="ru-RU" sz="1500" dirty="0" err="1"/>
              <a:t>світильників</a:t>
            </a:r>
            <a:r>
              <a:rPr lang="ru-RU" sz="1500" dirty="0"/>
              <a:t> і </a:t>
            </a:r>
            <a:r>
              <a:rPr lang="ru-RU" sz="1500" dirty="0" err="1"/>
              <a:t>джерел</a:t>
            </a:r>
            <a:r>
              <a:rPr lang="ru-RU" sz="1500" dirty="0"/>
              <a:t> </a:t>
            </a:r>
            <a:r>
              <a:rPr lang="ru-RU" sz="1500" dirty="0" err="1"/>
              <a:t>світла</a:t>
            </a:r>
            <a:r>
              <a:rPr lang="ru-RU" sz="1500" dirty="0"/>
              <a:t>, </a:t>
            </a:r>
            <a:r>
              <a:rPr lang="ru-RU" sz="1500" dirty="0" err="1"/>
              <a:t>які</a:t>
            </a:r>
            <a:r>
              <a:rPr lang="ru-RU" sz="1500" dirty="0"/>
              <a:t> в них </a:t>
            </a:r>
            <a:r>
              <a:rPr lang="ru-RU" sz="1500" dirty="0" err="1"/>
              <a:t>встановлені</a:t>
            </a:r>
            <a:r>
              <a:rPr lang="ru-RU" sz="1500" dirty="0"/>
              <a:t>, </a:t>
            </a:r>
            <a:r>
              <a:rPr lang="ru-RU" sz="1500" dirty="0" err="1"/>
              <a:t>питомі</a:t>
            </a:r>
            <a:r>
              <a:rPr lang="ru-RU" sz="1500" dirty="0"/>
              <a:t> </a:t>
            </a:r>
            <a:r>
              <a:rPr lang="ru-RU" sz="1500" dirty="0" err="1"/>
              <a:t>витрати</a:t>
            </a:r>
            <a:r>
              <a:rPr lang="ru-RU" sz="1500" dirty="0"/>
              <a:t> </a:t>
            </a:r>
            <a:r>
              <a:rPr lang="ru-RU" sz="1500" dirty="0" err="1"/>
              <a:t>електроенергії</a:t>
            </a:r>
            <a:r>
              <a:rPr lang="ru-RU" sz="1500" dirty="0"/>
              <a:t> на </a:t>
            </a:r>
            <a:r>
              <a:rPr lang="ru-RU" sz="1500" dirty="0" err="1"/>
              <a:t>освітлення</a:t>
            </a:r>
            <a:r>
              <a:rPr lang="ru-RU" sz="1500" dirty="0"/>
              <a:t> у м. </a:t>
            </a:r>
            <a:r>
              <a:rPr lang="ru-RU" sz="1500" dirty="0" err="1"/>
              <a:t>Києві</a:t>
            </a:r>
            <a:r>
              <a:rPr lang="ru-RU" sz="1500" dirty="0"/>
              <a:t> </a:t>
            </a:r>
            <a:r>
              <a:rPr lang="ru-RU" sz="1500" dirty="0" err="1"/>
              <a:t>майже</a:t>
            </a:r>
            <a:r>
              <a:rPr lang="ru-RU" sz="1500" dirty="0"/>
              <a:t> на 30% </a:t>
            </a:r>
            <a:r>
              <a:rPr lang="ru-RU" sz="1500" dirty="0" err="1"/>
              <a:t>вище</a:t>
            </a:r>
            <a:r>
              <a:rPr lang="ru-RU" sz="1500" dirty="0"/>
              <a:t>, </a:t>
            </a:r>
            <a:r>
              <a:rPr lang="ru-RU" sz="1500" dirty="0" err="1"/>
              <a:t>ніж</a:t>
            </a:r>
            <a:r>
              <a:rPr lang="ru-RU" sz="1500" dirty="0"/>
              <a:t> в </a:t>
            </a:r>
            <a:r>
              <a:rPr lang="ru-RU" sz="1500" dirty="0" err="1"/>
              <a:t>західних</a:t>
            </a:r>
            <a:r>
              <a:rPr lang="ru-RU" sz="1500" dirty="0"/>
              <a:t> </a:t>
            </a:r>
            <a:r>
              <a:rPr lang="ru-RU" sz="1500" dirty="0" err="1"/>
              <a:t>столицях</a:t>
            </a:r>
            <a:r>
              <a:rPr lang="ru-RU" sz="1500" dirty="0"/>
              <a:t> . </a:t>
            </a:r>
          </a:p>
        </p:txBody>
      </p:sp>
    </p:spTree>
    <p:extLst>
      <p:ext uri="{BB962C8B-B14F-4D97-AF65-F5344CB8AC3E}">
        <p14:creationId xmlns:p14="http://schemas.microsoft.com/office/powerpoint/2010/main" val="2855129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689" y="4411359"/>
            <a:ext cx="8374459" cy="553998"/>
          </a:xfrm>
          <a:prstGeom prst="rect">
            <a:avLst/>
          </a:prstGeom>
        </p:spPr>
        <p:txBody>
          <a:bodyPr wrap="square">
            <a:spAutoFit/>
          </a:bodyPr>
          <a:lstStyle/>
          <a:p>
            <a:r>
              <a:rPr lang="uk-UA" sz="1500" b="1" dirty="0">
                <a:solidFill>
                  <a:schemeClr val="accent5">
                    <a:lumMod val="75000"/>
                  </a:schemeClr>
                </a:solidFill>
              </a:rPr>
              <a:t>          Таким чином в результаті модернізації буде досягнуто необхідний рівень освітлення вулиць відповідно до європейських норм освітлення</a:t>
            </a:r>
            <a:r>
              <a:rPr lang="ru-RU" sz="1500" b="1" dirty="0">
                <a:solidFill>
                  <a:schemeClr val="accent5">
                    <a:lumMod val="75000"/>
                  </a:schemeClr>
                </a:solidFill>
              </a:rPr>
              <a:t>. </a:t>
            </a:r>
          </a:p>
        </p:txBody>
      </p:sp>
      <p:sp>
        <p:nvSpPr>
          <p:cNvPr id="4" name="Прямоугольник 3"/>
          <p:cNvSpPr/>
          <p:nvPr/>
        </p:nvSpPr>
        <p:spPr>
          <a:xfrm>
            <a:off x="544678" y="3492156"/>
            <a:ext cx="8599322" cy="1015663"/>
          </a:xfrm>
          <a:prstGeom prst="rect">
            <a:avLst/>
          </a:prstGeom>
        </p:spPr>
        <p:txBody>
          <a:bodyPr wrap="square">
            <a:spAutoFit/>
          </a:bodyPr>
          <a:lstStyle/>
          <a:p>
            <a:r>
              <a:rPr lang="ru-RU" sz="1500" b="1" dirty="0">
                <a:solidFill>
                  <a:schemeClr val="accent5">
                    <a:lumMod val="75000"/>
                  </a:schemeClr>
                </a:solidFill>
              </a:rPr>
              <a:t>             </a:t>
            </a:r>
            <a:r>
              <a:rPr lang="uk-UA" sz="1500" b="1" dirty="0">
                <a:solidFill>
                  <a:schemeClr val="accent5">
                    <a:lumMod val="75000"/>
                  </a:schemeClr>
                </a:solidFill>
              </a:rPr>
              <a:t>Аналіз</a:t>
            </a:r>
            <a:r>
              <a:rPr lang="ru-RU" sz="1500" b="1" dirty="0">
                <a:solidFill>
                  <a:schemeClr val="accent5">
                    <a:lumMod val="75000"/>
                  </a:schemeClr>
                </a:solidFill>
              </a:rPr>
              <a:t> стану </a:t>
            </a:r>
            <a:r>
              <a:rPr lang="uk-UA" sz="1500" b="1" dirty="0">
                <a:solidFill>
                  <a:schemeClr val="accent5">
                    <a:lumMod val="75000"/>
                  </a:schemeClr>
                </a:solidFill>
              </a:rPr>
              <a:t>зовнішнього</a:t>
            </a:r>
            <a:r>
              <a:rPr lang="ru-RU" sz="1500" b="1" dirty="0">
                <a:solidFill>
                  <a:schemeClr val="accent5">
                    <a:lumMod val="75000"/>
                  </a:schemeClr>
                </a:solidFill>
              </a:rPr>
              <a:t> </a:t>
            </a:r>
            <a:r>
              <a:rPr lang="uk-UA" sz="1500" b="1" dirty="0">
                <a:solidFill>
                  <a:schemeClr val="accent5">
                    <a:lumMod val="75000"/>
                  </a:schemeClr>
                </a:solidFill>
              </a:rPr>
              <a:t>освітлення  м. Києва показує необхідність впровадження та розвитку сучасних перспективних систем освітлення на основі останніх досягнень науки і техніки. Для підвищення безпеки дорожнього руху та пішоходів, скорочення витрат електроенергії на освітлення та поліпшення якості штучного світлового середовища в цілому. </a:t>
            </a:r>
          </a:p>
        </p:txBody>
      </p:sp>
      <p:sp>
        <p:nvSpPr>
          <p:cNvPr id="5" name="TextBox 4"/>
          <p:cNvSpPr txBox="1"/>
          <p:nvPr/>
        </p:nvSpPr>
        <p:spPr>
          <a:xfrm>
            <a:off x="4753919" y="5185246"/>
            <a:ext cx="4166235" cy="1246495"/>
          </a:xfrm>
          <a:prstGeom prst="rect">
            <a:avLst/>
          </a:prstGeom>
          <a:noFill/>
        </p:spPr>
        <p:txBody>
          <a:bodyPr wrap="square" rtlCol="0">
            <a:spAutoFit/>
          </a:bodyPr>
          <a:lstStyle/>
          <a:p>
            <a:r>
              <a:rPr lang="ru-RU" sz="1350" dirty="0"/>
              <a:t> </a:t>
            </a:r>
            <a:r>
              <a:rPr lang="uk-UA" sz="1500" b="1" dirty="0">
                <a:solidFill>
                  <a:schemeClr val="accent5">
                    <a:lumMod val="75000"/>
                  </a:schemeClr>
                </a:solidFill>
              </a:rPr>
              <a:t>Значно зменшиться рівень енергоспоживання,  що дозволить вирішити питання як заощадження коштів для місцевого бюджету, так і зменшення негативного впливу на навколишнє середовище. </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9035" y="5027071"/>
            <a:ext cx="2534884" cy="16899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948" y="176562"/>
            <a:ext cx="7234092" cy="2802627"/>
          </a:xfrm>
          <a:prstGeom prst="rect">
            <a:avLst/>
          </a:prstGeom>
        </p:spPr>
      </p:pic>
      <p:sp>
        <p:nvSpPr>
          <p:cNvPr id="6" name="Прямоугольник 5"/>
          <p:cNvSpPr/>
          <p:nvPr/>
        </p:nvSpPr>
        <p:spPr>
          <a:xfrm>
            <a:off x="3649054" y="2977126"/>
            <a:ext cx="4362986" cy="461665"/>
          </a:xfrm>
          <a:prstGeom prst="rect">
            <a:avLst/>
          </a:prstGeom>
        </p:spPr>
        <p:txBody>
          <a:bodyPr wrap="square">
            <a:spAutoFit/>
          </a:bodyPr>
          <a:lstStyle/>
          <a:p>
            <a:r>
              <a:rPr lang="uk-UA" sz="1200" dirty="0"/>
              <a:t>Порівняння освітлення бульвару </a:t>
            </a:r>
            <a:r>
              <a:rPr lang="uk-UA" sz="1200" dirty="0" err="1"/>
              <a:t>Т.Шевченка</a:t>
            </a:r>
            <a:r>
              <a:rPr lang="uk-UA" sz="1200" dirty="0"/>
              <a:t> після реконструкції мереж зовнішнього освітлення та вул. </a:t>
            </a:r>
            <a:r>
              <a:rPr lang="uk-UA" sz="1200" dirty="0" err="1"/>
              <a:t>Володимирівської</a:t>
            </a:r>
            <a:r>
              <a:rPr lang="uk-UA" sz="1200" dirty="0"/>
              <a:t>  </a:t>
            </a:r>
            <a:endParaRPr lang="ru-RU" sz="1200" dirty="0"/>
          </a:p>
        </p:txBody>
      </p:sp>
    </p:spTree>
    <p:extLst>
      <p:ext uri="{BB962C8B-B14F-4D97-AF65-F5344CB8AC3E}">
        <p14:creationId xmlns:p14="http://schemas.microsoft.com/office/powerpoint/2010/main" val="74416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xn--g1arde.xn--p1ai/images/Opo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6" y="1009337"/>
            <a:ext cx="2975660" cy="39596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14138" y="343178"/>
            <a:ext cx="7836408" cy="1089529"/>
          </a:xfrm>
          <a:prstGeom prst="rect">
            <a:avLst/>
          </a:prstGeom>
        </p:spPr>
        <p:txBody>
          <a:bodyPr wrap="square">
            <a:spAutoFit/>
          </a:bodyPr>
          <a:lstStyle/>
          <a:p>
            <a:pPr algn="ctr" defTabSz="685800">
              <a:lnSpc>
                <a:spcPct val="90000"/>
              </a:lnSpc>
              <a:spcBef>
                <a:spcPts val="900"/>
              </a:spcBef>
              <a:buClr>
                <a:srgbClr val="9DBFBE">
                  <a:lumMod val="75000"/>
                </a:srgbClr>
              </a:buClr>
              <a:buSzPct val="85000"/>
            </a:pPr>
            <a:r>
              <a:rPr lang="uk-UA" sz="2400" b="1" dirty="0">
                <a:ln w="0"/>
                <a:solidFill>
                  <a:schemeClr val="accent5">
                    <a:lumMod val="75000"/>
                  </a:schemeClr>
                </a:solidFill>
                <a:effectLst/>
              </a:rPr>
              <a:t>Очікуваний ефект від проекту по з</a:t>
            </a:r>
            <a:r>
              <a:rPr lang="ru-RU" sz="2400" b="1" dirty="0" err="1">
                <a:ln w="0"/>
                <a:solidFill>
                  <a:schemeClr val="accent5">
                    <a:lumMod val="75000"/>
                  </a:schemeClr>
                </a:solidFill>
              </a:rPr>
              <a:t>аміні</a:t>
            </a:r>
            <a:r>
              <a:rPr lang="ru-RU" sz="2400" b="1" dirty="0">
                <a:ln w="0"/>
                <a:solidFill>
                  <a:schemeClr val="accent5">
                    <a:lumMod val="75000"/>
                  </a:schemeClr>
                </a:solidFill>
              </a:rPr>
              <a:t> </a:t>
            </a:r>
            <a:r>
              <a:rPr lang="ru-RU" sz="2400" b="1" dirty="0" err="1">
                <a:ln w="0"/>
                <a:solidFill>
                  <a:schemeClr val="accent5">
                    <a:lumMod val="75000"/>
                  </a:schemeClr>
                </a:solidFill>
              </a:rPr>
              <a:t>світильників</a:t>
            </a:r>
            <a:r>
              <a:rPr lang="ru-RU" sz="2400" b="1" dirty="0">
                <a:ln w="0"/>
                <a:solidFill>
                  <a:schemeClr val="accent5">
                    <a:lumMod val="75000"/>
                  </a:schemeClr>
                </a:solidFill>
              </a:rPr>
              <a:t> з лампами ДРЛ (</a:t>
            </a:r>
            <a:r>
              <a:rPr lang="ru-RU" sz="2400" b="1" dirty="0" err="1">
                <a:ln w="0"/>
                <a:solidFill>
                  <a:schemeClr val="accent5">
                    <a:lumMod val="75000"/>
                  </a:schemeClr>
                </a:solidFill>
              </a:rPr>
              <a:t>дугові</a:t>
            </a:r>
            <a:r>
              <a:rPr lang="ru-RU" sz="2400" b="1" dirty="0">
                <a:ln w="0"/>
                <a:solidFill>
                  <a:schemeClr val="accent5">
                    <a:lumMod val="75000"/>
                  </a:schemeClr>
                </a:solidFill>
              </a:rPr>
              <a:t> </a:t>
            </a:r>
            <a:r>
              <a:rPr lang="ru-RU" sz="2400" b="1" dirty="0" err="1">
                <a:ln w="0"/>
                <a:solidFill>
                  <a:schemeClr val="accent5">
                    <a:lumMod val="75000"/>
                  </a:schemeClr>
                </a:solidFill>
              </a:rPr>
              <a:t>ртутні</a:t>
            </a:r>
            <a:r>
              <a:rPr lang="ru-RU" sz="2400" b="1" dirty="0">
                <a:ln w="0"/>
                <a:solidFill>
                  <a:schemeClr val="accent5">
                    <a:lumMod val="75000"/>
                  </a:schemeClr>
                </a:solidFill>
              </a:rPr>
              <a:t>), лампами </a:t>
            </a:r>
            <a:r>
              <a:rPr lang="ru-RU" sz="2400" b="1" dirty="0" err="1">
                <a:ln w="0"/>
                <a:solidFill>
                  <a:schemeClr val="accent5">
                    <a:lumMod val="75000"/>
                  </a:schemeClr>
                </a:solidFill>
              </a:rPr>
              <a:t>ДНаТ</a:t>
            </a:r>
            <a:r>
              <a:rPr lang="ru-RU" sz="2400" b="1" dirty="0">
                <a:ln w="0"/>
                <a:solidFill>
                  <a:schemeClr val="accent5">
                    <a:lumMod val="75000"/>
                  </a:schemeClr>
                </a:solidFill>
              </a:rPr>
              <a:t> (</a:t>
            </a:r>
            <a:r>
              <a:rPr lang="ru-RU" sz="2400" b="1" dirty="0" err="1">
                <a:ln w="0"/>
                <a:solidFill>
                  <a:schemeClr val="accent5">
                    <a:lumMod val="75000"/>
                  </a:schemeClr>
                </a:solidFill>
              </a:rPr>
              <a:t>натрієві</a:t>
            </a:r>
            <a:r>
              <a:rPr lang="ru-RU" sz="2400" b="1" dirty="0">
                <a:ln w="0"/>
                <a:solidFill>
                  <a:schemeClr val="accent5">
                    <a:lumMod val="75000"/>
                  </a:schemeClr>
                </a:solidFill>
              </a:rPr>
              <a:t>) на </a:t>
            </a:r>
            <a:r>
              <a:rPr lang="ru-RU" sz="2400" b="1" dirty="0" err="1">
                <a:ln w="0"/>
                <a:solidFill>
                  <a:schemeClr val="accent5">
                    <a:lumMod val="75000"/>
                  </a:schemeClr>
                </a:solidFill>
              </a:rPr>
              <a:t>світлодіодні</a:t>
            </a:r>
            <a:r>
              <a:rPr lang="ru-RU" sz="2400" b="1" dirty="0">
                <a:ln w="0"/>
                <a:solidFill>
                  <a:schemeClr val="accent5">
                    <a:lumMod val="75000"/>
                  </a:schemeClr>
                </a:solidFill>
              </a:rPr>
              <a:t> </a:t>
            </a:r>
            <a:r>
              <a:rPr lang="ru-RU" sz="2400" b="1" dirty="0" err="1">
                <a:ln w="0"/>
                <a:solidFill>
                  <a:schemeClr val="accent5">
                    <a:lumMod val="75000"/>
                  </a:schemeClr>
                </a:solidFill>
              </a:rPr>
              <a:t>джерела</a:t>
            </a:r>
            <a:r>
              <a:rPr lang="ru-RU" sz="2400" b="1" dirty="0">
                <a:ln w="0"/>
                <a:solidFill>
                  <a:schemeClr val="accent5">
                    <a:lumMod val="75000"/>
                  </a:schemeClr>
                </a:solidFill>
              </a:rPr>
              <a:t> </a:t>
            </a:r>
            <a:r>
              <a:rPr lang="ru-RU" sz="2400" b="1" dirty="0" err="1">
                <a:ln w="0"/>
                <a:solidFill>
                  <a:schemeClr val="accent5">
                    <a:lumMod val="75000"/>
                  </a:schemeClr>
                </a:solidFill>
              </a:rPr>
              <a:t>світла</a:t>
            </a:r>
            <a:r>
              <a:rPr lang="ru-RU" sz="2400" b="1" dirty="0">
                <a:ln w="0"/>
                <a:solidFill>
                  <a:schemeClr val="accent5">
                    <a:lumMod val="75000"/>
                  </a:schemeClr>
                </a:solidFill>
              </a:rPr>
              <a:t> (</a:t>
            </a:r>
            <a:r>
              <a:rPr lang="en-US" sz="2400" b="1" dirty="0">
                <a:ln w="0"/>
                <a:solidFill>
                  <a:schemeClr val="accent5">
                    <a:lumMod val="75000"/>
                  </a:schemeClr>
                </a:solidFill>
              </a:rPr>
              <a:t>LED</a:t>
            </a:r>
            <a:r>
              <a:rPr lang="ru-RU" sz="2400" b="1" dirty="0">
                <a:ln w="0"/>
                <a:solidFill>
                  <a:schemeClr val="accent5">
                    <a:lumMod val="75000"/>
                  </a:schemeClr>
                </a:solidFill>
              </a:rPr>
              <a:t>) </a:t>
            </a:r>
            <a:r>
              <a:rPr lang="uk-UA" sz="2400" b="1" dirty="0">
                <a:ln w="0"/>
                <a:solidFill>
                  <a:schemeClr val="accent5">
                    <a:lumMod val="75000"/>
                  </a:schemeClr>
                </a:solidFill>
                <a:effectLst/>
              </a:rPr>
              <a:t> </a:t>
            </a:r>
          </a:p>
        </p:txBody>
      </p:sp>
      <p:graphicFrame>
        <p:nvGraphicFramePr>
          <p:cNvPr id="3" name="Схема 2"/>
          <p:cNvGraphicFramePr/>
          <p:nvPr>
            <p:extLst>
              <p:ext uri="{D42A27DB-BD31-4B8C-83A1-F6EECF244321}">
                <p14:modId xmlns:p14="http://schemas.microsoft.com/office/powerpoint/2010/main" val="1744554963"/>
              </p:ext>
            </p:extLst>
          </p:nvPr>
        </p:nvGraphicFramePr>
        <p:xfrm>
          <a:off x="2175425" y="1776745"/>
          <a:ext cx="6675121" cy="5081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0550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2" descr="owlet_architecture_LED_trans.png"/>
          <p:cNvPicPr>
            <a:picLocks noChangeAspect="1"/>
          </p:cNvPicPr>
          <p:nvPr/>
        </p:nvPicPr>
        <p:blipFill>
          <a:blip r:embed="rId2" cstate="print">
            <a:extLst>
              <a:ext uri="{28A0092B-C50C-407E-A947-70E740481C1C}">
                <a14:useLocalDpi xmlns:a14="http://schemas.microsoft.com/office/drawing/2010/main" val="0"/>
              </a:ext>
            </a:extLst>
          </a:blip>
          <a:srcRect t="10001"/>
          <a:stretch>
            <a:fillRect/>
          </a:stretch>
        </p:blipFill>
        <p:spPr bwMode="auto">
          <a:xfrm>
            <a:off x="0" y="2470759"/>
            <a:ext cx="3419786" cy="217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807757" y="356898"/>
            <a:ext cx="6858000" cy="674031"/>
          </a:xfrm>
          <a:prstGeom prst="rect">
            <a:avLst/>
          </a:prstGeom>
        </p:spPr>
        <p:txBody>
          <a:bodyPr wrap="square">
            <a:spAutoFit/>
          </a:bodyPr>
          <a:lstStyle/>
          <a:p>
            <a:pPr algn="ctr" defTabSz="685800">
              <a:lnSpc>
                <a:spcPct val="90000"/>
              </a:lnSpc>
              <a:spcBef>
                <a:spcPts val="900"/>
              </a:spcBef>
              <a:buClr>
                <a:srgbClr val="9DBFBE">
                  <a:lumMod val="75000"/>
                </a:srgbClr>
              </a:buClr>
              <a:buSzPct val="85000"/>
            </a:pPr>
            <a:r>
              <a:rPr lang="uk-UA" sz="2100" b="1" dirty="0">
                <a:ln w="0"/>
                <a:solidFill>
                  <a:srgbClr val="0070C0"/>
                </a:solidFill>
                <a:latin typeface="Arial"/>
                <a:cs typeface="Arial"/>
              </a:rPr>
              <a:t> </a:t>
            </a:r>
            <a:r>
              <a:rPr lang="uk-UA" sz="2100" b="1" dirty="0">
                <a:ln w="0"/>
                <a:solidFill>
                  <a:schemeClr val="accent5">
                    <a:lumMod val="75000"/>
                  </a:schemeClr>
                </a:solidFill>
                <a:latin typeface="Arial"/>
                <a:cs typeface="Arial"/>
              </a:rPr>
              <a:t>Технічне переоснащення системи управління та контролю зовнішнім освітленням м. Києва</a:t>
            </a:r>
          </a:p>
        </p:txBody>
      </p:sp>
      <p:sp>
        <p:nvSpPr>
          <p:cNvPr id="7" name="Прямоугольник 6"/>
          <p:cNvSpPr/>
          <p:nvPr/>
        </p:nvSpPr>
        <p:spPr>
          <a:xfrm>
            <a:off x="1038909" y="1693254"/>
            <a:ext cx="2672004" cy="461665"/>
          </a:xfrm>
          <a:prstGeom prst="rect">
            <a:avLst/>
          </a:prstGeom>
        </p:spPr>
        <p:txBody>
          <a:bodyPr vert="horz" wrap="square">
            <a:spAutoFit/>
            <a:scene3d>
              <a:camera prst="orthographicFront"/>
              <a:lightRig rig="harsh" dir="t"/>
            </a:scene3d>
            <a:sp3d extrusionH="57150" prstMaterial="matte">
              <a:bevelT w="63500" h="12700" prst="angle"/>
              <a:contourClr>
                <a:schemeClr val="bg1">
                  <a:lumMod val="65000"/>
                </a:schemeClr>
              </a:contourClr>
            </a:sp3d>
          </a:bodyPr>
          <a:lstStyle/>
          <a:p>
            <a:pPr>
              <a:lnSpc>
                <a:spcPct val="80000"/>
              </a:lnSpc>
            </a:pPr>
            <a:r>
              <a:rPr lang="ru-RU" sz="1500" b="1" dirty="0">
                <a:ln/>
                <a:solidFill>
                  <a:schemeClr val="accent3"/>
                </a:solidFill>
              </a:rPr>
              <a:t>          </a:t>
            </a:r>
            <a:r>
              <a:rPr lang="ru-RU" sz="15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Проектом </a:t>
            </a:r>
            <a:r>
              <a:rPr lang="ru-RU" sz="15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передбачається</a:t>
            </a:r>
            <a:r>
              <a:rPr lang="en-US" sz="15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endParaRPr lang="ru-RU" sz="15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graphicFrame>
        <p:nvGraphicFramePr>
          <p:cNvPr id="2" name="Схема 1"/>
          <p:cNvGraphicFramePr/>
          <p:nvPr>
            <p:extLst>
              <p:ext uri="{D42A27DB-BD31-4B8C-83A1-F6EECF244321}">
                <p14:modId xmlns:p14="http://schemas.microsoft.com/office/powerpoint/2010/main" val="4190645083"/>
              </p:ext>
            </p:extLst>
          </p:nvPr>
        </p:nvGraphicFramePr>
        <p:xfrm>
          <a:off x="2312360" y="910722"/>
          <a:ext cx="6424315" cy="5814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0887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235106" y="1769576"/>
            <a:ext cx="2441864" cy="34151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rPr>
              <a:t>В </a:t>
            </a:r>
            <a:r>
              <a:rPr lang="uk-UA" sz="1350" dirty="0">
                <a:solidFill>
                  <a:schemeClr val="tx1"/>
                </a:solidFill>
              </a:rPr>
              <a:t>результаті</a:t>
            </a:r>
            <a:r>
              <a:rPr lang="ru-RU" sz="1350" dirty="0">
                <a:solidFill>
                  <a:schemeClr val="tx1"/>
                </a:solidFill>
              </a:rPr>
              <a:t> </a:t>
            </a:r>
            <a:r>
              <a:rPr lang="ru-RU" sz="1350" dirty="0" err="1">
                <a:solidFill>
                  <a:schemeClr val="tx1"/>
                </a:solidFill>
              </a:rPr>
              <a:t>модернізації</a:t>
            </a:r>
            <a:r>
              <a:rPr lang="ru-RU" sz="1350" dirty="0">
                <a:solidFill>
                  <a:schemeClr val="tx1"/>
                </a:solidFill>
              </a:rPr>
              <a:t> </a:t>
            </a:r>
            <a:r>
              <a:rPr lang="ru-RU" sz="1350" dirty="0" err="1">
                <a:solidFill>
                  <a:schemeClr val="tx1"/>
                </a:solidFill>
              </a:rPr>
              <a:t>електромереж</a:t>
            </a:r>
            <a:r>
              <a:rPr lang="ru-RU" sz="1350" dirty="0">
                <a:solidFill>
                  <a:schemeClr val="tx1"/>
                </a:solidFill>
              </a:rPr>
              <a:t> </a:t>
            </a:r>
            <a:r>
              <a:rPr lang="ru-RU" sz="1350" dirty="0" err="1">
                <a:solidFill>
                  <a:schemeClr val="tx1"/>
                </a:solidFill>
              </a:rPr>
              <a:t>зовнішнього</a:t>
            </a:r>
            <a:r>
              <a:rPr lang="ru-RU" sz="1350" dirty="0">
                <a:solidFill>
                  <a:schemeClr val="tx1"/>
                </a:solidFill>
              </a:rPr>
              <a:t> </a:t>
            </a:r>
            <a:r>
              <a:rPr lang="ru-RU" sz="1350" dirty="0" err="1">
                <a:solidFill>
                  <a:schemeClr val="tx1"/>
                </a:solidFill>
              </a:rPr>
              <a:t>освітлення</a:t>
            </a:r>
            <a:r>
              <a:rPr lang="ru-RU" sz="1350" dirty="0">
                <a:solidFill>
                  <a:schemeClr val="tx1"/>
                </a:solidFill>
              </a:rPr>
              <a:t> буде </a:t>
            </a:r>
            <a:r>
              <a:rPr lang="ru-RU" sz="1350" dirty="0" err="1">
                <a:solidFill>
                  <a:schemeClr val="tx1"/>
                </a:solidFill>
              </a:rPr>
              <a:t>створений</a:t>
            </a:r>
            <a:r>
              <a:rPr lang="ru-RU" sz="1350" dirty="0">
                <a:solidFill>
                  <a:schemeClr val="tx1"/>
                </a:solidFill>
              </a:rPr>
              <a:t> та </a:t>
            </a:r>
            <a:r>
              <a:rPr lang="ru-RU" sz="1350" dirty="0" err="1">
                <a:solidFill>
                  <a:schemeClr val="tx1"/>
                </a:solidFill>
              </a:rPr>
              <a:t>реалізований</a:t>
            </a:r>
            <a:r>
              <a:rPr lang="ru-RU" sz="1350" dirty="0">
                <a:solidFill>
                  <a:schemeClr val="tx1"/>
                </a:solidFill>
              </a:rPr>
              <a:t> </a:t>
            </a:r>
            <a:r>
              <a:rPr lang="ru-RU" sz="1350" dirty="0" err="1">
                <a:solidFill>
                  <a:schemeClr val="tx1"/>
                </a:solidFill>
              </a:rPr>
              <a:t>механізм</a:t>
            </a:r>
            <a:r>
              <a:rPr lang="ru-RU" sz="1350" dirty="0">
                <a:solidFill>
                  <a:schemeClr val="tx1"/>
                </a:solidFill>
              </a:rPr>
              <a:t> </a:t>
            </a:r>
            <a:r>
              <a:rPr lang="ru-RU" sz="1350" dirty="0" err="1">
                <a:solidFill>
                  <a:schemeClr val="tx1"/>
                </a:solidFill>
              </a:rPr>
              <a:t>дистанційного</a:t>
            </a:r>
            <a:r>
              <a:rPr lang="ru-RU" sz="1350" dirty="0">
                <a:solidFill>
                  <a:schemeClr val="tx1"/>
                </a:solidFill>
              </a:rPr>
              <a:t> </a:t>
            </a:r>
            <a:r>
              <a:rPr lang="ru-RU" sz="1350" dirty="0" err="1">
                <a:solidFill>
                  <a:schemeClr val="tx1"/>
                </a:solidFill>
              </a:rPr>
              <a:t>керування</a:t>
            </a:r>
            <a:r>
              <a:rPr lang="ru-RU" sz="1350" dirty="0">
                <a:solidFill>
                  <a:schemeClr val="tx1"/>
                </a:solidFill>
              </a:rPr>
              <a:t> </a:t>
            </a:r>
            <a:r>
              <a:rPr lang="ru-RU" sz="1350" dirty="0" err="1">
                <a:solidFill>
                  <a:schemeClr val="tx1"/>
                </a:solidFill>
              </a:rPr>
              <a:t>об’єктів</a:t>
            </a:r>
            <a:r>
              <a:rPr lang="ru-RU" sz="1350" dirty="0">
                <a:solidFill>
                  <a:schemeClr val="tx1"/>
                </a:solidFill>
              </a:rPr>
              <a:t> </a:t>
            </a:r>
            <a:r>
              <a:rPr lang="ru-RU" sz="1350" dirty="0" err="1">
                <a:solidFill>
                  <a:schemeClr val="tx1"/>
                </a:solidFill>
              </a:rPr>
              <a:t>зовнішнього</a:t>
            </a:r>
            <a:r>
              <a:rPr lang="ru-RU" sz="1350" dirty="0">
                <a:solidFill>
                  <a:schemeClr val="tx1"/>
                </a:solidFill>
              </a:rPr>
              <a:t> </a:t>
            </a:r>
            <a:r>
              <a:rPr lang="ru-RU" sz="1350" dirty="0" err="1">
                <a:solidFill>
                  <a:schemeClr val="tx1"/>
                </a:solidFill>
              </a:rPr>
              <a:t>освітлення</a:t>
            </a:r>
            <a:r>
              <a:rPr lang="ru-RU" sz="1350" dirty="0">
                <a:solidFill>
                  <a:schemeClr val="tx1"/>
                </a:solidFill>
              </a:rPr>
              <a:t> по каналах </a:t>
            </a:r>
            <a:r>
              <a:rPr lang="ru-RU" sz="1350" dirty="0" err="1">
                <a:solidFill>
                  <a:schemeClr val="tx1"/>
                </a:solidFill>
              </a:rPr>
              <a:t>зв</a:t>
            </a:r>
            <a:r>
              <a:rPr lang="en-US" sz="1350" dirty="0">
                <a:solidFill>
                  <a:schemeClr val="tx1"/>
                </a:solidFill>
              </a:rPr>
              <a:t>’</a:t>
            </a:r>
            <a:r>
              <a:rPr lang="ru-RU" sz="1350" dirty="0" err="1">
                <a:solidFill>
                  <a:schemeClr val="tx1"/>
                </a:solidFill>
              </a:rPr>
              <a:t>язку</a:t>
            </a:r>
            <a:r>
              <a:rPr lang="ru-RU" sz="1350" dirty="0">
                <a:solidFill>
                  <a:schemeClr val="tx1"/>
                </a:solidFill>
              </a:rPr>
              <a:t> з </a:t>
            </a:r>
            <a:r>
              <a:rPr lang="ru-RU" sz="1350" dirty="0" err="1">
                <a:solidFill>
                  <a:schemeClr val="tx1"/>
                </a:solidFill>
              </a:rPr>
              <a:t>обробкою</a:t>
            </a:r>
            <a:r>
              <a:rPr lang="ru-RU" sz="1350" dirty="0">
                <a:solidFill>
                  <a:schemeClr val="tx1"/>
                </a:solidFill>
              </a:rPr>
              <a:t> </a:t>
            </a:r>
            <a:r>
              <a:rPr lang="ru-RU" sz="1350" dirty="0" err="1">
                <a:solidFill>
                  <a:schemeClr val="tx1"/>
                </a:solidFill>
              </a:rPr>
              <a:t>даних</a:t>
            </a:r>
            <a:r>
              <a:rPr lang="ru-RU" sz="1350" dirty="0">
                <a:solidFill>
                  <a:schemeClr val="tx1"/>
                </a:solidFill>
              </a:rPr>
              <a:t> </a:t>
            </a:r>
            <a:r>
              <a:rPr lang="ru-RU" sz="1350" dirty="0" err="1">
                <a:solidFill>
                  <a:schemeClr val="tx1"/>
                </a:solidFill>
              </a:rPr>
              <a:t>комп’ютерною</a:t>
            </a:r>
            <a:r>
              <a:rPr lang="ru-RU" sz="1350" dirty="0">
                <a:solidFill>
                  <a:schemeClr val="tx1"/>
                </a:solidFill>
              </a:rPr>
              <a:t> </a:t>
            </a:r>
            <a:r>
              <a:rPr lang="ru-RU" sz="1350" dirty="0" err="1">
                <a:solidFill>
                  <a:schemeClr val="tx1"/>
                </a:solidFill>
              </a:rPr>
              <a:t>технікою</a:t>
            </a:r>
            <a:r>
              <a:rPr lang="ru-RU" sz="1350" dirty="0">
                <a:solidFill>
                  <a:schemeClr val="tx1"/>
                </a:solidFill>
              </a:rPr>
              <a:t> і </a:t>
            </a:r>
            <a:r>
              <a:rPr lang="ru-RU" sz="1350" dirty="0" err="1">
                <a:solidFill>
                  <a:schemeClr val="tx1"/>
                </a:solidFill>
              </a:rPr>
              <a:t>керуванням</a:t>
            </a:r>
            <a:r>
              <a:rPr lang="ru-RU" sz="1350" dirty="0">
                <a:solidFill>
                  <a:schemeClr val="tx1"/>
                </a:solidFill>
              </a:rPr>
              <a:t> з центрального </a:t>
            </a:r>
            <a:r>
              <a:rPr lang="ru-RU" sz="1350" dirty="0" err="1">
                <a:solidFill>
                  <a:schemeClr val="tx1"/>
                </a:solidFill>
              </a:rPr>
              <a:t>диспетчерського</a:t>
            </a:r>
            <a:r>
              <a:rPr lang="ru-RU" sz="1350" dirty="0">
                <a:solidFill>
                  <a:schemeClr val="tx1"/>
                </a:solidFill>
              </a:rPr>
              <a:t> пульту</a:t>
            </a:r>
            <a:r>
              <a:rPr lang="uk-UA" sz="1350" dirty="0">
                <a:solidFill>
                  <a:schemeClr val="tx1"/>
                </a:solidFill>
              </a:rPr>
              <a:t>, </a:t>
            </a:r>
            <a:r>
              <a:rPr lang="uk-UA" sz="1350" b="1" dirty="0">
                <a:solidFill>
                  <a:schemeClr val="tx1"/>
                </a:solidFill>
              </a:rPr>
              <a:t>а </a:t>
            </a:r>
            <a:r>
              <a:rPr lang="ru-RU" sz="1350" b="1" dirty="0" err="1">
                <a:solidFill>
                  <a:schemeClr val="tx1"/>
                </a:solidFill>
              </a:rPr>
              <a:t>також</a:t>
            </a:r>
            <a:r>
              <a:rPr lang="ru-RU" sz="1350" b="1" dirty="0">
                <a:solidFill>
                  <a:schemeClr val="tx1"/>
                </a:solidFill>
              </a:rPr>
              <a:t> дозволить</a:t>
            </a:r>
            <a:r>
              <a:rPr lang="en-US" sz="1350" b="1" dirty="0">
                <a:solidFill>
                  <a:schemeClr val="tx1"/>
                </a:solidFill>
              </a:rPr>
              <a:t>:</a:t>
            </a:r>
            <a:endParaRPr lang="ru-RU" sz="1350" b="1" dirty="0">
              <a:solidFill>
                <a:schemeClr val="tx1"/>
              </a:solidFill>
            </a:endParaRPr>
          </a:p>
        </p:txBody>
      </p:sp>
      <p:sp>
        <p:nvSpPr>
          <p:cNvPr id="6" name="Скругленный прямоугольник 5"/>
          <p:cNvSpPr/>
          <p:nvPr/>
        </p:nvSpPr>
        <p:spPr>
          <a:xfrm>
            <a:off x="6494739" y="1769575"/>
            <a:ext cx="2414155" cy="34151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err="1">
                <a:solidFill>
                  <a:schemeClr val="tx1"/>
                </a:solidFill>
              </a:rPr>
              <a:t>Ефективне</a:t>
            </a:r>
            <a:r>
              <a:rPr lang="ru-RU" sz="1350" dirty="0">
                <a:solidFill>
                  <a:schemeClr val="tx1"/>
                </a:solidFill>
              </a:rPr>
              <a:t> </a:t>
            </a:r>
            <a:r>
              <a:rPr lang="ru-RU" sz="1350" dirty="0" err="1">
                <a:solidFill>
                  <a:schemeClr val="tx1"/>
                </a:solidFill>
              </a:rPr>
              <a:t>дистанційне</a:t>
            </a:r>
            <a:r>
              <a:rPr lang="ru-RU" sz="1350" dirty="0">
                <a:solidFill>
                  <a:schemeClr val="tx1"/>
                </a:solidFill>
              </a:rPr>
              <a:t> </a:t>
            </a:r>
            <a:r>
              <a:rPr lang="uk-UA" sz="1350" dirty="0">
                <a:solidFill>
                  <a:schemeClr val="tx1"/>
                </a:solidFill>
              </a:rPr>
              <a:t>керування</a:t>
            </a:r>
            <a:r>
              <a:rPr lang="ru-RU" sz="1350" dirty="0">
                <a:solidFill>
                  <a:schemeClr val="tx1"/>
                </a:solidFill>
              </a:rPr>
              <a:t> </a:t>
            </a:r>
            <a:r>
              <a:rPr lang="ru-RU" sz="1350" dirty="0" err="1">
                <a:solidFill>
                  <a:schemeClr val="tx1"/>
                </a:solidFill>
              </a:rPr>
              <a:t>роботою</a:t>
            </a:r>
            <a:r>
              <a:rPr lang="ru-RU" sz="1350" dirty="0">
                <a:solidFill>
                  <a:schemeClr val="tx1"/>
                </a:solidFill>
              </a:rPr>
              <a:t> мереж дозволить оперативно </a:t>
            </a:r>
            <a:r>
              <a:rPr lang="ru-RU" sz="1350" dirty="0" err="1">
                <a:solidFill>
                  <a:schemeClr val="tx1"/>
                </a:solidFill>
              </a:rPr>
              <a:t>отримувати</a:t>
            </a:r>
            <a:r>
              <a:rPr lang="ru-RU" sz="1350" dirty="0">
                <a:solidFill>
                  <a:schemeClr val="tx1"/>
                </a:solidFill>
              </a:rPr>
              <a:t> </a:t>
            </a:r>
            <a:r>
              <a:rPr lang="ru-RU" sz="1350" dirty="0" err="1">
                <a:solidFill>
                  <a:schemeClr val="tx1"/>
                </a:solidFill>
              </a:rPr>
              <a:t>інформацію</a:t>
            </a:r>
            <a:r>
              <a:rPr lang="ru-RU" sz="1350" dirty="0">
                <a:solidFill>
                  <a:schemeClr val="tx1"/>
                </a:solidFill>
              </a:rPr>
              <a:t> про </a:t>
            </a:r>
            <a:r>
              <a:rPr lang="ru-RU" sz="1350" dirty="0" err="1">
                <a:solidFill>
                  <a:schemeClr val="tx1"/>
                </a:solidFill>
              </a:rPr>
              <a:t>поточний</a:t>
            </a:r>
            <a:r>
              <a:rPr lang="ru-RU" sz="1350" dirty="0">
                <a:solidFill>
                  <a:schemeClr val="tx1"/>
                </a:solidFill>
              </a:rPr>
              <a:t> стан </a:t>
            </a:r>
            <a:r>
              <a:rPr lang="ru-RU" sz="1350" dirty="0" err="1">
                <a:solidFill>
                  <a:schemeClr val="tx1"/>
                </a:solidFill>
              </a:rPr>
              <a:t>обладнання</a:t>
            </a:r>
            <a:r>
              <a:rPr lang="ru-RU" sz="1350" dirty="0">
                <a:solidFill>
                  <a:schemeClr val="tx1"/>
                </a:solidFill>
              </a:rPr>
              <a:t> та </a:t>
            </a:r>
            <a:r>
              <a:rPr lang="ru-RU" sz="1350" dirty="0" err="1">
                <a:solidFill>
                  <a:schemeClr val="tx1"/>
                </a:solidFill>
              </a:rPr>
              <a:t>режимів</a:t>
            </a:r>
            <a:r>
              <a:rPr lang="ru-RU" sz="1350" dirty="0">
                <a:solidFill>
                  <a:schemeClr val="tx1"/>
                </a:solidFill>
              </a:rPr>
              <a:t> </a:t>
            </a:r>
            <a:r>
              <a:rPr lang="ru-RU" sz="1350" dirty="0" err="1">
                <a:solidFill>
                  <a:schemeClr val="tx1"/>
                </a:solidFill>
              </a:rPr>
              <a:t>його</a:t>
            </a:r>
            <a:r>
              <a:rPr lang="ru-RU" sz="1350" dirty="0">
                <a:solidFill>
                  <a:schemeClr val="tx1"/>
                </a:solidFill>
              </a:rPr>
              <a:t> </a:t>
            </a:r>
            <a:r>
              <a:rPr lang="ru-RU" sz="1350" dirty="0" err="1">
                <a:solidFill>
                  <a:schemeClr val="tx1"/>
                </a:solidFill>
              </a:rPr>
              <a:t>роботи</a:t>
            </a:r>
            <a:r>
              <a:rPr lang="ru-RU" sz="1350" dirty="0">
                <a:solidFill>
                  <a:schemeClr val="tx1"/>
                </a:solidFill>
              </a:rPr>
              <a:t>, </a:t>
            </a:r>
            <a:r>
              <a:rPr lang="ru-RU" sz="1350" dirty="0" err="1">
                <a:solidFill>
                  <a:schemeClr val="tx1"/>
                </a:solidFill>
              </a:rPr>
              <a:t>що</a:t>
            </a:r>
            <a:r>
              <a:rPr lang="ru-RU" sz="1350" dirty="0">
                <a:solidFill>
                  <a:schemeClr val="tx1"/>
                </a:solidFill>
              </a:rPr>
              <a:t> дозволить </a:t>
            </a:r>
            <a:r>
              <a:rPr lang="ru-RU" sz="1350" dirty="0" err="1">
                <a:solidFill>
                  <a:schemeClr val="tx1"/>
                </a:solidFill>
              </a:rPr>
              <a:t>скоротити</a:t>
            </a:r>
            <a:r>
              <a:rPr lang="ru-RU" sz="1350" dirty="0">
                <a:solidFill>
                  <a:schemeClr val="tx1"/>
                </a:solidFill>
              </a:rPr>
              <a:t> </a:t>
            </a:r>
            <a:r>
              <a:rPr lang="ru-RU" sz="1350" dirty="0" err="1">
                <a:solidFill>
                  <a:schemeClr val="tx1"/>
                </a:solidFill>
              </a:rPr>
              <a:t>експлуатаційні</a:t>
            </a:r>
            <a:r>
              <a:rPr lang="ru-RU" sz="1350" dirty="0">
                <a:solidFill>
                  <a:schemeClr val="tx1"/>
                </a:solidFill>
              </a:rPr>
              <a:t> </a:t>
            </a:r>
            <a:r>
              <a:rPr lang="ru-RU" sz="1350" dirty="0" err="1">
                <a:solidFill>
                  <a:schemeClr val="tx1"/>
                </a:solidFill>
              </a:rPr>
              <a:t>витрати</a:t>
            </a:r>
            <a:r>
              <a:rPr lang="ru-RU" sz="1350" dirty="0">
                <a:solidFill>
                  <a:schemeClr val="tx1"/>
                </a:solidFill>
              </a:rPr>
              <a:t> та </a:t>
            </a:r>
            <a:r>
              <a:rPr lang="ru-RU" sz="1350" dirty="0" err="1">
                <a:solidFill>
                  <a:schemeClr val="tx1"/>
                </a:solidFill>
              </a:rPr>
              <a:t>заощадити</a:t>
            </a:r>
            <a:r>
              <a:rPr lang="ru-RU" sz="1350" dirty="0">
                <a:solidFill>
                  <a:schemeClr val="tx1"/>
                </a:solidFill>
              </a:rPr>
              <a:t> </a:t>
            </a:r>
            <a:r>
              <a:rPr lang="ru-RU" sz="1350" dirty="0" err="1">
                <a:solidFill>
                  <a:schemeClr val="tx1"/>
                </a:solidFill>
              </a:rPr>
              <a:t>кошти</a:t>
            </a:r>
            <a:r>
              <a:rPr lang="ru-RU" sz="1350" dirty="0">
                <a:solidFill>
                  <a:schemeClr val="tx1"/>
                </a:solidFill>
              </a:rPr>
              <a:t> </a:t>
            </a:r>
            <a:r>
              <a:rPr lang="ru-RU" sz="1350" dirty="0" err="1">
                <a:solidFill>
                  <a:schemeClr val="tx1"/>
                </a:solidFill>
              </a:rPr>
              <a:t>місцевого</a:t>
            </a:r>
            <a:r>
              <a:rPr lang="ru-RU" sz="1350" dirty="0">
                <a:solidFill>
                  <a:schemeClr val="tx1"/>
                </a:solidFill>
              </a:rPr>
              <a:t> бюджету.</a:t>
            </a:r>
          </a:p>
        </p:txBody>
      </p:sp>
      <p:sp>
        <p:nvSpPr>
          <p:cNvPr id="7" name="Прямоугольник 6"/>
          <p:cNvSpPr/>
          <p:nvPr/>
        </p:nvSpPr>
        <p:spPr>
          <a:xfrm>
            <a:off x="653796" y="250938"/>
            <a:ext cx="7836408" cy="1537344"/>
          </a:xfrm>
          <a:prstGeom prst="rect">
            <a:avLst/>
          </a:prstGeom>
        </p:spPr>
        <p:txBody>
          <a:bodyPr wrap="square">
            <a:spAutoFit/>
          </a:bodyPr>
          <a:lstStyle/>
          <a:p>
            <a:pPr algn="ctr" defTabSz="685800">
              <a:lnSpc>
                <a:spcPct val="90000"/>
              </a:lnSpc>
              <a:spcBef>
                <a:spcPts val="900"/>
              </a:spcBef>
              <a:buClr>
                <a:srgbClr val="9DBFBE">
                  <a:lumMod val="75000"/>
                </a:srgbClr>
              </a:buClr>
              <a:buSzPct val="85000"/>
            </a:pPr>
            <a:r>
              <a:rPr lang="uk-UA" sz="2400" b="1" dirty="0">
                <a:ln w="0"/>
                <a:solidFill>
                  <a:schemeClr val="accent5">
                    <a:lumMod val="75000"/>
                  </a:schemeClr>
                </a:solidFill>
                <a:effectLst/>
              </a:rPr>
              <a:t>Очікуваний ефект від </a:t>
            </a:r>
            <a:r>
              <a:rPr lang="uk-UA" sz="2400" b="1" dirty="0">
                <a:ln w="0"/>
                <a:solidFill>
                  <a:schemeClr val="accent5">
                    <a:lumMod val="75000"/>
                  </a:schemeClr>
                </a:solidFill>
              </a:rPr>
              <a:t>технічного переоснащення системи управління та контролю зовнішнім освітленням м. Києва</a:t>
            </a:r>
          </a:p>
          <a:p>
            <a:pPr algn="ctr" defTabSz="685800">
              <a:lnSpc>
                <a:spcPct val="90000"/>
              </a:lnSpc>
              <a:spcBef>
                <a:spcPts val="900"/>
              </a:spcBef>
              <a:buClr>
                <a:srgbClr val="9DBFBE">
                  <a:lumMod val="75000"/>
                </a:srgbClr>
              </a:buClr>
              <a:buSzPct val="85000"/>
            </a:pPr>
            <a:r>
              <a:rPr lang="uk-UA" sz="2400" b="1" dirty="0">
                <a:ln w="0"/>
                <a:solidFill>
                  <a:schemeClr val="accent5">
                    <a:lumMod val="75000"/>
                  </a:schemeClr>
                </a:solidFill>
                <a:effectLst/>
              </a:rPr>
              <a:t> </a:t>
            </a:r>
          </a:p>
        </p:txBody>
      </p:sp>
    </p:spTree>
    <p:extLst>
      <p:ext uri="{BB962C8B-B14F-4D97-AF65-F5344CB8AC3E}">
        <p14:creationId xmlns:p14="http://schemas.microsoft.com/office/powerpoint/2010/main" val="2024606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0159" y="1028467"/>
            <a:ext cx="8052435" cy="964880"/>
          </a:xfrm>
          <a:prstGeom prst="rect">
            <a:avLst/>
          </a:prstGeom>
        </p:spPr>
        <p:txBody>
          <a:bodyPr wrap="square">
            <a:spAutoFit/>
          </a:bodyPr>
          <a:lstStyle/>
          <a:p>
            <a:pPr algn="ctr">
              <a:lnSpc>
                <a:spcPct val="90000"/>
              </a:lnSpc>
              <a:spcBef>
                <a:spcPts val="900"/>
              </a:spcBef>
              <a:buClr>
                <a:srgbClr val="9DBFBE">
                  <a:lumMod val="75000"/>
                </a:srgbClr>
              </a:buClr>
              <a:buSzPct val="85000"/>
            </a:pPr>
            <a:r>
              <a:rPr lang="uk-UA" sz="2100" b="1" dirty="0">
                <a:ln w="0"/>
                <a:solidFill>
                  <a:schemeClr val="accent5">
                    <a:lumMod val="75000"/>
                  </a:schemeClr>
                </a:solidFill>
                <a:latin typeface="Arial"/>
                <a:cs typeface="Arial"/>
              </a:rPr>
              <a:t>Оновлення автопарку підприємства за рахунок придбання нової техніки, машин та механізмів для утримання та ремонту мереж зовнішнього освітлення </a:t>
            </a:r>
          </a:p>
        </p:txBody>
      </p:sp>
      <p:pic>
        <p:nvPicPr>
          <p:cNvPr id="3" name="Picture 2" descr="Картинки по запросу фото зил ап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69" y="2494598"/>
            <a:ext cx="2260794" cy="186031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13459" y="4677442"/>
            <a:ext cx="2719955" cy="507831"/>
          </a:xfrm>
          <a:prstGeom prst="rect">
            <a:avLst/>
          </a:prstGeom>
        </p:spPr>
        <p:txBody>
          <a:bodyPr wrap="square">
            <a:spAutoFit/>
          </a:bodyPr>
          <a:lstStyle/>
          <a:p>
            <a:r>
              <a:rPr lang="uk-UA" sz="1350" dirty="0">
                <a:effectLst>
                  <a:outerShdw blurRad="38100" dist="38100" dir="2700000" algn="tl">
                    <a:srgbClr val="000000">
                      <a:alpha val="43137"/>
                    </a:srgbClr>
                  </a:outerShdw>
                </a:effectLst>
                <a:latin typeface="Times New Roman" pitchFamily="18" charset="0"/>
                <a:cs typeface="Times New Roman" pitchFamily="18" charset="0"/>
              </a:rPr>
              <a:t>Витрати бензину на 100 км</a:t>
            </a:r>
          </a:p>
          <a:p>
            <a:r>
              <a:rPr lang="uk-UA" sz="1350" dirty="0">
                <a:effectLst>
                  <a:outerShdw blurRad="38100" dist="38100" dir="2700000" algn="tl">
                    <a:srgbClr val="000000">
                      <a:alpha val="43137"/>
                    </a:srgbClr>
                  </a:outerShdw>
                </a:effectLst>
                <a:latin typeface="Times New Roman" pitchFamily="18" charset="0"/>
                <a:cs typeface="Times New Roman" pitchFamily="18" charset="0"/>
              </a:rPr>
              <a:t>ЗІЛ Н</a:t>
            </a:r>
            <a:r>
              <a:rPr lang="en-US" sz="1350" dirty="0">
                <a:effectLst>
                  <a:outerShdw blurRad="38100" dist="38100" dir="2700000" algn="tl">
                    <a:srgbClr val="000000">
                      <a:alpha val="43137"/>
                    </a:srgbClr>
                  </a:outerShdw>
                </a:effectLst>
                <a:latin typeface="Times New Roman" pitchFamily="18" charset="0"/>
                <a:cs typeface="Times New Roman" pitchFamily="18" charset="0"/>
              </a:rPr>
              <a:t>-</a:t>
            </a:r>
            <a:r>
              <a:rPr lang="uk-UA" sz="1350" dirty="0">
                <a:effectLst>
                  <a:outerShdw blurRad="38100" dist="38100" dir="2700000" algn="tl">
                    <a:srgbClr val="000000">
                      <a:alpha val="43137"/>
                    </a:srgbClr>
                  </a:outerShdw>
                </a:effectLst>
                <a:latin typeface="Times New Roman" pitchFamily="18" charset="0"/>
                <a:cs typeface="Times New Roman" pitchFamily="18" charset="0"/>
              </a:rPr>
              <a:t>33371 АП-18  - 42,2 л</a:t>
            </a:r>
            <a:endParaRPr lang="ru-RU" sz="135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Штриховая стрелка вправо 5"/>
          <p:cNvSpPr/>
          <p:nvPr/>
        </p:nvSpPr>
        <p:spPr>
          <a:xfrm>
            <a:off x="3033413" y="4974470"/>
            <a:ext cx="2614412" cy="631945"/>
          </a:xfrm>
          <a:prstGeom prst="striped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chemeClr val="tx1">
                    <a:lumMod val="95000"/>
                    <a:lumOff val="5000"/>
                  </a:schemeClr>
                </a:solidFill>
              </a:rPr>
              <a:t>Економія 67,7%</a:t>
            </a:r>
            <a:endParaRPr lang="ru-RU" sz="1350" dirty="0">
              <a:solidFill>
                <a:schemeClr val="tx1">
                  <a:lumMod val="95000"/>
                  <a:lumOff val="5000"/>
                </a:schemeClr>
              </a:solidFill>
            </a:endParaRPr>
          </a:p>
        </p:txBody>
      </p:sp>
      <p:sp>
        <p:nvSpPr>
          <p:cNvPr id="7" name="Прямоугольник 6"/>
          <p:cNvSpPr/>
          <p:nvPr/>
        </p:nvSpPr>
        <p:spPr>
          <a:xfrm>
            <a:off x="6420500" y="4671504"/>
            <a:ext cx="2566640" cy="507831"/>
          </a:xfrm>
          <a:prstGeom prst="rect">
            <a:avLst/>
          </a:prstGeom>
        </p:spPr>
        <p:txBody>
          <a:bodyPr wrap="square">
            <a:spAutoFit/>
          </a:bodyPr>
          <a:lstStyle/>
          <a:p>
            <a:r>
              <a:rPr lang="uk-UA" sz="1350" dirty="0">
                <a:effectLst>
                  <a:outerShdw blurRad="38100" dist="38100" dir="2700000" algn="tl">
                    <a:srgbClr val="000000">
                      <a:alpha val="43137"/>
                    </a:srgbClr>
                  </a:outerShdw>
                </a:effectLst>
                <a:latin typeface="Times New Roman" pitchFamily="18" charset="0"/>
                <a:cs typeface="Times New Roman" pitchFamily="18" charset="0"/>
              </a:rPr>
              <a:t>Витрати бензину на 100 км</a:t>
            </a:r>
          </a:p>
          <a:p>
            <a:r>
              <a:rPr lang="en-US" sz="1350" dirty="0">
                <a:effectLst>
                  <a:outerShdw blurRad="38100" dist="38100" dir="2700000" algn="tl">
                    <a:srgbClr val="000000">
                      <a:alpha val="43137"/>
                    </a:srgbClr>
                  </a:outerShdw>
                </a:effectLst>
                <a:latin typeface="Times New Roman" pitchFamily="18" charset="0"/>
                <a:cs typeface="Times New Roman" pitchFamily="18" charset="0"/>
              </a:rPr>
              <a:t>TKG-3302</a:t>
            </a:r>
            <a:r>
              <a:rPr lang="ru-RU" sz="1350" dirty="0">
                <a:effectLst>
                  <a:outerShdw blurRad="38100" dist="38100" dir="2700000" algn="tl">
                    <a:srgbClr val="000000">
                      <a:alpha val="43137"/>
                    </a:srgbClr>
                  </a:outerShdw>
                </a:effectLst>
                <a:latin typeface="Times New Roman" pitchFamily="18" charset="0"/>
                <a:cs typeface="Times New Roman" pitchFamily="18" charset="0"/>
              </a:rPr>
              <a:t> </a:t>
            </a:r>
            <a:r>
              <a:rPr lang="en-US" sz="1350" dirty="0">
                <a:effectLst>
                  <a:outerShdw blurRad="38100" dist="38100" dir="2700000" algn="tl">
                    <a:srgbClr val="000000">
                      <a:alpha val="43137"/>
                    </a:srgbClr>
                  </a:outerShdw>
                </a:effectLst>
                <a:latin typeface="Times New Roman" pitchFamily="18" charset="0"/>
                <a:cs typeface="Times New Roman" pitchFamily="18" charset="0"/>
              </a:rPr>
              <a:t>AGP-18 – </a:t>
            </a:r>
            <a:r>
              <a:rPr lang="ru-RU" sz="1350" dirty="0">
                <a:effectLst>
                  <a:outerShdw blurRad="38100" dist="38100" dir="2700000" algn="tl">
                    <a:srgbClr val="000000">
                      <a:alpha val="43137"/>
                    </a:srgbClr>
                  </a:outerShdw>
                </a:effectLst>
                <a:latin typeface="Times New Roman" pitchFamily="18" charset="0"/>
                <a:cs typeface="Times New Roman" pitchFamily="18" charset="0"/>
              </a:rPr>
              <a:t>13,6</a:t>
            </a:r>
            <a:r>
              <a:rPr lang="en-US" sz="1350" dirty="0">
                <a:effectLst>
                  <a:outerShdw blurRad="38100" dist="38100" dir="2700000" algn="tl">
                    <a:srgbClr val="000000">
                      <a:alpha val="43137"/>
                    </a:srgbClr>
                  </a:outerShdw>
                </a:effectLst>
                <a:latin typeface="Times New Roman" pitchFamily="18" charset="0"/>
                <a:cs typeface="Times New Roman" pitchFamily="18" charset="0"/>
              </a:rPr>
              <a:t> </a:t>
            </a:r>
            <a:r>
              <a:rPr lang="uk-UA" sz="1350" dirty="0">
                <a:effectLst>
                  <a:outerShdw blurRad="38100" dist="38100" dir="2700000" algn="tl">
                    <a:srgbClr val="000000">
                      <a:alpha val="43137"/>
                    </a:srgbClr>
                  </a:outerShdw>
                </a:effectLst>
                <a:latin typeface="Times New Roman" pitchFamily="18" charset="0"/>
                <a:cs typeface="Times New Roman" pitchFamily="18" charset="0"/>
              </a:rPr>
              <a:t>л </a:t>
            </a:r>
            <a:endParaRPr lang="ru-RU" sz="1350"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0" name="Диаграмма 9"/>
          <p:cNvGraphicFramePr/>
          <p:nvPr>
            <p:extLst>
              <p:ext uri="{D42A27DB-BD31-4B8C-83A1-F6EECF244321}">
                <p14:modId xmlns:p14="http://schemas.microsoft.com/office/powerpoint/2010/main" val="1242349657"/>
              </p:ext>
            </p:extLst>
          </p:nvPr>
        </p:nvGraphicFramePr>
        <p:xfrm>
          <a:off x="2906078" y="2417445"/>
          <a:ext cx="2811780" cy="2557025"/>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637" y="2749807"/>
            <a:ext cx="3655970" cy="1800565"/>
          </a:xfrm>
          <a:prstGeom prst="rect">
            <a:avLst/>
          </a:prstGeom>
        </p:spPr>
      </p:pic>
    </p:spTree>
    <p:extLst>
      <p:ext uri="{BB962C8B-B14F-4D97-AF65-F5344CB8AC3E}">
        <p14:creationId xmlns:p14="http://schemas.microsoft.com/office/powerpoint/2010/main" val="2962370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864" r="2660"/>
          <a:stretch/>
        </p:blipFill>
        <p:spPr>
          <a:xfrm>
            <a:off x="0" y="0"/>
            <a:ext cx="9135687" cy="6858000"/>
          </a:xfrm>
        </p:spPr>
      </p:pic>
      <p:sp>
        <p:nvSpPr>
          <p:cNvPr id="2" name="Заголовок 1"/>
          <p:cNvSpPr>
            <a:spLocks noGrp="1"/>
          </p:cNvSpPr>
          <p:nvPr>
            <p:ph type="title"/>
          </p:nvPr>
        </p:nvSpPr>
        <p:spPr>
          <a:xfrm>
            <a:off x="329392" y="606195"/>
            <a:ext cx="7886700" cy="1325563"/>
          </a:xfrm>
        </p:spPr>
        <p:txBody>
          <a:bodyPr>
            <a:normAutofit/>
            <a:scene3d>
              <a:camera prst="orthographicFront"/>
              <a:lightRig rig="soft" dir="t">
                <a:rot lat="0" lon="0" rev="15600000"/>
              </a:lightRig>
            </a:scene3d>
            <a:sp3d extrusionH="57150" prstMaterial="softEdge">
              <a:bevelT w="25400" h="38100"/>
            </a:sp3d>
          </a:bodyPr>
          <a:lstStyle/>
          <a:p>
            <a:r>
              <a:rPr lang="uk-UA" sz="6600" b="1" dirty="0">
                <a:ln/>
                <a:solidFill>
                  <a:schemeClr val="accent4"/>
                </a:solidFill>
              </a:rPr>
              <a:t>Дякуємо за увагу!</a:t>
            </a:r>
            <a:endParaRPr lang="ru-RU" sz="6600" b="1" dirty="0">
              <a:ln/>
              <a:solidFill>
                <a:schemeClr val="accent4"/>
              </a:solidFill>
            </a:endParaRPr>
          </a:p>
        </p:txBody>
      </p:sp>
    </p:spTree>
    <p:extLst>
      <p:ext uri="{BB962C8B-B14F-4D97-AF65-F5344CB8AC3E}">
        <p14:creationId xmlns:p14="http://schemas.microsoft.com/office/powerpoint/2010/main" val="1283691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www.thornell.com/wp-content/uploads/2012/07/blue-sky-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Рисунок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Прямоугольник с одним вырезанным углом 5"/>
          <p:cNvSpPr/>
          <p:nvPr/>
        </p:nvSpPr>
        <p:spPr>
          <a:xfrm>
            <a:off x="5752407" y="0"/>
            <a:ext cx="3483033" cy="6858000"/>
          </a:xfrm>
          <a:prstGeom prst="snip1Rect">
            <a:avLst/>
          </a:prstGeom>
          <a:solidFill>
            <a:schemeClr val="accent1">
              <a:lumMod val="20000"/>
              <a:lumOff val="8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ot="0" spcFirstLastPara="0" vert="horz" wrap="square" lIns="228600" tIns="91440" rIns="0" bIns="91440" numCol="1" spcCol="0" rtlCol="0" fromWordArt="0" anchor="t" anchorCtr="0" forceAA="0" compatLnSpc="1">
            <a:prstTxWarp prst="textNoShape">
              <a:avLst/>
            </a:prstTxWarp>
            <a:noAutofit/>
          </a:bodyPr>
          <a:lstStyle/>
          <a:p>
            <a:pPr>
              <a:spcAft>
                <a:spcPts val="200"/>
              </a:spcAft>
            </a:pPr>
            <a:r>
              <a:rPr lang="ru-RU" sz="1800" b="1" dirty="0" err="1">
                <a:solidFill>
                  <a:schemeClr val="accent5">
                    <a:lumMod val="75000"/>
                  </a:schemeClr>
                </a:solidFill>
                <a:effectLst/>
                <a:ea typeface="Calibri" panose="020F0502020204030204" pitchFamily="34" charset="0"/>
                <a:cs typeface="Times New Roman" panose="02020603050405020304" pitchFamily="18" charset="0"/>
              </a:rPr>
              <a:t>Комунальне</a:t>
            </a:r>
            <a:r>
              <a:rPr lang="ru-RU" sz="1800" b="1" dirty="0">
                <a:solidFill>
                  <a:schemeClr val="accent5">
                    <a:lumMod val="75000"/>
                  </a:schemeClr>
                </a:solidFill>
                <a:effectLst/>
                <a:ea typeface="Calibri" panose="020F0502020204030204" pitchFamily="34" charset="0"/>
                <a:cs typeface="Times New Roman" panose="02020603050405020304" pitchFamily="18" charset="0"/>
              </a:rPr>
              <a:t> </a:t>
            </a:r>
            <a:r>
              <a:rPr lang="ru-RU" sz="1800" b="1" dirty="0" err="1">
                <a:solidFill>
                  <a:schemeClr val="accent5">
                    <a:lumMod val="75000"/>
                  </a:schemeClr>
                </a:solidFill>
                <a:effectLst/>
                <a:ea typeface="Calibri" panose="020F0502020204030204" pitchFamily="34" charset="0"/>
                <a:cs typeface="Times New Roman" panose="02020603050405020304" pitchFamily="18" charset="0"/>
              </a:rPr>
              <a:t>підприємство</a:t>
            </a:r>
            <a:r>
              <a:rPr lang="ru-RU" sz="1800" b="1" dirty="0">
                <a:solidFill>
                  <a:schemeClr val="accent5">
                    <a:lumMod val="75000"/>
                  </a:schemeClr>
                </a:solidFill>
                <a:effectLst/>
                <a:ea typeface="Calibri" panose="020F0502020204030204" pitchFamily="34" charset="0"/>
                <a:cs typeface="Times New Roman" panose="02020603050405020304" pitchFamily="18" charset="0"/>
              </a:rPr>
              <a:t> </a:t>
            </a:r>
            <a:r>
              <a:rPr lang="ru-RU" sz="1800" b="1" dirty="0" err="1">
                <a:solidFill>
                  <a:schemeClr val="accent5">
                    <a:lumMod val="75000"/>
                  </a:schemeClr>
                </a:solidFill>
                <a:effectLst/>
                <a:ea typeface="Calibri" panose="020F0502020204030204" pitchFamily="34" charset="0"/>
                <a:cs typeface="Times New Roman" panose="02020603050405020304" pitchFamily="18" charset="0"/>
              </a:rPr>
              <a:t>електромереж</a:t>
            </a:r>
            <a:r>
              <a:rPr lang="ru-RU" sz="1800" b="1" dirty="0">
                <a:solidFill>
                  <a:schemeClr val="accent5">
                    <a:lumMod val="75000"/>
                  </a:schemeClr>
                </a:solidFill>
                <a:effectLst/>
                <a:ea typeface="Calibri" panose="020F0502020204030204" pitchFamily="34" charset="0"/>
                <a:cs typeface="Times New Roman" panose="02020603050405020304" pitchFamily="18" charset="0"/>
              </a:rPr>
              <a:t> </a:t>
            </a:r>
            <a:r>
              <a:rPr lang="ru-RU" sz="1800" b="1" dirty="0" err="1">
                <a:solidFill>
                  <a:schemeClr val="accent5">
                    <a:lumMod val="75000"/>
                  </a:schemeClr>
                </a:solidFill>
                <a:effectLst/>
                <a:ea typeface="Calibri" panose="020F0502020204030204" pitchFamily="34" charset="0"/>
                <a:cs typeface="Times New Roman" panose="02020603050405020304" pitchFamily="18" charset="0"/>
              </a:rPr>
              <a:t>зовнішнього</a:t>
            </a:r>
            <a:r>
              <a:rPr lang="ru-RU" sz="1800" b="1" dirty="0">
                <a:solidFill>
                  <a:schemeClr val="accent5">
                    <a:lumMod val="75000"/>
                  </a:schemeClr>
                </a:solidFill>
                <a:effectLst/>
                <a:ea typeface="Calibri" panose="020F0502020204030204" pitchFamily="34" charset="0"/>
                <a:cs typeface="Times New Roman" panose="02020603050405020304" pitchFamily="18" charset="0"/>
              </a:rPr>
              <a:t> </a:t>
            </a:r>
            <a:r>
              <a:rPr lang="ru-RU" sz="1800" b="1" dirty="0" err="1">
                <a:solidFill>
                  <a:schemeClr val="accent5">
                    <a:lumMod val="75000"/>
                  </a:schemeClr>
                </a:solidFill>
                <a:effectLst/>
                <a:ea typeface="Calibri" panose="020F0502020204030204" pitchFamily="34" charset="0"/>
                <a:cs typeface="Times New Roman" panose="02020603050405020304" pitchFamily="18" charset="0"/>
              </a:rPr>
              <a:t>освітлення</a:t>
            </a:r>
            <a:r>
              <a:rPr lang="ru-RU" sz="1800" b="1" dirty="0">
                <a:solidFill>
                  <a:schemeClr val="accent5">
                    <a:lumMod val="75000"/>
                  </a:schemeClr>
                </a:solidFill>
                <a:effectLst/>
                <a:ea typeface="Calibri" panose="020F0502020204030204" pitchFamily="34" charset="0"/>
                <a:cs typeface="Times New Roman" panose="02020603050405020304" pitchFamily="18" charset="0"/>
              </a:rPr>
              <a:t> м. </a:t>
            </a:r>
            <a:r>
              <a:rPr lang="ru-RU" sz="1800" b="1" dirty="0" err="1">
                <a:solidFill>
                  <a:schemeClr val="accent5">
                    <a:lumMod val="75000"/>
                  </a:schemeClr>
                </a:solidFill>
                <a:effectLst/>
                <a:ea typeface="Calibri" panose="020F0502020204030204" pitchFamily="34" charset="0"/>
                <a:cs typeface="Times New Roman" panose="02020603050405020304" pitchFamily="18" charset="0"/>
              </a:rPr>
              <a:t>Києва</a:t>
            </a:r>
            <a:r>
              <a:rPr lang="ru-RU" sz="1800" b="1" dirty="0">
                <a:solidFill>
                  <a:schemeClr val="accent5">
                    <a:lumMod val="75000"/>
                  </a:schemeClr>
                </a:solidFill>
                <a:effectLst/>
                <a:ea typeface="Calibri" panose="020F0502020204030204" pitchFamily="34" charset="0"/>
                <a:cs typeface="Times New Roman" panose="02020603050405020304" pitchFamily="18" charset="0"/>
              </a:rPr>
              <a:t> «</a:t>
            </a:r>
            <a:r>
              <a:rPr lang="ru-RU" sz="1800" b="1" dirty="0" err="1">
                <a:solidFill>
                  <a:schemeClr val="accent5">
                    <a:lumMod val="75000"/>
                  </a:schemeClr>
                </a:solidFill>
                <a:effectLst/>
                <a:ea typeface="Calibri" panose="020F0502020204030204" pitchFamily="34" charset="0"/>
                <a:cs typeface="Times New Roman" panose="02020603050405020304" pitchFamily="18" charset="0"/>
              </a:rPr>
              <a:t>Київміськсвітло</a:t>
            </a:r>
            <a:r>
              <a:rPr lang="ru-RU" sz="1800" b="1" dirty="0">
                <a:solidFill>
                  <a:schemeClr val="accent5">
                    <a:lumMod val="75000"/>
                  </a:schemeClr>
                </a:solidFill>
                <a:effectLst/>
                <a:ea typeface="Calibri" panose="020F0502020204030204" pitchFamily="34" charset="0"/>
                <a:cs typeface="Times New Roman" panose="02020603050405020304" pitchFamily="18" charset="0"/>
              </a:rPr>
              <a:t>»</a:t>
            </a:r>
          </a:p>
          <a:p>
            <a:pPr algn="just">
              <a:spcAft>
                <a:spcPts val="200"/>
              </a:spcAft>
            </a:pPr>
            <a:r>
              <a:rPr lang="uk-UA" sz="1400" dirty="0">
                <a:solidFill>
                  <a:schemeClr val="accent1">
                    <a:lumMod val="50000"/>
                  </a:schemeClr>
                </a:solidFill>
              </a:rPr>
              <a:t>є спеціалізованим експлуатаційним підприємством, створеним з метою забезпечення зовнішнього освітлення міста Києва:</a:t>
            </a:r>
          </a:p>
          <a:p>
            <a:pPr marL="171450" lvl="0" indent="-171450" algn="just">
              <a:buFont typeface="Wingdings" panose="05000000000000000000" pitchFamily="2" charset="2"/>
              <a:buChar char="ü"/>
            </a:pPr>
            <a:r>
              <a:rPr lang="uk-UA" sz="1000" dirty="0">
                <a:solidFill>
                  <a:schemeClr val="accent1">
                    <a:lumMod val="75000"/>
                  </a:schemeClr>
                </a:solidFill>
                <a:effectLst/>
                <a:ea typeface="Calibri" panose="020F0502020204030204" pitchFamily="34" charset="0"/>
                <a:cs typeface="Times New Roman" panose="02020603050405020304" pitchFamily="18" charset="0"/>
              </a:rPr>
              <a:t>здійснює</a:t>
            </a:r>
            <a:r>
              <a:rPr lang="ru-RU" sz="1000" dirty="0">
                <a:solidFill>
                  <a:schemeClr val="accent1">
                    <a:lumMod val="75000"/>
                  </a:schemeClr>
                </a:solidFill>
                <a:effectLst/>
                <a:ea typeface="Calibri" panose="020F0502020204030204" pitchFamily="34" charset="0"/>
                <a:cs typeface="Times New Roman" panose="02020603050405020304" pitchFamily="18" charset="0"/>
              </a:rPr>
              <a:t> </a:t>
            </a:r>
            <a:r>
              <a:rPr lang="uk-UA" sz="1000" dirty="0">
                <a:solidFill>
                  <a:schemeClr val="accent1">
                    <a:lumMod val="75000"/>
                  </a:schemeClr>
                </a:solidFill>
              </a:rPr>
              <a:t>експлуатацію електромереж зовнішнього освітлення м. Києва з метою забезпечення територій загального користування та прибудинкових територій м. Києва зовнішнім освітленням згідно Сезонного добового графіку режиму роботи мереж зовнішнього освітлення міста Києва, затвердженого розпорядженням виконавчого органу Київської міської ради (Київської міської державної адміністрації) від 14 січня 2009 р. № 22 (з урахуванням змін);</a:t>
            </a:r>
          </a:p>
          <a:p>
            <a:pPr marL="171450" lvl="0" indent="-171450" algn="just">
              <a:buFont typeface="Wingdings" panose="05000000000000000000" pitchFamily="2" charset="2"/>
              <a:buChar char="ü"/>
            </a:pPr>
            <a:r>
              <a:rPr lang="uk-UA" sz="1000" dirty="0">
                <a:solidFill>
                  <a:schemeClr val="accent1">
                    <a:lumMod val="75000"/>
                  </a:schemeClr>
                </a:solidFill>
              </a:rPr>
              <a:t>архітектурно-декоративного та святкового </a:t>
            </a:r>
            <a:r>
              <a:rPr lang="uk-UA" sz="1000" dirty="0" smtClean="0">
                <a:solidFill>
                  <a:schemeClr val="accent1">
                    <a:lumMod val="75000"/>
                  </a:schemeClr>
                </a:solidFill>
              </a:rPr>
              <a:t>освітлення;</a:t>
            </a:r>
            <a:endParaRPr lang="ru-RU" sz="1000" dirty="0">
              <a:solidFill>
                <a:schemeClr val="accent1">
                  <a:lumMod val="75000"/>
                </a:schemeClr>
              </a:solidFill>
            </a:endParaRPr>
          </a:p>
          <a:p>
            <a:pPr marL="171450" lvl="0" indent="-171450" algn="just">
              <a:buFont typeface="Wingdings" panose="05000000000000000000" pitchFamily="2" charset="2"/>
              <a:buChar char="ü"/>
            </a:pPr>
            <a:r>
              <a:rPr lang="uk-UA" sz="1000" dirty="0" smtClean="0">
                <a:solidFill>
                  <a:schemeClr val="accent1">
                    <a:lumMod val="75000"/>
                  </a:schemeClr>
                </a:solidFill>
              </a:rPr>
              <a:t>здійснює </a:t>
            </a:r>
            <a:r>
              <a:rPr lang="uk-UA" sz="1000" dirty="0">
                <a:solidFill>
                  <a:schemeClr val="accent1">
                    <a:lumMod val="75000"/>
                  </a:schemeClr>
                </a:solidFill>
              </a:rPr>
              <a:t>обстеження технічного стану та забезпечує утримання в належному технічному та санітарному стані мережі зовнішнього освітлення м. Києва відповідно до вимог чинних нормативних документів;</a:t>
            </a:r>
            <a:endParaRPr lang="ru-RU" sz="1000" dirty="0">
              <a:solidFill>
                <a:schemeClr val="accent1">
                  <a:lumMod val="75000"/>
                </a:schemeClr>
              </a:solidFill>
            </a:endParaRPr>
          </a:p>
          <a:p>
            <a:pPr marL="171450" lvl="0" indent="-171450" algn="just">
              <a:buFont typeface="Wingdings" panose="05000000000000000000" pitchFamily="2" charset="2"/>
              <a:buChar char="ü"/>
            </a:pPr>
            <a:r>
              <a:rPr lang="uk-UA" sz="1000" dirty="0">
                <a:solidFill>
                  <a:schemeClr val="accent1">
                    <a:lumMod val="75000"/>
                  </a:schemeClr>
                </a:solidFill>
              </a:rPr>
              <a:t>забезпечує безпечний стан та надійну роботу електроустановок, які знаходяться на балансі підприємства;</a:t>
            </a:r>
            <a:endParaRPr lang="ru-RU" sz="1000" dirty="0">
              <a:solidFill>
                <a:schemeClr val="accent1">
                  <a:lumMod val="75000"/>
                </a:schemeClr>
              </a:solidFill>
            </a:endParaRPr>
          </a:p>
          <a:p>
            <a:pPr marL="171450" lvl="0" indent="-171450" algn="just">
              <a:buFont typeface="Wingdings" panose="05000000000000000000" pitchFamily="2" charset="2"/>
              <a:buChar char="ü"/>
            </a:pPr>
            <a:r>
              <a:rPr lang="uk-UA" sz="1000" dirty="0">
                <a:solidFill>
                  <a:schemeClr val="accent1">
                    <a:lumMod val="75000"/>
                  </a:schemeClr>
                </a:solidFill>
              </a:rPr>
              <a:t>виконує функції замовника по капітальному ремонту електромереж зовнішнього та архітектурно-декоративного освітлення м. Києва;</a:t>
            </a:r>
            <a:endParaRPr lang="ru-RU" sz="1000" dirty="0">
              <a:solidFill>
                <a:schemeClr val="accent1">
                  <a:lumMod val="75000"/>
                </a:schemeClr>
              </a:solidFill>
            </a:endParaRPr>
          </a:p>
          <a:p>
            <a:pPr marL="171450" lvl="0" indent="-171450" algn="just">
              <a:buFont typeface="Wingdings" panose="05000000000000000000" pitchFamily="2" charset="2"/>
              <a:buChar char="ü"/>
            </a:pPr>
            <a:r>
              <a:rPr lang="uk-UA" sz="1000" dirty="0">
                <a:solidFill>
                  <a:schemeClr val="accent1">
                    <a:lumMod val="75000"/>
                  </a:schemeClr>
                </a:solidFill>
              </a:rPr>
              <a:t>виконує функції замовника на реконструкцію та будівництво електромереж зовнішнього,  архітектурно-декоративного та святкового освітлення за окремими розпорядженнями </a:t>
            </a:r>
            <a:r>
              <a:rPr lang="uk-UA" sz="1000" dirty="0" smtClean="0">
                <a:solidFill>
                  <a:schemeClr val="accent1">
                    <a:lumMod val="75000"/>
                  </a:schemeClr>
                </a:solidFill>
              </a:rPr>
              <a:t>КМДА.</a:t>
            </a:r>
            <a:endParaRPr lang="uk-UA" sz="1000" dirty="0">
              <a:solidFill>
                <a:schemeClr val="accent1">
                  <a:lumMod val="75000"/>
                </a:schemeClr>
              </a:solidFill>
            </a:endParaRPr>
          </a:p>
          <a:p>
            <a:pPr lvl="0" algn="just"/>
            <a:r>
              <a:rPr lang="uk-UA" sz="1000" dirty="0">
                <a:solidFill>
                  <a:schemeClr val="accent1">
                    <a:lumMod val="75000"/>
                  </a:schemeClr>
                </a:solidFill>
              </a:rPr>
              <a:t> </a:t>
            </a:r>
            <a:endParaRPr lang="ru-RU" sz="1000" dirty="0">
              <a:solidFill>
                <a:schemeClr val="accent1">
                  <a:lumMod val="50000"/>
                </a:schemeClr>
              </a:solidFill>
              <a:effectLst/>
              <a:ea typeface="Calibri" panose="020F0502020204030204" pitchFamily="34" charset="0"/>
              <a:cs typeface="Times New Roman" panose="02020603050405020304" pitchFamily="18" charset="0"/>
            </a:endParaRPr>
          </a:p>
          <a:p>
            <a:pPr>
              <a:lnSpc>
                <a:spcPct val="107000"/>
              </a:lnSpc>
              <a:spcAft>
                <a:spcPts val="0"/>
              </a:spcAft>
            </a:pPr>
            <a:r>
              <a:rPr lang="ru-RU" sz="1200" u="none" strike="noStrike"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www.gorsvet.kiev.ua</a:t>
            </a:r>
            <a:endParaRPr lang="ru-RU" sz="1100" dirty="0">
              <a:solidFill>
                <a:schemeClr val="accent1">
                  <a:lumMod val="50000"/>
                </a:schemeClr>
              </a:solidFill>
              <a:effectLst/>
              <a:ea typeface="Calibri" panose="020F0502020204030204" pitchFamily="34" charset="0"/>
              <a:cs typeface="Times New Roman" panose="02020603050405020304" pitchFamily="18" charset="0"/>
            </a:endParaRPr>
          </a:p>
          <a:p>
            <a:pPr>
              <a:lnSpc>
                <a:spcPct val="107000"/>
              </a:lnSpc>
              <a:spcAft>
                <a:spcPts val="0"/>
              </a:spcAft>
            </a:pPr>
            <a:r>
              <a:rPr lang="ru-RU"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dirty="0">
              <a:effectLst/>
              <a:ea typeface="Calibri" panose="020F0502020204030204" pitchFamily="34" charset="0"/>
              <a:cs typeface="Times New Roman" panose="02020603050405020304" pitchFamily="18" charset="0"/>
            </a:endParaRPr>
          </a:p>
          <a:p>
            <a:pPr fontAlgn="ctr">
              <a:lnSpc>
                <a:spcPct val="107000"/>
              </a:lnSpc>
              <a:spcAft>
                <a:spcPts val="0"/>
              </a:spcAft>
            </a:pPr>
            <a:r>
              <a:rPr lang="ru-RU" sz="1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100" dirty="0">
              <a:effectLst/>
              <a:ea typeface="Calibri" panose="020F0502020204030204" pitchFamily="34" charset="0"/>
              <a:cs typeface="Times New Roman" panose="02020603050405020304" pitchFamily="18" charset="0"/>
            </a:endParaRPr>
          </a:p>
          <a:p>
            <a:pPr>
              <a:lnSpc>
                <a:spcPct val="107000"/>
              </a:lnSpc>
              <a:spcAft>
                <a:spcPts val="800"/>
              </a:spcAft>
            </a:pPr>
            <a:r>
              <a:rPr lang="ru-RU" sz="1100" dirty="0">
                <a:solidFill>
                  <a:srgbClr val="222A35"/>
                </a:solidFill>
                <a:effectLst/>
                <a:ea typeface="Calibri" panose="020F0502020204030204" pitchFamily="34" charset="0"/>
                <a:cs typeface="Times New Roman" panose="02020603050405020304" pitchFamily="18" charset="0"/>
              </a:rPr>
              <a:t> </a:t>
            </a:r>
            <a:endParaRPr lang="ru-RU" sz="1100" dirty="0">
              <a:effectLst/>
              <a:ea typeface="Calibri" panose="020F0502020204030204" pitchFamily="34"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r>
              <a:rPr lang="ru-RU" dirty="0" err="1"/>
              <a:t>Робимо</a:t>
            </a:r>
            <a:r>
              <a:rPr lang="ru-RU" dirty="0"/>
              <a:t> </a:t>
            </a:r>
            <a:r>
              <a:rPr lang="ru-RU" dirty="0" err="1"/>
              <a:t>Київ</a:t>
            </a:r>
            <a:r>
              <a:rPr lang="ru-RU" dirty="0"/>
              <a:t> </a:t>
            </a:r>
            <a:r>
              <a:rPr lang="ru-RU" dirty="0" err="1"/>
              <a:t>світлішим</a:t>
            </a:r>
            <a:endParaRPr lang="ru-RU" dirty="0"/>
          </a:p>
        </p:txBody>
      </p:sp>
      <p:sp>
        <p:nvSpPr>
          <p:cNvPr id="5" name="TextBox 4"/>
          <p:cNvSpPr txBox="1"/>
          <p:nvPr/>
        </p:nvSpPr>
        <p:spPr>
          <a:xfrm>
            <a:off x="226001" y="182880"/>
            <a:ext cx="4164677" cy="1815882"/>
          </a:xfrm>
          <a:prstGeom prst="rect">
            <a:avLst/>
          </a:prstGeom>
          <a:noFill/>
        </p:spPr>
        <p:txBody>
          <a:bodyPr wrap="square" rtlCol="0">
            <a:spAutoFit/>
          </a:bodyPr>
          <a:lstStyle/>
          <a:p>
            <a:r>
              <a:rPr lang="uk-UA" sz="2800" b="1" dirty="0">
                <a:solidFill>
                  <a:schemeClr val="accent1">
                    <a:lumMod val="50000"/>
                  </a:schemeClr>
                </a:solidFill>
              </a:rPr>
              <a:t>І. ОРГАНІЗАЦІЙНА СТРУКТУРА ТА ОПИС ДІЯЛЬНОСТІ ПІДПРИЄМСТВА</a:t>
            </a:r>
            <a:endParaRPr lang="ru-RU" sz="2800" b="1" dirty="0">
              <a:solidFill>
                <a:schemeClr val="accent1">
                  <a:lumMod val="50000"/>
                </a:schemeClr>
              </a:solidFill>
            </a:endParaRPr>
          </a:p>
        </p:txBody>
      </p:sp>
    </p:spTree>
    <p:extLst>
      <p:ext uri="{BB962C8B-B14F-4D97-AF65-F5344CB8AC3E}">
        <p14:creationId xmlns:p14="http://schemas.microsoft.com/office/powerpoint/2010/main" val="1693832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62148" y="293285"/>
            <a:ext cx="7886700" cy="407958"/>
          </a:xfrm>
        </p:spPr>
        <p:txBody>
          <a:bodyPr>
            <a:noAutofit/>
          </a:bodyPr>
          <a:lstStyle/>
          <a:p>
            <a:r>
              <a:rPr lang="uk-UA" sz="2400" b="1" dirty="0">
                <a:solidFill>
                  <a:schemeClr val="accent1">
                    <a:lumMod val="75000"/>
                  </a:schemeClr>
                </a:solidFill>
                <a:latin typeface="+mn-lt"/>
                <a:ea typeface="Calibri" panose="020F0502020204030204" pitchFamily="34" charset="0"/>
                <a:cs typeface="Times New Roman" panose="02020603050405020304" pitchFamily="18" charset="0"/>
              </a:rPr>
              <a:t> </a:t>
            </a:r>
            <a:r>
              <a:rPr lang="uk-UA" sz="2800" b="1" dirty="0">
                <a:solidFill>
                  <a:schemeClr val="accent1">
                    <a:lumMod val="50000"/>
                  </a:schemeClr>
                </a:solidFill>
                <a:latin typeface="+mn-lt"/>
                <a:ea typeface="+mn-ea"/>
                <a:cs typeface="+mn-cs"/>
              </a:rPr>
              <a:t>КП «</a:t>
            </a:r>
            <a:r>
              <a:rPr lang="uk-UA" sz="2800" b="1" dirty="0" err="1">
                <a:solidFill>
                  <a:schemeClr val="accent1">
                    <a:lumMod val="50000"/>
                  </a:schemeClr>
                </a:solidFill>
                <a:latin typeface="+mn-lt"/>
                <a:ea typeface="+mn-ea"/>
                <a:cs typeface="+mn-cs"/>
              </a:rPr>
              <a:t>Київміськсвітло</a:t>
            </a:r>
            <a:r>
              <a:rPr lang="uk-UA" sz="2800" b="1" dirty="0">
                <a:solidFill>
                  <a:schemeClr val="accent1">
                    <a:lumMod val="50000"/>
                  </a:schemeClr>
                </a:solidFill>
                <a:latin typeface="+mn-lt"/>
                <a:ea typeface="+mn-ea"/>
                <a:cs typeface="+mn-cs"/>
              </a:rPr>
              <a:t>» сьогодні:</a:t>
            </a:r>
            <a:endParaRPr lang="ru-RU" sz="2800" b="1" dirty="0">
              <a:solidFill>
                <a:schemeClr val="accent1">
                  <a:lumMod val="50000"/>
                </a:schemeClr>
              </a:solidFill>
              <a:latin typeface="+mn-lt"/>
              <a:ea typeface="+mn-ea"/>
              <a:cs typeface="+mn-cs"/>
            </a:endParaRPr>
          </a:p>
        </p:txBody>
      </p:sp>
      <p:sp>
        <p:nvSpPr>
          <p:cNvPr id="3" name="Объект 2"/>
          <p:cNvSpPr>
            <a:spLocks noGrp="1"/>
          </p:cNvSpPr>
          <p:nvPr>
            <p:ph idx="1"/>
          </p:nvPr>
        </p:nvSpPr>
        <p:spPr>
          <a:xfrm>
            <a:off x="562148" y="751137"/>
            <a:ext cx="8049837" cy="5581604"/>
          </a:xfrm>
        </p:spPr>
        <p:txBody>
          <a:bodyPr>
            <a:noAutofit/>
          </a:bodyPr>
          <a:lstStyle/>
          <a:p>
            <a:pPr marL="0" indent="0">
              <a:lnSpc>
                <a:spcPct val="100000"/>
              </a:lnSpc>
              <a:spcBef>
                <a:spcPts val="0"/>
              </a:spcBef>
              <a:buNone/>
            </a:pPr>
            <a:r>
              <a:rPr lang="uk-UA" sz="1400" dirty="0">
                <a:solidFill>
                  <a:schemeClr val="accent1">
                    <a:lumMod val="50000"/>
                  </a:schemeClr>
                </a:solidFill>
              </a:rPr>
              <a:t>Підприємство за своєю організаційно-правовою формою є комунальним підприємством, заснованим на власності територіальної громади м. Києва, та підпорядковане, підзвітне та підконтрольне Департаменту транспортної інфраструктури виконавчого органу Київської міської ради (Київської міської державної адміністрації).</a:t>
            </a:r>
          </a:p>
          <a:p>
            <a:pPr marL="0" indent="0">
              <a:lnSpc>
                <a:spcPct val="100000"/>
              </a:lnSpc>
              <a:spcBef>
                <a:spcPts val="0"/>
              </a:spcBef>
              <a:buNone/>
            </a:pPr>
            <a:endParaRPr lang="uk-UA" sz="800" dirty="0">
              <a:solidFill>
                <a:schemeClr val="accent1">
                  <a:lumMod val="50000"/>
                </a:schemeClr>
              </a:solidFill>
            </a:endParaRPr>
          </a:p>
          <a:p>
            <a:pPr marL="0" indent="0">
              <a:lnSpc>
                <a:spcPct val="100000"/>
              </a:lnSpc>
              <a:spcBef>
                <a:spcPts val="0"/>
              </a:spcBef>
              <a:buNone/>
            </a:pPr>
            <a:r>
              <a:rPr lang="uk-UA" sz="1400" dirty="0">
                <a:solidFill>
                  <a:schemeClr val="accent1">
                    <a:lumMod val="50000"/>
                  </a:schemeClr>
                </a:solidFill>
              </a:rPr>
              <a:t>Підприємство здійснює  свою діяльність в частині забезпечення зовнішнього освітлення об’єктів благоустрою, що належать до комунальної власності міста Києва, за рахунок коштів міського бюджету та коштів від госпрозрахункової діяльності. Роботи з ремонту та утримання об'єктів зовнішнього освітлення спрямовані на забезпечення та збереження їх технічного та естетичного стану, підвищення експлуатаційної якості та продовження їх строків служби.</a:t>
            </a:r>
          </a:p>
          <a:p>
            <a:pPr marL="0" indent="0">
              <a:lnSpc>
                <a:spcPct val="100000"/>
              </a:lnSpc>
              <a:spcBef>
                <a:spcPts val="0"/>
              </a:spcBef>
              <a:buNone/>
            </a:pPr>
            <a:endParaRPr lang="uk-UA" sz="800" dirty="0">
              <a:solidFill>
                <a:schemeClr val="accent1">
                  <a:lumMod val="50000"/>
                </a:schemeClr>
              </a:solidFill>
            </a:endParaRPr>
          </a:p>
          <a:p>
            <a:pPr marL="0" indent="0">
              <a:lnSpc>
                <a:spcPct val="100000"/>
              </a:lnSpc>
              <a:spcBef>
                <a:spcPts val="0"/>
              </a:spcBef>
              <a:buNone/>
            </a:pPr>
            <a:r>
              <a:rPr lang="uk-UA" sz="1400" dirty="0">
                <a:solidFill>
                  <a:schemeClr val="accent1">
                    <a:lumMod val="50000"/>
                  </a:schemeClr>
                </a:solidFill>
              </a:rPr>
              <a:t>Планування фінансово-господарської діяльності здійснюється Підприємством шляхом складання у порядку та за формою, що визначається виконавчим органом Київської міської ради (Київською міською державною адміністрацією), річних фінансових планів, які  затверджуються Департаментом комунальної власності м. Києва виконавчого органу Київської міської ради (Київської міської державної адміністрації). </a:t>
            </a:r>
          </a:p>
          <a:p>
            <a:pPr marL="0" indent="0">
              <a:lnSpc>
                <a:spcPct val="100000"/>
              </a:lnSpc>
              <a:spcBef>
                <a:spcPts val="0"/>
              </a:spcBef>
              <a:buNone/>
            </a:pPr>
            <a:endParaRPr lang="uk-UA" sz="800" dirty="0">
              <a:solidFill>
                <a:schemeClr val="accent1">
                  <a:lumMod val="50000"/>
                </a:schemeClr>
              </a:solidFill>
            </a:endParaRPr>
          </a:p>
          <a:p>
            <a:pPr marL="0" indent="0">
              <a:lnSpc>
                <a:spcPct val="100000"/>
              </a:lnSpc>
              <a:spcBef>
                <a:spcPts val="0"/>
              </a:spcBef>
              <a:buNone/>
            </a:pPr>
            <a:r>
              <a:rPr lang="uk-UA" sz="1400" dirty="0">
                <a:solidFill>
                  <a:schemeClr val="accent1">
                    <a:lumMod val="50000"/>
                  </a:schemeClr>
                </a:solidFill>
              </a:rPr>
              <a:t>Підприємство має 36 структурних підрозділів, які забезпечують виконання функцій, покладених на нього. Загальна чисельність працівників підприємства складає майже  400 осіб. </a:t>
            </a:r>
          </a:p>
          <a:p>
            <a:pPr marL="0" indent="0">
              <a:lnSpc>
                <a:spcPct val="100000"/>
              </a:lnSpc>
              <a:spcBef>
                <a:spcPts val="0"/>
              </a:spcBef>
              <a:buNone/>
            </a:pPr>
            <a:r>
              <a:rPr lang="uk-UA" sz="1400" dirty="0">
                <a:solidFill>
                  <a:schemeClr val="accent1">
                    <a:lumMod val="50000"/>
                  </a:schemeClr>
                </a:solidFill>
              </a:rPr>
              <a:t>Основні виробничі структури, безпосередньо пов’язані з роботами на об'єктах зовнішнього освітлення,  поділені на:</a:t>
            </a:r>
            <a:endParaRPr lang="ru-RU" sz="1400" dirty="0">
              <a:solidFill>
                <a:schemeClr val="accent1">
                  <a:lumMod val="50000"/>
                </a:schemeClr>
              </a:solidFill>
            </a:endParaRPr>
          </a:p>
          <a:p>
            <a:pPr>
              <a:lnSpc>
                <a:spcPct val="100000"/>
              </a:lnSpc>
              <a:spcBef>
                <a:spcPts val="0"/>
              </a:spcBef>
              <a:buFont typeface="Wingdings" panose="05000000000000000000" pitchFamily="2" charset="2"/>
              <a:buChar char="ü"/>
            </a:pPr>
            <a:r>
              <a:rPr lang="uk-UA" sz="1400" dirty="0">
                <a:solidFill>
                  <a:schemeClr val="accent1">
                    <a:lumMod val="50000"/>
                  </a:schemeClr>
                </a:solidFill>
              </a:rPr>
              <a:t>7 експлуатаційно-технічних районів мереж зовнішнього освітлення;</a:t>
            </a:r>
            <a:endParaRPr lang="ru-RU" sz="1400" dirty="0">
              <a:solidFill>
                <a:schemeClr val="accent1">
                  <a:lumMod val="50000"/>
                </a:schemeClr>
              </a:solidFill>
            </a:endParaRPr>
          </a:p>
          <a:p>
            <a:pPr>
              <a:lnSpc>
                <a:spcPct val="100000"/>
              </a:lnSpc>
              <a:spcBef>
                <a:spcPts val="0"/>
              </a:spcBef>
              <a:buFont typeface="Wingdings" panose="05000000000000000000" pitchFamily="2" charset="2"/>
              <a:buChar char="ü"/>
            </a:pPr>
            <a:r>
              <a:rPr lang="uk-UA" sz="1400" dirty="0">
                <a:solidFill>
                  <a:schemeClr val="accent1">
                    <a:lumMod val="50000"/>
                  </a:schemeClr>
                </a:solidFill>
              </a:rPr>
              <a:t>підрозділ обслуговування архітектурно-декоративного освітлення;</a:t>
            </a:r>
            <a:endParaRPr lang="ru-RU" sz="1400" dirty="0">
              <a:solidFill>
                <a:schemeClr val="accent1">
                  <a:lumMod val="50000"/>
                </a:schemeClr>
              </a:solidFill>
            </a:endParaRPr>
          </a:p>
          <a:p>
            <a:pPr>
              <a:lnSpc>
                <a:spcPct val="100000"/>
              </a:lnSpc>
              <a:spcBef>
                <a:spcPts val="0"/>
              </a:spcBef>
              <a:buFont typeface="Wingdings" panose="05000000000000000000" pitchFamily="2" charset="2"/>
              <a:buChar char="ü"/>
            </a:pPr>
            <a:r>
              <a:rPr lang="uk-UA" sz="1400" dirty="0">
                <a:solidFill>
                  <a:schemeClr val="accent1">
                    <a:lumMod val="50000"/>
                  </a:schemeClr>
                </a:solidFill>
              </a:rPr>
              <a:t>виробничо-диспетчерська служба;</a:t>
            </a:r>
          </a:p>
          <a:p>
            <a:pPr>
              <a:lnSpc>
                <a:spcPct val="100000"/>
              </a:lnSpc>
              <a:spcBef>
                <a:spcPts val="0"/>
              </a:spcBef>
              <a:buFont typeface="Wingdings" panose="05000000000000000000" pitchFamily="2" charset="2"/>
              <a:buChar char="ü"/>
            </a:pPr>
            <a:r>
              <a:rPr lang="uk-UA" sz="1400" dirty="0">
                <a:solidFill>
                  <a:schemeClr val="accent1">
                    <a:lumMod val="50000"/>
                  </a:schemeClr>
                </a:solidFill>
              </a:rPr>
              <a:t>автотранспортний цех; </a:t>
            </a:r>
            <a:endParaRPr lang="ru-RU" sz="1400" dirty="0">
              <a:solidFill>
                <a:schemeClr val="accent1">
                  <a:lumMod val="50000"/>
                </a:schemeClr>
              </a:solidFill>
            </a:endParaRPr>
          </a:p>
          <a:p>
            <a:pPr>
              <a:lnSpc>
                <a:spcPct val="100000"/>
              </a:lnSpc>
              <a:spcBef>
                <a:spcPts val="0"/>
              </a:spcBef>
              <a:buFont typeface="Wingdings" panose="05000000000000000000" pitchFamily="2" charset="2"/>
              <a:buChar char="ü"/>
            </a:pPr>
            <a:r>
              <a:rPr lang="uk-UA" sz="1400" dirty="0">
                <a:solidFill>
                  <a:schemeClr val="accent1">
                    <a:lumMod val="50000"/>
                  </a:schemeClr>
                </a:solidFill>
              </a:rPr>
              <a:t>вимірювальна лабораторія.</a:t>
            </a:r>
            <a:endParaRPr lang="ru-RU" sz="1400" dirty="0">
              <a:solidFill>
                <a:schemeClr val="accent1">
                  <a:lumMod val="50000"/>
                </a:schemeClr>
              </a:solidFill>
            </a:endParaRPr>
          </a:p>
        </p:txBody>
      </p:sp>
      <p:sp>
        <p:nvSpPr>
          <p:cNvPr id="4" name="Нижний колонтитул 3"/>
          <p:cNvSpPr>
            <a:spLocks noGrp="1"/>
          </p:cNvSpPr>
          <p:nvPr>
            <p:ph type="ftr" sz="quarter" idx="11"/>
          </p:nvPr>
        </p:nvSpPr>
        <p:spPr/>
        <p:txBody>
          <a:bodyPr/>
          <a:lstStyle/>
          <a:p>
            <a:r>
              <a:rPr lang="ru-RU" sz="1400" i="1" dirty="0" err="1"/>
              <a:t>Робимо</a:t>
            </a:r>
            <a:r>
              <a:rPr lang="ru-RU" sz="1400" i="1" dirty="0"/>
              <a:t> </a:t>
            </a:r>
            <a:r>
              <a:rPr lang="ru-RU" sz="1400" i="1" dirty="0" err="1"/>
              <a:t>Київ</a:t>
            </a:r>
            <a:r>
              <a:rPr lang="ru-RU" sz="1400" i="1" dirty="0"/>
              <a:t> </a:t>
            </a:r>
            <a:r>
              <a:rPr lang="ru-RU" sz="1400" i="1" dirty="0" err="1"/>
              <a:t>світлішим</a:t>
            </a:r>
            <a:r>
              <a:rPr lang="ru-RU" sz="1400" i="1" dirty="0"/>
              <a:t>!!!</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3185" y="4841808"/>
            <a:ext cx="3011311" cy="18723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0739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www.thornell.com/wp-content/uploads/2012/07/blue-sky-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6387" y="1164026"/>
            <a:ext cx="3708579" cy="1384995"/>
          </a:xfrm>
          <a:prstGeom prst="rect">
            <a:avLst/>
          </a:prstGeom>
          <a:noFill/>
        </p:spPr>
        <p:txBody>
          <a:bodyPr wrap="square" rtlCol="0">
            <a:spAutoFit/>
          </a:bodyPr>
          <a:lstStyle/>
          <a:p>
            <a:r>
              <a:rPr lang="uk-UA" sz="2800" b="1" dirty="0">
                <a:solidFill>
                  <a:schemeClr val="accent1">
                    <a:lumMod val="50000"/>
                  </a:schemeClr>
                </a:solidFill>
                <a:latin typeface="Calibri" panose="020F0502020204030204" pitchFamily="34" charset="0"/>
              </a:rPr>
              <a:t>ІІ. РЕЗУЛЬТАТИ </a:t>
            </a:r>
          </a:p>
          <a:p>
            <a:r>
              <a:rPr lang="uk-UA" sz="2800" b="1" dirty="0">
                <a:solidFill>
                  <a:schemeClr val="accent1">
                    <a:lumMod val="50000"/>
                  </a:schemeClr>
                </a:solidFill>
                <a:latin typeface="Calibri" panose="020F0502020204030204" pitchFamily="34" charset="0"/>
              </a:rPr>
              <a:t>ДІЯЛЬНОСТІ </a:t>
            </a:r>
          </a:p>
          <a:p>
            <a:r>
              <a:rPr lang="uk-UA" sz="2800" b="1" dirty="0">
                <a:solidFill>
                  <a:schemeClr val="accent1">
                    <a:lumMod val="50000"/>
                  </a:schemeClr>
                </a:solidFill>
                <a:latin typeface="Calibri" panose="020F0502020204030204" pitchFamily="34" charset="0"/>
              </a:rPr>
              <a:t>ПІДПРИЄМСТВА</a:t>
            </a:r>
            <a:endParaRPr lang="ru-RU" sz="2800" b="1" dirty="0">
              <a:solidFill>
                <a:schemeClr val="accent1">
                  <a:lumMod val="50000"/>
                </a:schemeClr>
              </a:solidFill>
              <a:latin typeface="Calibri" panose="020F050202020403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08" y="261875"/>
            <a:ext cx="3870950" cy="306631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25" y="3590064"/>
            <a:ext cx="5589779" cy="2841471"/>
          </a:xfrm>
          <a:prstGeom prst="rect">
            <a:avLst/>
          </a:prstGeom>
        </p:spPr>
      </p:pic>
    </p:spTree>
    <p:extLst>
      <p:ext uri="{BB962C8B-B14F-4D97-AF65-F5344CB8AC3E}">
        <p14:creationId xmlns:p14="http://schemas.microsoft.com/office/powerpoint/2010/main" val="3925068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37457" y="753283"/>
            <a:ext cx="3635779" cy="5350183"/>
          </a:xfrm>
          <a:prstGeom prst="rect">
            <a:avLst/>
          </a:prstGeom>
          <a:solidFill>
            <a:schemeClr val="accent1">
              <a:lumMod val="20000"/>
              <a:lumOff val="80000"/>
            </a:schemeClr>
          </a:solidFill>
        </p:spPr>
        <p:txBody>
          <a:bodyPr wrap="square">
            <a:spAutoFit/>
          </a:bodyPr>
          <a:lstStyle/>
          <a:p>
            <a:pPr marL="0" indent="0" algn="just">
              <a:spcAft>
                <a:spcPts val="0"/>
              </a:spcAft>
              <a:buNone/>
            </a:pPr>
            <a:r>
              <a:rPr lang="uk-UA" sz="1400" dirty="0">
                <a:latin typeface="Calibri" panose="020F0502020204030204" pitchFamily="34" charset="0"/>
                <a:ea typeface="Calibri" panose="020F0502020204030204" pitchFamily="34" charset="0"/>
                <a:cs typeface="Times New Roman" panose="02020603050405020304" pitchFamily="18" charset="0"/>
              </a:rPr>
              <a:t>Зовнішнє освітлення міста є одним з найважливіших елементів його благоустрою та архітектурно-художнього оформлення. </a:t>
            </a:r>
          </a:p>
          <a:p>
            <a:pPr marL="0" indent="0" algn="just">
              <a:spcAft>
                <a:spcPts val="0"/>
              </a:spcAft>
              <a:buNone/>
            </a:pPr>
            <a:r>
              <a:rPr lang="uk-UA" sz="1400" dirty="0">
                <a:latin typeface="Calibri" panose="020F0502020204030204" pitchFamily="34" charset="0"/>
                <a:ea typeface="Calibri" panose="020F0502020204030204" pitchFamily="34" charset="0"/>
                <a:cs typeface="Times New Roman" panose="02020603050405020304" pitchFamily="18" charset="0"/>
              </a:rPr>
              <a:t>Забезпечення світлового комфорту у вечірній і нічний час досягається за рахунок раціонально обраних кількісних й якісних характеристик штучного освітлення, що регламентуються нормами та є важливою складовою безпечного та комфортного перебування людини на вулицях міста. </a:t>
            </a:r>
          </a:p>
          <a:p>
            <a:pPr marL="0" indent="0" algn="just">
              <a:spcAft>
                <a:spcPts val="0"/>
              </a:spcAft>
              <a:buNone/>
            </a:pPr>
            <a:r>
              <a:rPr lang="uk-UA" sz="1400" dirty="0">
                <a:latin typeface="Calibri" panose="020F0502020204030204" pitchFamily="34" charset="0"/>
                <a:ea typeface="Calibri" panose="020F0502020204030204" pitchFamily="34" charset="0"/>
                <a:cs typeface="Times New Roman" panose="02020603050405020304" pitchFamily="18" charset="0"/>
              </a:rPr>
              <a:t>Ефективністю системи освітлення вважається виконання якісної роботи по створенню світлового середовища вулиць та магістралей міст в заданих умовах при менших витратах.</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r>
              <a:rPr lang="uk-UA" sz="1400" dirty="0">
                <a:latin typeface="Calibri" panose="020F0502020204030204" pitchFamily="34" charset="0"/>
                <a:ea typeface="Calibri" panose="020F0502020204030204" pitchFamily="34" charset="0"/>
                <a:cs typeface="Times New Roman" panose="02020603050405020304" pitchFamily="18" charset="0"/>
              </a:rPr>
              <a:t> Для створення ефективного світлового середовища використовують сучасні світлотехнічні розробки джерел світла, які б відповідали нормативним вимогам освітлення та мали енергоефективні показники.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r>
              <a:rPr lang="uk-UA" sz="1400" dirty="0">
                <a:latin typeface="Calibri" panose="020F0502020204030204" pitchFamily="34" charset="0"/>
                <a:ea typeface="Calibri" panose="020F0502020204030204" pitchFamily="34" charset="0"/>
                <a:cs typeface="Times New Roman" panose="02020603050405020304" pitchFamily="18" charset="0"/>
              </a:rPr>
              <a:t>Найбільш сучасним та ефективним варіантом на сьогоднішній день є встановлення та заміна існуючих джерел світла на світильники з світлодіодами.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273837814"/>
              </p:ext>
            </p:extLst>
          </p:nvPr>
        </p:nvGraphicFramePr>
        <p:xfrm>
          <a:off x="4073236" y="1511453"/>
          <a:ext cx="3857107" cy="3532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230880" y="725170"/>
            <a:ext cx="4248101" cy="584775"/>
          </a:xfrm>
          <a:prstGeom prst="rect">
            <a:avLst/>
          </a:prstGeom>
          <a:noFill/>
        </p:spPr>
        <p:txBody>
          <a:bodyPr wrap="square" rtlCol="0">
            <a:spAutoFit/>
            <a:scene3d>
              <a:camera prst="orthographicFront"/>
              <a:lightRig rig="harsh" dir="t"/>
            </a:scene3d>
            <a:sp3d prstMaterial="matte">
              <a:contourClr>
                <a:schemeClr val="bg1">
                  <a:lumMod val="65000"/>
                </a:schemeClr>
              </a:contourClr>
            </a:sp3d>
          </a:bodyPr>
          <a:lstStyle/>
          <a:p>
            <a:pPr marR="0" lvl="0" indent="0" fontAlgn="auto">
              <a:lnSpc>
                <a:spcPct val="100000"/>
              </a:lnSpc>
              <a:spcBef>
                <a:spcPts val="0"/>
              </a:spcBef>
              <a:spcAft>
                <a:spcPts val="0"/>
              </a:spcAft>
              <a:buClrTx/>
              <a:buSzTx/>
              <a:buFontTx/>
              <a:buNone/>
              <a:tabLst/>
              <a:defRPr/>
            </a:pPr>
            <a:r>
              <a:rPr lang="ru-RU" sz="1600" b="1" dirty="0" err="1">
                <a:solidFill>
                  <a:schemeClr val="accent1">
                    <a:lumMod val="50000"/>
                  </a:schemeClr>
                </a:solidFill>
              </a:rPr>
              <a:t>Відповідно</a:t>
            </a:r>
            <a:r>
              <a:rPr lang="ru-RU" sz="1600" b="1" dirty="0">
                <a:solidFill>
                  <a:schemeClr val="accent1">
                    <a:lumMod val="50000"/>
                  </a:schemeClr>
                </a:solidFill>
              </a:rPr>
              <a:t> до </a:t>
            </a:r>
            <a:r>
              <a:rPr lang="ru-RU" sz="1600" b="1" dirty="0" err="1">
                <a:solidFill>
                  <a:schemeClr val="accent1">
                    <a:lumMod val="50000"/>
                  </a:schemeClr>
                </a:solidFill>
              </a:rPr>
              <a:t>інвентаризації</a:t>
            </a:r>
            <a:r>
              <a:rPr lang="ru-RU" sz="1600" b="1" dirty="0">
                <a:solidFill>
                  <a:schemeClr val="accent1">
                    <a:lumMod val="50000"/>
                  </a:schemeClr>
                </a:solidFill>
              </a:rPr>
              <a:t> за 2019 </a:t>
            </a:r>
            <a:r>
              <a:rPr lang="ru-RU" sz="1600" b="1" dirty="0" err="1">
                <a:solidFill>
                  <a:schemeClr val="accent1">
                    <a:lumMod val="50000"/>
                  </a:schemeClr>
                </a:solidFill>
              </a:rPr>
              <a:t>рік</a:t>
            </a:r>
            <a:r>
              <a:rPr lang="ru-RU" sz="1600" b="1" dirty="0">
                <a:solidFill>
                  <a:schemeClr val="accent1">
                    <a:lumMod val="50000"/>
                  </a:schemeClr>
                </a:solidFill>
              </a:rPr>
              <a:t> </a:t>
            </a:r>
            <a:endParaRPr lang="en-US" sz="1600" b="1" dirty="0">
              <a:solidFill>
                <a:schemeClr val="accent1">
                  <a:lumMod val="50000"/>
                </a:schemeClr>
              </a:solidFill>
            </a:endParaRPr>
          </a:p>
          <a:p>
            <a:pPr marR="0" lvl="0" indent="0" fontAlgn="auto">
              <a:lnSpc>
                <a:spcPct val="100000"/>
              </a:lnSpc>
              <a:spcBef>
                <a:spcPts val="0"/>
              </a:spcBef>
              <a:spcAft>
                <a:spcPts val="0"/>
              </a:spcAft>
              <a:buClrTx/>
              <a:buSzTx/>
              <a:buFontTx/>
              <a:buNone/>
              <a:tabLst/>
              <a:defRPr/>
            </a:pPr>
            <a:r>
              <a:rPr lang="ru-RU" sz="1600" b="1" dirty="0">
                <a:solidFill>
                  <a:schemeClr val="accent1">
                    <a:lumMod val="50000"/>
                  </a:schemeClr>
                </a:solidFill>
              </a:rPr>
              <a:t>в </a:t>
            </a:r>
            <a:r>
              <a:rPr lang="ru-RU" sz="1600" b="1" dirty="0" err="1">
                <a:solidFill>
                  <a:schemeClr val="accent1">
                    <a:lumMod val="50000"/>
                  </a:schemeClr>
                </a:solidFill>
              </a:rPr>
              <a:t>експлуатації</a:t>
            </a:r>
            <a:r>
              <a:rPr lang="ru-RU" sz="1600" b="1" dirty="0">
                <a:solidFill>
                  <a:schemeClr val="accent1">
                    <a:lumMod val="50000"/>
                  </a:schemeClr>
                </a:solidFill>
              </a:rPr>
              <a:t> </a:t>
            </a:r>
            <a:r>
              <a:rPr lang="ru-RU" sz="1600" b="1" dirty="0" err="1">
                <a:solidFill>
                  <a:schemeClr val="accent1">
                    <a:lumMod val="50000"/>
                  </a:schemeClr>
                </a:solidFill>
              </a:rPr>
              <a:t>знаходяться</a:t>
            </a:r>
            <a:r>
              <a:rPr lang="ru-RU" sz="1600" b="1" dirty="0">
                <a:solidFill>
                  <a:schemeClr val="accent1">
                    <a:lumMod val="50000"/>
                  </a:schemeClr>
                </a:solidFill>
              </a:rPr>
              <a:t> :</a:t>
            </a:r>
          </a:p>
        </p:txBody>
      </p:sp>
    </p:spTree>
    <p:extLst>
      <p:ext uri="{BB962C8B-B14F-4D97-AF65-F5344CB8AC3E}">
        <p14:creationId xmlns:p14="http://schemas.microsoft.com/office/powerpoint/2010/main" val="29309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56930268"/>
              </p:ext>
            </p:extLst>
          </p:nvPr>
        </p:nvGraphicFramePr>
        <p:xfrm>
          <a:off x="1400159" y="857096"/>
          <a:ext cx="6597180" cy="46481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660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453149" y="259588"/>
            <a:ext cx="3507971" cy="3093154"/>
          </a:xfrm>
          <a:prstGeom prst="rect">
            <a:avLst/>
          </a:prstGeom>
        </p:spPr>
        <p:txBody>
          <a:bodyPr wrap="square">
            <a:spAutoFit/>
          </a:bodyPr>
          <a:lstStyle/>
          <a:p>
            <a:r>
              <a:rPr lang="ru-RU" sz="1300" dirty="0" err="1">
                <a:solidFill>
                  <a:schemeClr val="accent5">
                    <a:lumMod val="75000"/>
                  </a:schemeClr>
                </a:solidFill>
                <a:cs typeface="Times New Roman" panose="02020603050405020304" pitchFamily="18" charset="0"/>
              </a:rPr>
              <a:t>Загальна</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кількість</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типів</a:t>
            </a:r>
            <a:r>
              <a:rPr lang="ru-RU" sz="1300" dirty="0">
                <a:solidFill>
                  <a:schemeClr val="accent5">
                    <a:lumMod val="75000"/>
                  </a:schemeClr>
                </a:solidFill>
                <a:cs typeface="Times New Roman" panose="02020603050405020304" pitchFamily="18" charset="0"/>
              </a:rPr>
              <a:t> ламп </a:t>
            </a:r>
            <a:r>
              <a:rPr lang="ru-RU" sz="1300" dirty="0" err="1">
                <a:solidFill>
                  <a:schemeClr val="accent5">
                    <a:lumMod val="75000"/>
                  </a:schemeClr>
                </a:solidFill>
                <a:cs typeface="Times New Roman" panose="02020603050405020304" pitchFamily="18" charset="0"/>
              </a:rPr>
              <a:t>зовнішнього</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освітлення</a:t>
            </a:r>
            <a:r>
              <a:rPr lang="ru-RU" sz="1300" dirty="0">
                <a:solidFill>
                  <a:schemeClr val="accent5">
                    <a:lumMod val="75000"/>
                  </a:schemeClr>
                </a:solidFill>
                <a:cs typeface="Times New Roman" panose="02020603050405020304" pitchFamily="18" charset="0"/>
              </a:rPr>
              <a:t> на </a:t>
            </a:r>
            <a:r>
              <a:rPr lang="ru-RU" sz="1300" dirty="0" err="1">
                <a:solidFill>
                  <a:schemeClr val="accent5">
                    <a:lumMod val="75000"/>
                  </a:schemeClr>
                </a:solidFill>
                <a:cs typeface="Times New Roman" panose="02020603050405020304" pitchFamily="18" charset="0"/>
              </a:rPr>
              <a:t>балансі</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підприємства</a:t>
            </a:r>
            <a:r>
              <a:rPr lang="ru-RU" sz="1300" dirty="0">
                <a:solidFill>
                  <a:schemeClr val="accent5">
                    <a:lumMod val="75000"/>
                  </a:schemeClr>
                </a:solidFill>
                <a:cs typeface="Times New Roman" panose="02020603050405020304" pitchFamily="18" charset="0"/>
              </a:rPr>
              <a:t> на 31.12.19 року – 138 524од. </a:t>
            </a:r>
          </a:p>
          <a:p>
            <a:r>
              <a:rPr lang="ru-RU" sz="1300" dirty="0">
                <a:solidFill>
                  <a:schemeClr val="accent5">
                    <a:lumMod val="75000"/>
                  </a:schemeClr>
                </a:solidFill>
                <a:cs typeface="Times New Roman" panose="02020603050405020304" pitchFamily="18" charset="0"/>
              </a:rPr>
              <a:t>Одним </a:t>
            </a:r>
            <a:r>
              <a:rPr lang="ru-RU" sz="1300" dirty="0" err="1">
                <a:solidFill>
                  <a:schemeClr val="accent5">
                    <a:lumMod val="75000"/>
                  </a:schemeClr>
                </a:solidFill>
                <a:cs typeface="Times New Roman" panose="02020603050405020304" pitchFamily="18" charset="0"/>
              </a:rPr>
              <a:t>із</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основних</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напрямів</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розвитку</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зовнішнього</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освітлення</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міста</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Києва</a:t>
            </a:r>
            <a:r>
              <a:rPr lang="ru-RU" sz="1300" dirty="0">
                <a:solidFill>
                  <a:schemeClr val="accent5">
                    <a:lumMod val="75000"/>
                  </a:schemeClr>
                </a:solidFill>
                <a:cs typeface="Times New Roman" panose="02020603050405020304" pitchFamily="18" charset="0"/>
              </a:rPr>
              <a:t> є </a:t>
            </a:r>
            <a:r>
              <a:rPr lang="ru-RU" sz="1300" dirty="0" err="1">
                <a:solidFill>
                  <a:schemeClr val="accent5">
                    <a:lumMod val="75000"/>
                  </a:schemeClr>
                </a:solidFill>
                <a:cs typeface="Times New Roman" panose="02020603050405020304" pitchFamily="18" charset="0"/>
              </a:rPr>
              <a:t>заміна</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світильників</a:t>
            </a:r>
            <a:r>
              <a:rPr lang="ru-RU" sz="1300" dirty="0">
                <a:solidFill>
                  <a:schemeClr val="accent5">
                    <a:lumMod val="75000"/>
                  </a:schemeClr>
                </a:solidFill>
                <a:cs typeface="Times New Roman" panose="02020603050405020304" pitchFamily="18" charset="0"/>
              </a:rPr>
              <a:t> з лампами ДРЛ (</a:t>
            </a:r>
            <a:r>
              <a:rPr lang="ru-RU" sz="1300" dirty="0" err="1">
                <a:solidFill>
                  <a:schemeClr val="accent5">
                    <a:lumMod val="75000"/>
                  </a:schemeClr>
                </a:solidFill>
                <a:cs typeface="Times New Roman" panose="02020603050405020304" pitchFamily="18" charset="0"/>
              </a:rPr>
              <a:t>дугові</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ртутні</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лампи</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ДНаТ</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натрієві</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лампи</a:t>
            </a:r>
            <a:r>
              <a:rPr lang="ru-RU" sz="1300" dirty="0">
                <a:solidFill>
                  <a:schemeClr val="accent5">
                    <a:lumMod val="75000"/>
                  </a:schemeClr>
                </a:solidFill>
                <a:cs typeface="Times New Roman" panose="02020603050405020304" pitchFamily="18" charset="0"/>
              </a:rPr>
              <a:t>)  на </a:t>
            </a:r>
            <a:r>
              <a:rPr lang="ru-RU" sz="1300" dirty="0" err="1">
                <a:solidFill>
                  <a:schemeClr val="accent5">
                    <a:lumMod val="75000"/>
                  </a:schemeClr>
                </a:solidFill>
                <a:cs typeface="Times New Roman" panose="02020603050405020304" pitchFamily="18" charset="0"/>
              </a:rPr>
              <a:t>світлодіодні</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джерела</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світла</a:t>
            </a:r>
            <a:r>
              <a:rPr lang="ru-RU" sz="1300" dirty="0">
                <a:solidFill>
                  <a:schemeClr val="accent5">
                    <a:lumMod val="75000"/>
                  </a:schemeClr>
                </a:solidFill>
                <a:cs typeface="Times New Roman" panose="02020603050405020304" pitchFamily="18" charset="0"/>
              </a:rPr>
              <a:t> (</a:t>
            </a:r>
            <a:r>
              <a:rPr lang="en-US" sz="1300" dirty="0">
                <a:solidFill>
                  <a:schemeClr val="accent5">
                    <a:lumMod val="75000"/>
                  </a:schemeClr>
                </a:solidFill>
                <a:cs typeface="Times New Roman" panose="02020603050405020304" pitchFamily="18" charset="0"/>
              </a:rPr>
              <a:t>LED), </a:t>
            </a:r>
            <a:r>
              <a:rPr lang="ru-RU" sz="1300" dirty="0" err="1">
                <a:solidFill>
                  <a:schemeClr val="accent5">
                    <a:lumMod val="75000"/>
                  </a:schemeClr>
                </a:solidFill>
                <a:cs typeface="Times New Roman" panose="02020603050405020304" pitchFamily="18" charset="0"/>
              </a:rPr>
              <a:t>які</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значно</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зменшать</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рівень</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енергоспоживання</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що</a:t>
            </a:r>
            <a:r>
              <a:rPr lang="ru-RU" sz="1300" dirty="0">
                <a:solidFill>
                  <a:schemeClr val="accent5">
                    <a:lumMod val="75000"/>
                  </a:schemeClr>
                </a:solidFill>
                <a:cs typeface="Times New Roman" panose="02020603050405020304" pitchFamily="18" charset="0"/>
              </a:rPr>
              <a:t> дозволить </a:t>
            </a:r>
            <a:r>
              <a:rPr lang="ru-RU" sz="1300" dirty="0" err="1">
                <a:solidFill>
                  <a:schemeClr val="accent5">
                    <a:lumMod val="75000"/>
                  </a:schemeClr>
                </a:solidFill>
                <a:cs typeface="Times New Roman" panose="02020603050405020304" pitchFamily="18" charset="0"/>
              </a:rPr>
              <a:t>вирішити</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питання</a:t>
            </a:r>
            <a:r>
              <a:rPr lang="ru-RU" sz="1300" dirty="0">
                <a:solidFill>
                  <a:schemeClr val="accent5">
                    <a:lumMod val="75000"/>
                  </a:schemeClr>
                </a:solidFill>
                <a:cs typeface="Times New Roman" panose="02020603050405020304" pitchFamily="18" charset="0"/>
              </a:rPr>
              <a:t> як </a:t>
            </a:r>
            <a:r>
              <a:rPr lang="ru-RU" sz="1300" dirty="0" err="1">
                <a:solidFill>
                  <a:schemeClr val="accent5">
                    <a:lumMod val="75000"/>
                  </a:schemeClr>
                </a:solidFill>
                <a:cs typeface="Times New Roman" panose="02020603050405020304" pitchFamily="18" charset="0"/>
              </a:rPr>
              <a:t>заощадження</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коштів</a:t>
            </a:r>
            <a:r>
              <a:rPr lang="ru-RU" sz="1300" dirty="0">
                <a:solidFill>
                  <a:schemeClr val="accent5">
                    <a:lumMod val="75000"/>
                  </a:schemeClr>
                </a:solidFill>
                <a:cs typeface="Times New Roman" panose="02020603050405020304" pitchFamily="18" charset="0"/>
              </a:rPr>
              <a:t> для </a:t>
            </a:r>
            <a:r>
              <a:rPr lang="ru-RU" sz="1300" dirty="0" err="1">
                <a:solidFill>
                  <a:schemeClr val="accent5">
                    <a:lumMod val="75000"/>
                  </a:schemeClr>
                </a:solidFill>
                <a:cs typeface="Times New Roman" panose="02020603050405020304" pitchFamily="18" charset="0"/>
              </a:rPr>
              <a:t>місцевого</a:t>
            </a:r>
            <a:r>
              <a:rPr lang="ru-RU" sz="1300" dirty="0">
                <a:solidFill>
                  <a:schemeClr val="accent5">
                    <a:lumMod val="75000"/>
                  </a:schemeClr>
                </a:solidFill>
                <a:cs typeface="Times New Roman" panose="02020603050405020304" pitchFamily="18" charset="0"/>
              </a:rPr>
              <a:t> бюджету, так і </a:t>
            </a:r>
            <a:r>
              <a:rPr lang="ru-RU" sz="1300" dirty="0" err="1">
                <a:solidFill>
                  <a:schemeClr val="accent5">
                    <a:lumMod val="75000"/>
                  </a:schemeClr>
                </a:solidFill>
                <a:cs typeface="Times New Roman" panose="02020603050405020304" pitchFamily="18" charset="0"/>
              </a:rPr>
              <a:t>зменшити</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негативний</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вплив</a:t>
            </a:r>
            <a:r>
              <a:rPr lang="ru-RU" sz="1300" dirty="0">
                <a:solidFill>
                  <a:schemeClr val="accent5">
                    <a:lumMod val="75000"/>
                  </a:schemeClr>
                </a:solidFill>
                <a:cs typeface="Times New Roman" panose="02020603050405020304" pitchFamily="18" charset="0"/>
              </a:rPr>
              <a:t> на </a:t>
            </a:r>
            <a:r>
              <a:rPr lang="ru-RU" sz="1300" dirty="0" err="1">
                <a:solidFill>
                  <a:schemeClr val="accent5">
                    <a:lumMod val="75000"/>
                  </a:schemeClr>
                </a:solidFill>
                <a:cs typeface="Times New Roman" panose="02020603050405020304" pitchFamily="18" charset="0"/>
              </a:rPr>
              <a:t>навколишнє</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середовище</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Крім</a:t>
            </a:r>
            <a:r>
              <a:rPr lang="ru-RU" sz="1300" dirty="0">
                <a:solidFill>
                  <a:schemeClr val="accent5">
                    <a:lumMod val="75000"/>
                  </a:schemeClr>
                </a:solidFill>
                <a:cs typeface="Times New Roman" panose="02020603050405020304" pitchFamily="18" charset="0"/>
              </a:rPr>
              <a:t> того, на </a:t>
            </a:r>
            <a:r>
              <a:rPr lang="ru-RU" sz="1300" dirty="0" err="1">
                <a:solidFill>
                  <a:schemeClr val="accent5">
                    <a:lumMod val="75000"/>
                  </a:schemeClr>
                </a:solidFill>
                <a:cs typeface="Times New Roman" panose="02020603050405020304" pitchFamily="18" charset="0"/>
              </a:rPr>
              <a:t>балансі</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підприємства</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рахується</a:t>
            </a:r>
            <a:r>
              <a:rPr lang="ru-RU" sz="1300" dirty="0">
                <a:solidFill>
                  <a:schemeClr val="accent5">
                    <a:lumMod val="75000"/>
                  </a:schemeClr>
                </a:solidFill>
                <a:cs typeface="Times New Roman" panose="02020603050405020304" pitchFamily="18" charset="0"/>
              </a:rPr>
              <a:t> 44812 од. </a:t>
            </a:r>
            <a:r>
              <a:rPr lang="ru-RU" sz="1300" dirty="0" err="1">
                <a:solidFill>
                  <a:schemeClr val="accent5">
                    <a:lumMod val="75000"/>
                  </a:schemeClr>
                </a:solidFill>
                <a:cs typeface="Times New Roman" panose="02020603050405020304" pitchFamily="18" charset="0"/>
              </a:rPr>
              <a:t>світлоточок</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архітектурно</a:t>
            </a:r>
            <a:r>
              <a:rPr lang="ru-RU" sz="1300" dirty="0">
                <a:solidFill>
                  <a:schemeClr val="accent5">
                    <a:lumMod val="75000"/>
                  </a:schemeClr>
                </a:solidFill>
                <a:cs typeface="Times New Roman" panose="02020603050405020304" pitchFamily="18" charset="0"/>
              </a:rPr>
              <a:t>-декоративного та </a:t>
            </a:r>
            <a:r>
              <a:rPr lang="ru-RU" sz="1300" dirty="0" err="1">
                <a:solidFill>
                  <a:schemeClr val="accent5">
                    <a:lumMod val="75000"/>
                  </a:schemeClr>
                </a:solidFill>
                <a:cs typeface="Times New Roman" panose="02020603050405020304" pitchFamily="18" charset="0"/>
              </a:rPr>
              <a:t>святкового</a:t>
            </a:r>
            <a:r>
              <a:rPr lang="ru-RU" sz="1300" dirty="0">
                <a:solidFill>
                  <a:schemeClr val="accent5">
                    <a:lumMod val="75000"/>
                  </a:schemeClr>
                </a:solidFill>
                <a:cs typeface="Times New Roman" panose="02020603050405020304" pitchFamily="18" charset="0"/>
              </a:rPr>
              <a:t> </a:t>
            </a:r>
            <a:r>
              <a:rPr lang="ru-RU" sz="1300" dirty="0" err="1">
                <a:solidFill>
                  <a:schemeClr val="accent5">
                    <a:lumMod val="75000"/>
                  </a:schemeClr>
                </a:solidFill>
                <a:cs typeface="Times New Roman" panose="02020603050405020304" pitchFamily="18" charset="0"/>
              </a:rPr>
              <a:t>освітлення</a:t>
            </a:r>
            <a:r>
              <a:rPr lang="ru-RU" sz="1300" dirty="0">
                <a:solidFill>
                  <a:schemeClr val="accent5">
                    <a:lumMod val="75000"/>
                  </a:schemeClr>
                </a:solidFill>
                <a:cs typeface="Times New Roman" panose="02020603050405020304" pitchFamily="18" charset="0"/>
              </a:rPr>
              <a:t>.</a:t>
            </a:r>
          </a:p>
        </p:txBody>
      </p:sp>
      <p:graphicFrame>
        <p:nvGraphicFramePr>
          <p:cNvPr id="5" name="Диаграмма 4"/>
          <p:cNvGraphicFramePr>
            <a:graphicFrameLocks/>
          </p:cNvGraphicFramePr>
          <p:nvPr>
            <p:extLst>
              <p:ext uri="{D42A27DB-BD31-4B8C-83A1-F6EECF244321}">
                <p14:modId xmlns:p14="http://schemas.microsoft.com/office/powerpoint/2010/main" val="74534841"/>
              </p:ext>
            </p:extLst>
          </p:nvPr>
        </p:nvGraphicFramePr>
        <p:xfrm>
          <a:off x="129020" y="487591"/>
          <a:ext cx="5324129" cy="32048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191705729"/>
              </p:ext>
            </p:extLst>
          </p:nvPr>
        </p:nvGraphicFramePr>
        <p:xfrm>
          <a:off x="0" y="3830457"/>
          <a:ext cx="4272742" cy="2984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726350559"/>
              </p:ext>
            </p:extLst>
          </p:nvPr>
        </p:nvGraphicFramePr>
        <p:xfrm>
          <a:off x="4355869" y="4095301"/>
          <a:ext cx="4501167" cy="2834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p:cNvSpPr/>
          <p:nvPr/>
        </p:nvSpPr>
        <p:spPr>
          <a:xfrm>
            <a:off x="4272742" y="3534672"/>
            <a:ext cx="4572000" cy="430887"/>
          </a:xfrm>
          <a:prstGeom prst="rect">
            <a:avLst/>
          </a:prstGeom>
        </p:spPr>
        <p:txBody>
          <a:bodyPr>
            <a:spAutoFit/>
          </a:bodyPr>
          <a:lstStyle/>
          <a:p>
            <a:pPr algn="ctr">
              <a:defRPr sz="1600" b="1" i="0" u="none" strike="noStrike" kern="1200" cap="all" baseline="0">
                <a:solidFill>
                  <a:prstClr val="black">
                    <a:lumMod val="65000"/>
                    <a:lumOff val="35000"/>
                  </a:prstClr>
                </a:solidFill>
                <a:latin typeface="+mn-lt"/>
                <a:ea typeface="+mn-ea"/>
                <a:cs typeface="+mn-cs"/>
              </a:defRPr>
            </a:pPr>
            <a:r>
              <a:rPr lang="uk-UA" sz="1100" b="1" cap="all" dirty="0">
                <a:solidFill>
                  <a:srgbClr val="17141D"/>
                </a:solidFill>
                <a:cs typeface="Times New Roman" panose="02020603050405020304" pitchFamily="18" charset="0"/>
              </a:rPr>
              <a:t>структура джерел ЗОВНІШНЬОГО освітлення </a:t>
            </a:r>
            <a:endParaRPr lang="ru-RU" sz="1100" dirty="0">
              <a:solidFill>
                <a:srgbClr val="17141D"/>
              </a:solidFill>
              <a:cs typeface="Times New Roman" panose="02020603050405020304" pitchFamily="18" charset="0"/>
            </a:endParaRPr>
          </a:p>
          <a:p>
            <a:pPr algn="ctr">
              <a:defRPr sz="1600" b="1" i="0" u="none" strike="noStrike" kern="1200" cap="all" baseline="0">
                <a:solidFill>
                  <a:prstClr val="black">
                    <a:lumMod val="65000"/>
                    <a:lumOff val="35000"/>
                  </a:prstClr>
                </a:solidFill>
                <a:latin typeface="+mn-lt"/>
                <a:ea typeface="+mn-ea"/>
                <a:cs typeface="+mn-cs"/>
              </a:defRPr>
            </a:pPr>
            <a:r>
              <a:rPr lang="uk-UA" sz="1100" b="1" cap="all" dirty="0">
                <a:solidFill>
                  <a:srgbClr val="17141D"/>
                </a:solidFill>
                <a:cs typeface="Times New Roman" panose="02020603050405020304" pitchFamily="18" charset="0"/>
              </a:rPr>
              <a:t>за типами ламп, </a:t>
            </a:r>
            <a:r>
              <a:rPr lang="en-US" sz="1100" dirty="0">
                <a:solidFill>
                  <a:srgbClr val="17141D"/>
                </a:solidFill>
                <a:cs typeface="Times New Roman" panose="02020603050405020304" pitchFamily="18" charset="0"/>
              </a:rPr>
              <a:t>2019</a:t>
            </a:r>
            <a:r>
              <a:rPr lang="uk-UA" sz="1100" dirty="0">
                <a:solidFill>
                  <a:srgbClr val="17141D"/>
                </a:solidFill>
                <a:cs typeface="Times New Roman" panose="02020603050405020304" pitchFamily="18" charset="0"/>
              </a:rPr>
              <a:t> </a:t>
            </a:r>
            <a:r>
              <a:rPr lang="uk-UA" sz="1100" b="1" dirty="0">
                <a:solidFill>
                  <a:srgbClr val="17141D"/>
                </a:solidFill>
                <a:cs typeface="Times New Roman" panose="02020603050405020304" pitchFamily="18" charset="0"/>
              </a:rPr>
              <a:t>рік</a:t>
            </a:r>
            <a:endParaRPr lang="en-US" sz="1100" b="1" dirty="0">
              <a:solidFill>
                <a:srgbClr val="17141D"/>
              </a:solidFill>
              <a:cs typeface="Times New Roman" panose="02020603050405020304" pitchFamily="18" charset="0"/>
            </a:endParaRPr>
          </a:p>
        </p:txBody>
      </p:sp>
      <p:sp>
        <p:nvSpPr>
          <p:cNvPr id="11" name="Прямоугольник 10"/>
          <p:cNvSpPr/>
          <p:nvPr/>
        </p:nvSpPr>
        <p:spPr>
          <a:xfrm>
            <a:off x="0" y="3544747"/>
            <a:ext cx="4572000" cy="430887"/>
          </a:xfrm>
          <a:prstGeom prst="rect">
            <a:avLst/>
          </a:prstGeom>
        </p:spPr>
        <p:txBody>
          <a:bodyPr>
            <a:spAutoFit/>
          </a:bodyPr>
          <a:lstStyle/>
          <a:p>
            <a:pPr algn="ctr">
              <a:defRPr sz="1600" b="1" i="0" u="none" strike="noStrike" kern="1200" cap="all" baseline="0">
                <a:solidFill>
                  <a:prstClr val="black">
                    <a:lumMod val="65000"/>
                    <a:lumOff val="35000"/>
                  </a:prstClr>
                </a:solidFill>
                <a:latin typeface="+mn-lt"/>
                <a:ea typeface="+mn-ea"/>
                <a:cs typeface="+mn-cs"/>
              </a:defRPr>
            </a:pPr>
            <a:r>
              <a:rPr lang="uk-UA" sz="1100" b="1" cap="all" dirty="0">
                <a:solidFill>
                  <a:srgbClr val="020202"/>
                </a:solidFill>
                <a:cs typeface="Times New Roman" panose="02020603050405020304" pitchFamily="18" charset="0"/>
              </a:rPr>
              <a:t>структура джерел ЗОВНІШНЬОГО освітлення </a:t>
            </a:r>
            <a:endParaRPr lang="ru-RU" sz="1100" dirty="0">
              <a:solidFill>
                <a:srgbClr val="020202"/>
              </a:solidFill>
              <a:cs typeface="Times New Roman" panose="02020603050405020304" pitchFamily="18" charset="0"/>
            </a:endParaRPr>
          </a:p>
          <a:p>
            <a:pPr algn="ctr">
              <a:defRPr sz="1600" b="1" i="0" u="none" strike="noStrike" kern="1200" cap="all" baseline="0">
                <a:solidFill>
                  <a:prstClr val="black">
                    <a:lumMod val="65000"/>
                    <a:lumOff val="35000"/>
                  </a:prstClr>
                </a:solidFill>
                <a:latin typeface="+mn-lt"/>
                <a:ea typeface="+mn-ea"/>
                <a:cs typeface="+mn-cs"/>
              </a:defRPr>
            </a:pPr>
            <a:r>
              <a:rPr lang="uk-UA" sz="1100" b="1" cap="all" dirty="0">
                <a:solidFill>
                  <a:srgbClr val="020202"/>
                </a:solidFill>
                <a:cs typeface="Times New Roman" panose="02020603050405020304" pitchFamily="18" charset="0"/>
              </a:rPr>
              <a:t>за типами ламп,  </a:t>
            </a:r>
            <a:r>
              <a:rPr lang="en-US" sz="1100" dirty="0">
                <a:solidFill>
                  <a:srgbClr val="020202"/>
                </a:solidFill>
                <a:cs typeface="Times New Roman" panose="02020603050405020304" pitchFamily="18" charset="0"/>
              </a:rPr>
              <a:t>201</a:t>
            </a:r>
            <a:r>
              <a:rPr lang="ru-RU" sz="1100" dirty="0">
                <a:solidFill>
                  <a:srgbClr val="020202"/>
                </a:solidFill>
                <a:cs typeface="Times New Roman" panose="02020603050405020304" pitchFamily="18" charset="0"/>
              </a:rPr>
              <a:t>7 </a:t>
            </a:r>
            <a:r>
              <a:rPr lang="uk-UA" sz="1100" b="1" dirty="0">
                <a:solidFill>
                  <a:srgbClr val="020202"/>
                </a:solidFill>
                <a:cs typeface="Times New Roman" panose="02020603050405020304" pitchFamily="18" charset="0"/>
              </a:rPr>
              <a:t>рік</a:t>
            </a:r>
            <a:endParaRPr lang="en-US" sz="1100" b="1" dirty="0">
              <a:solidFill>
                <a:srgbClr val="020202"/>
              </a:solidFill>
              <a:cs typeface="Times New Roman" panose="02020603050405020304" pitchFamily="18" charset="0"/>
            </a:endParaRPr>
          </a:p>
        </p:txBody>
      </p:sp>
      <p:sp>
        <p:nvSpPr>
          <p:cNvPr id="12" name="Прямоугольник 11"/>
          <p:cNvSpPr/>
          <p:nvPr/>
        </p:nvSpPr>
        <p:spPr>
          <a:xfrm>
            <a:off x="363595" y="275007"/>
            <a:ext cx="4572000" cy="600164"/>
          </a:xfrm>
          <a:prstGeom prst="rect">
            <a:avLst/>
          </a:prstGeom>
        </p:spPr>
        <p:txBody>
          <a:bodyPr>
            <a:spAutoFit/>
          </a:bodyPr>
          <a:lstStyle/>
          <a:p>
            <a:pPr algn="ctr">
              <a:defRPr sz="1400" b="0" i="0" u="none" strike="noStrike" kern="1200" spc="0" baseline="0">
                <a:solidFill>
                  <a:prstClr val="black">
                    <a:lumMod val="65000"/>
                    <a:lumOff val="35000"/>
                  </a:prstClr>
                </a:solidFill>
                <a:latin typeface="+mn-lt"/>
                <a:ea typeface="+mn-ea"/>
                <a:cs typeface="+mn-cs"/>
              </a:defRPr>
            </a:pPr>
            <a:r>
              <a:rPr lang="uk-UA" sz="1100" b="1" cap="all" dirty="0">
                <a:solidFill>
                  <a:srgbClr val="17141D"/>
                </a:solidFill>
                <a:cs typeface="Times New Roman" panose="02020603050405020304" pitchFamily="18" charset="0"/>
              </a:rPr>
              <a:t>структура джерел ЗОВНІШНЬОГО освітлення </a:t>
            </a:r>
            <a:endParaRPr lang="ru-RU" sz="1100" dirty="0">
              <a:solidFill>
                <a:srgbClr val="17141D"/>
              </a:solidFill>
              <a:cs typeface="Times New Roman" panose="02020603050405020304" pitchFamily="18" charset="0"/>
            </a:endParaRPr>
          </a:p>
          <a:p>
            <a:pPr algn="ctr">
              <a:defRPr sz="1400" b="0" i="0" u="none" strike="noStrike" kern="1200" spc="0" baseline="0">
                <a:solidFill>
                  <a:prstClr val="black">
                    <a:lumMod val="65000"/>
                    <a:lumOff val="35000"/>
                  </a:prstClr>
                </a:solidFill>
                <a:latin typeface="+mn-lt"/>
                <a:ea typeface="+mn-ea"/>
                <a:cs typeface="+mn-cs"/>
              </a:defRPr>
            </a:pPr>
            <a:r>
              <a:rPr lang="uk-UA" sz="1100" b="1" cap="all" dirty="0">
                <a:solidFill>
                  <a:srgbClr val="17141D"/>
                </a:solidFill>
                <a:cs typeface="Times New Roman" panose="02020603050405020304" pitchFamily="18" charset="0"/>
              </a:rPr>
              <a:t>за </a:t>
            </a:r>
            <a:r>
              <a:rPr lang="uk-UA" sz="1100" b="1" cap="all">
                <a:solidFill>
                  <a:srgbClr val="17141D"/>
                </a:solidFill>
                <a:cs typeface="Times New Roman" panose="02020603050405020304" pitchFamily="18" charset="0"/>
              </a:rPr>
              <a:t>типами </a:t>
            </a:r>
            <a:r>
              <a:rPr lang="uk-UA" sz="1100" b="1" cap="all" smtClean="0">
                <a:solidFill>
                  <a:srgbClr val="17141D"/>
                </a:solidFill>
                <a:cs typeface="Times New Roman" panose="02020603050405020304" pitchFamily="18" charset="0"/>
              </a:rPr>
              <a:t>ламп</a:t>
            </a:r>
          </a:p>
          <a:p>
            <a:pPr algn="ctr">
              <a:defRPr sz="1400" b="0" i="0" u="none" strike="noStrike" kern="1200" spc="0" baseline="0">
                <a:solidFill>
                  <a:prstClr val="black">
                    <a:lumMod val="65000"/>
                    <a:lumOff val="35000"/>
                  </a:prstClr>
                </a:solidFill>
                <a:latin typeface="+mn-lt"/>
                <a:ea typeface="+mn-ea"/>
                <a:cs typeface="+mn-cs"/>
              </a:defRPr>
            </a:pPr>
            <a:endParaRPr lang="ru-RU" sz="1100" dirty="0">
              <a:solidFill>
                <a:srgbClr val="17141D"/>
              </a:solidFill>
              <a:cs typeface="Times New Roman" panose="02020603050405020304" pitchFamily="18" charset="0"/>
            </a:endParaRPr>
          </a:p>
        </p:txBody>
      </p:sp>
      <p:sp>
        <p:nvSpPr>
          <p:cNvPr id="13" name="TextBox 1"/>
          <p:cNvSpPr txBox="1"/>
          <p:nvPr/>
        </p:nvSpPr>
        <p:spPr>
          <a:xfrm>
            <a:off x="713191" y="2689167"/>
            <a:ext cx="369166" cy="1995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700" dirty="0"/>
              <a:t>2018</a:t>
            </a:r>
          </a:p>
        </p:txBody>
      </p:sp>
      <p:sp>
        <p:nvSpPr>
          <p:cNvPr id="14" name="TextBox 1"/>
          <p:cNvSpPr txBox="1"/>
          <p:nvPr/>
        </p:nvSpPr>
        <p:spPr>
          <a:xfrm>
            <a:off x="981095" y="2689167"/>
            <a:ext cx="369166" cy="1995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700" dirty="0"/>
              <a:t>2019</a:t>
            </a:r>
          </a:p>
        </p:txBody>
      </p:sp>
      <p:sp>
        <p:nvSpPr>
          <p:cNvPr id="15" name="TextBox 1"/>
          <p:cNvSpPr txBox="1"/>
          <p:nvPr/>
        </p:nvSpPr>
        <p:spPr>
          <a:xfrm>
            <a:off x="1976507" y="2642192"/>
            <a:ext cx="369166" cy="1995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700" b="1" dirty="0"/>
              <a:t>2018</a:t>
            </a:r>
          </a:p>
        </p:txBody>
      </p:sp>
      <p:sp>
        <p:nvSpPr>
          <p:cNvPr id="16" name="TextBox 1"/>
          <p:cNvSpPr txBox="1"/>
          <p:nvPr/>
        </p:nvSpPr>
        <p:spPr>
          <a:xfrm>
            <a:off x="2244411" y="2642192"/>
            <a:ext cx="369166" cy="1995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700" b="1" dirty="0"/>
              <a:t>2019</a:t>
            </a:r>
          </a:p>
        </p:txBody>
      </p:sp>
      <p:sp>
        <p:nvSpPr>
          <p:cNvPr id="20" name="TextBox 1"/>
          <p:cNvSpPr txBox="1"/>
          <p:nvPr/>
        </p:nvSpPr>
        <p:spPr>
          <a:xfrm>
            <a:off x="2951030" y="2741945"/>
            <a:ext cx="365542" cy="1995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700" b="1" dirty="0"/>
              <a:t>2017</a:t>
            </a:r>
          </a:p>
        </p:txBody>
      </p:sp>
      <p:sp>
        <p:nvSpPr>
          <p:cNvPr id="21" name="TextBox 1"/>
          <p:cNvSpPr txBox="1"/>
          <p:nvPr/>
        </p:nvSpPr>
        <p:spPr>
          <a:xfrm>
            <a:off x="4798517" y="2737279"/>
            <a:ext cx="369166" cy="1995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700" b="1" dirty="0"/>
              <a:t>2019</a:t>
            </a:r>
          </a:p>
        </p:txBody>
      </p:sp>
    </p:spTree>
    <p:extLst>
      <p:ext uri="{BB962C8B-B14F-4D97-AF65-F5344CB8AC3E}">
        <p14:creationId xmlns:p14="http://schemas.microsoft.com/office/powerpoint/2010/main" val="928588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5036</TotalTime>
  <Words>3476</Words>
  <Application>Microsoft Office PowerPoint</Application>
  <PresentationFormat>Экран (4:3)</PresentationFormat>
  <Paragraphs>394</Paragraphs>
  <Slides>38</Slides>
  <Notes>2</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2</vt:i4>
      </vt:variant>
      <vt:variant>
        <vt:lpstr>Заголовки слайдов</vt:lpstr>
      </vt:variant>
      <vt:variant>
        <vt:i4>38</vt:i4>
      </vt:variant>
    </vt:vector>
  </HeadingPairs>
  <TitlesOfParts>
    <vt:vector size="52" baseType="lpstr">
      <vt:lpstr>Batang</vt:lpstr>
      <vt:lpstr>Aharoni</vt:lpstr>
      <vt:lpstr>Arial</vt:lpstr>
      <vt:lpstr>Arial Black</vt:lpstr>
      <vt:lpstr>Calibri</vt:lpstr>
      <vt:lpstr>Calibri Light</vt:lpstr>
      <vt:lpstr>Cambria</vt:lpstr>
      <vt:lpstr>Estrangelo Edessa</vt:lpstr>
      <vt:lpstr>Segoe UI Black</vt:lpstr>
      <vt:lpstr>Sylfaen</vt:lpstr>
      <vt:lpstr>Times New Roman</vt:lpstr>
      <vt:lpstr>Wingdings</vt:lpstr>
      <vt:lpstr>Тема Office</vt:lpstr>
      <vt:lpstr>1_Тема Office</vt:lpstr>
      <vt:lpstr>ЗВІТ ПРО УПРАВЛІННЯ</vt:lpstr>
      <vt:lpstr>ЗМІСТ</vt:lpstr>
      <vt:lpstr>Історія виникнення та розвитку  підприємства</vt:lpstr>
      <vt:lpstr>Презентация PowerPoint</vt:lpstr>
      <vt:lpstr> КП «Київміськсвітло» сьогодні:</vt:lpstr>
      <vt:lpstr>Презентация PowerPoint</vt:lpstr>
      <vt:lpstr>Презентация PowerPoint</vt:lpstr>
      <vt:lpstr>Презентация PowerPoint</vt:lpstr>
      <vt:lpstr>Презентация PowerPoint</vt:lpstr>
      <vt:lpstr>Доходи за 2019 рік</vt:lpstr>
      <vt:lpstr>Витрати за 2018 рік</vt:lpstr>
      <vt:lpstr>Презентация PowerPoint</vt:lpstr>
      <vt:lpstr>Інформація щодо стану освоєння коштів бюджету м.Києва  КП «Київміськсвітло» за 2019 рік</vt:lpstr>
      <vt:lpstr>Презентация PowerPoint</vt:lpstr>
      <vt:lpstr>Презентация PowerPoint</vt:lpstr>
      <vt:lpstr>Презентация PowerPoint</vt:lpstr>
      <vt:lpstr>Презентация PowerPoint</vt:lpstr>
      <vt:lpstr>Презентация PowerPoint</vt:lpstr>
      <vt:lpstr>Інформація щодо стану освоєння коштів бюджету м.Києва  КП «Київміськсвітло» за 2019 рік</vt:lpstr>
      <vt:lpstr>У 2019 році КП «Київміськвітло» завершені роботи з капітального ремонту мереж зовнішнього освітлення міста із заміною ртутних та натрієвих світильників на світлодіодні світильники на 141 об’єкті.  Виконано робіт на загальну суму  611 761,0 тис.грн, оплачено робіт на суму 557 548,8 тис.грн. По 16 об’єктах роботи не оплачені в повному обсязі, виникла кредиторська заборгованість на суму 54 212,2 тис.грн.</vt:lpstr>
      <vt:lpstr>Презентация PowerPoint</vt:lpstr>
      <vt:lpstr>Презентация PowerPoint</vt:lpstr>
      <vt:lpstr>Презентация PowerPoint</vt:lpstr>
      <vt:lpstr>Презентация PowerPoint</vt:lpstr>
      <vt:lpstr>Презентация PowerPoint</vt:lpstr>
      <vt:lpstr>Очікуваний ефект від впровадження проекту по заміні ртутних та натрієвих світильників на світлодіодні світильники в частині впливу на екологію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Дякуємо за увагу!</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Парій Валентина Миколаївна</cp:lastModifiedBy>
  <cp:revision>429</cp:revision>
  <cp:lastPrinted>2020-02-26T09:00:02Z</cp:lastPrinted>
  <dcterms:created xsi:type="dcterms:W3CDTF">2014-11-21T11:00:06Z</dcterms:created>
  <dcterms:modified xsi:type="dcterms:W3CDTF">2020-02-27T11:43:36Z</dcterms:modified>
</cp:coreProperties>
</file>